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3A86-90E6-45A3-B3F2-1967DBAFDA06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FF68-1F76-48C2-8BA9-837BFA396DD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3A86-90E6-45A3-B3F2-1967DBAFDA06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FF68-1F76-48C2-8BA9-837BFA396DD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3A86-90E6-45A3-B3F2-1967DBAFDA06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FF68-1F76-48C2-8BA9-837BFA396DD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3A86-90E6-45A3-B3F2-1967DBAFDA06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FF68-1F76-48C2-8BA9-837BFA396DD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3A86-90E6-45A3-B3F2-1967DBAFDA06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FF68-1F76-48C2-8BA9-837BFA396DD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3A86-90E6-45A3-B3F2-1967DBAFDA06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FF68-1F76-48C2-8BA9-837BFA396DD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3A86-90E6-45A3-B3F2-1967DBAFDA06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FF68-1F76-48C2-8BA9-837BFA396DD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3A86-90E6-45A3-B3F2-1967DBAFDA06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FF68-1F76-48C2-8BA9-837BFA396DD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3A86-90E6-45A3-B3F2-1967DBAFDA06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FF68-1F76-48C2-8BA9-837BFA396DD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3A86-90E6-45A3-B3F2-1967DBAFDA06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FF68-1F76-48C2-8BA9-837BFA396DD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3A86-90E6-45A3-B3F2-1967DBAFDA06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FF68-1F76-48C2-8BA9-837BFA396DD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13A86-90E6-45A3-B3F2-1967DBAFDA06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0FF68-1F76-48C2-8BA9-837BFA396DD4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736"/>
            <a:ext cx="8572560" cy="3500462"/>
          </a:xfrm>
        </p:spPr>
        <p:txBody>
          <a:bodyPr>
            <a:normAutofit fontScale="90000"/>
          </a:bodyPr>
          <a:lstStyle/>
          <a:p>
            <a:r>
              <a:rPr lang="ru-RU" sz="7300" dirty="0" smtClean="0"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«</a:t>
            </a:r>
            <a:r>
              <a:rPr lang="uk-UA" sz="7300" dirty="0" smtClean="0"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Образотворче мистецтво у післявоєнні роки.</a:t>
            </a:r>
            <a:br>
              <a:rPr lang="uk-UA" sz="7300" dirty="0" smtClean="0"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</a:br>
            <a:r>
              <a:rPr lang="ru-RU" sz="7300" dirty="0" smtClean="0"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 10 найдорожчих художників СРСР</a:t>
            </a:r>
            <a:r>
              <a:rPr lang="ru-RU" sz="7300" dirty="0" smtClean="0"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6406" y="4929198"/>
            <a:ext cx="3757594" cy="1609724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tx2"/>
                </a:solidFill>
                <a:latin typeface="Gabriola" pitchFamily="82" charset="0"/>
              </a:rPr>
              <a:t>Виконала:</a:t>
            </a:r>
            <a:br>
              <a:rPr lang="uk-UA" sz="3600" dirty="0" smtClean="0">
                <a:solidFill>
                  <a:schemeClr val="tx2"/>
                </a:solidFill>
                <a:latin typeface="Gabriola" pitchFamily="82" charset="0"/>
              </a:rPr>
            </a:br>
            <a:r>
              <a:rPr lang="uk-UA" sz="3600" dirty="0" smtClean="0">
                <a:solidFill>
                  <a:schemeClr val="tx2"/>
                </a:solidFill>
                <a:latin typeface="Gabriola" pitchFamily="82" charset="0"/>
              </a:rPr>
              <a:t>учениця 11 класу</a:t>
            </a:r>
            <a:br>
              <a:rPr lang="uk-UA" sz="3600" dirty="0" smtClean="0">
                <a:solidFill>
                  <a:schemeClr val="tx2"/>
                </a:solidFill>
                <a:latin typeface="Gabriola" pitchFamily="82" charset="0"/>
              </a:rPr>
            </a:br>
            <a:r>
              <a:rPr lang="uk-UA" sz="3600" dirty="0" smtClean="0">
                <a:solidFill>
                  <a:schemeClr val="tx2"/>
                </a:solidFill>
                <a:latin typeface="Gabriola" pitchFamily="82" charset="0"/>
              </a:rPr>
              <a:t>Чорнобаєва О.</a:t>
            </a:r>
            <a:endParaRPr lang="ru-RU" sz="3600" dirty="0">
              <a:solidFill>
                <a:schemeClr val="tx2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latin typeface="Gabriola" pitchFamily="82" charset="0"/>
              </a:rPr>
              <a:t>     </a:t>
            </a:r>
            <a:r>
              <a:rPr lang="ru-RU" sz="4400" b="1" dirty="0" err="1" smtClean="0">
                <a:latin typeface="Gabriola" pitchFamily="82" charset="0"/>
              </a:rPr>
              <a:t>Сергій</a:t>
            </a:r>
            <a:r>
              <a:rPr lang="ru-RU" sz="4400" b="1" dirty="0" smtClean="0">
                <a:latin typeface="Gabriola" pitchFamily="82" charset="0"/>
              </a:rPr>
              <a:t> </a:t>
            </a:r>
            <a:r>
              <a:rPr lang="ru-RU" sz="4400" b="1" dirty="0" err="1">
                <a:latin typeface="Gabriola" pitchFamily="82" charset="0"/>
              </a:rPr>
              <a:t>Григор’єв</a:t>
            </a:r>
            <a:endParaRPr lang="ru-RU" sz="4400" dirty="0" smtClean="0">
              <a:latin typeface="Gabriola" pitchFamily="82" charset="0"/>
            </a:endParaRPr>
          </a:p>
          <a:p>
            <a:r>
              <a:rPr lang="ru-RU" sz="4400" dirty="0" err="1" smtClean="0">
                <a:latin typeface="Gabriola" pitchFamily="82" charset="0"/>
              </a:rPr>
              <a:t>Народний</a:t>
            </a:r>
            <a:r>
              <a:rPr lang="ru-RU" sz="4400" dirty="0" smtClean="0">
                <a:latin typeface="Gabriola" pitchFamily="82" charset="0"/>
              </a:rPr>
              <a:t> </a:t>
            </a:r>
            <a:r>
              <a:rPr lang="ru-RU" sz="4400" dirty="0">
                <a:latin typeface="Gabriola" pitchFamily="82" charset="0"/>
              </a:rPr>
              <a:t>художник СРСР, </a:t>
            </a:r>
            <a:r>
              <a:rPr lang="ru-RU" sz="4400" dirty="0" err="1">
                <a:latin typeface="Gabriola" pitchFamily="82" charset="0"/>
              </a:rPr>
              <a:t>двічі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нагороджений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Сталінською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премією</a:t>
            </a:r>
            <a:r>
              <a:rPr lang="ru-RU" sz="4400" dirty="0">
                <a:latin typeface="Gabriola" pitchFamily="82" charset="0"/>
              </a:rPr>
              <a:t>. </a:t>
            </a:r>
            <a:r>
              <a:rPr lang="ru-RU" sz="4400" dirty="0" err="1">
                <a:latin typeface="Gabriola" pitchFamily="82" charset="0"/>
              </a:rPr>
              <a:t>Його</a:t>
            </a:r>
            <a:r>
              <a:rPr lang="ru-RU" sz="4400" dirty="0">
                <a:latin typeface="Gabriola" pitchFamily="82" charset="0"/>
              </a:rPr>
              <a:t> невелика робота </a:t>
            </a:r>
            <a:r>
              <a:rPr lang="ru-RU" sz="4400" dirty="0" err="1">
                <a:latin typeface="Gabriola" pitchFamily="82" charset="0"/>
              </a:rPr>
              <a:t>коштуватиме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від</a:t>
            </a:r>
            <a:r>
              <a:rPr lang="ru-RU" sz="4400" dirty="0">
                <a:latin typeface="Gabriola" pitchFamily="82" charset="0"/>
              </a:rPr>
              <a:t> 7-8 </a:t>
            </a:r>
            <a:r>
              <a:rPr lang="ru-RU" sz="4400" dirty="0" err="1">
                <a:latin typeface="Gabriola" pitchFamily="82" charset="0"/>
              </a:rPr>
              <a:t>тисяч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доларів</a:t>
            </a:r>
            <a:r>
              <a:rPr lang="ru-RU" sz="4400" dirty="0">
                <a:latin typeface="Gabriola" pitchFamily="82" charset="0"/>
              </a:rPr>
              <a:t>. </a:t>
            </a:r>
            <a:r>
              <a:rPr lang="ru-RU" sz="4400" dirty="0" err="1">
                <a:latin typeface="Gabriola" pitchFamily="82" charset="0"/>
              </a:rPr>
              <a:t>Картини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Григор’єва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знаходяться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переважно</a:t>
            </a:r>
            <a:r>
              <a:rPr lang="ru-RU" sz="4400" dirty="0">
                <a:latin typeface="Gabriola" pitchFamily="82" charset="0"/>
              </a:rPr>
              <a:t> у </a:t>
            </a:r>
            <a:r>
              <a:rPr lang="ru-RU" sz="4400" dirty="0" err="1">
                <a:latin typeface="Gabriola" pitchFamily="82" charset="0"/>
              </a:rPr>
              <a:t>столичних</a:t>
            </a:r>
            <a:r>
              <a:rPr lang="ru-RU" sz="4400" dirty="0">
                <a:latin typeface="Gabriola" pitchFamily="82" charset="0"/>
              </a:rPr>
              <a:t> музеях на </a:t>
            </a:r>
            <a:r>
              <a:rPr lang="ru-RU" sz="4400" dirty="0" err="1">
                <a:latin typeface="Gabriola" pitchFamily="82" charset="0"/>
              </a:rPr>
              <a:t>кшталт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Національного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художнього</a:t>
            </a:r>
            <a:r>
              <a:rPr lang="ru-RU" sz="4400" dirty="0">
                <a:latin typeface="Gabriola" pitchFamily="82" charset="0"/>
              </a:rPr>
              <a:t> музею </a:t>
            </a:r>
            <a:r>
              <a:rPr lang="ru-RU" sz="4400" dirty="0" err="1">
                <a:latin typeface="Gabriola" pitchFamily="82" charset="0"/>
              </a:rPr>
              <a:t>України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або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Третьяковської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галереї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або</a:t>
            </a:r>
            <a:r>
              <a:rPr lang="ru-RU" sz="4400" dirty="0">
                <a:latin typeface="Gabriola" pitchFamily="82" charset="0"/>
              </a:rPr>
              <a:t> в </a:t>
            </a:r>
            <a:r>
              <a:rPr lang="ru-RU" sz="4400" dirty="0" err="1">
                <a:latin typeface="Gabriola" pitchFamily="82" charset="0"/>
              </a:rPr>
              <a:t>приватних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колекціях</a:t>
            </a:r>
            <a:r>
              <a:rPr lang="ru-RU" sz="4400" dirty="0">
                <a:latin typeface="Gabriola" pitchFamily="82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929330"/>
            <a:ext cx="8358246" cy="928670"/>
          </a:xfrm>
        </p:spPr>
        <p:txBody>
          <a:bodyPr>
            <a:normAutofit/>
          </a:bodyPr>
          <a:lstStyle/>
          <a:p>
            <a:r>
              <a:rPr lang="ru-RU" sz="4300" b="1" i="1" dirty="0">
                <a:latin typeface="Gabriola" pitchFamily="82" charset="0"/>
              </a:rPr>
              <a:t>Молода </a:t>
            </a:r>
            <a:r>
              <a:rPr lang="ru-RU" sz="4300" b="1" i="1" dirty="0" err="1">
                <a:latin typeface="Gabriola" pitchFamily="82" charset="0"/>
              </a:rPr>
              <a:t>вчителька</a:t>
            </a:r>
            <a:r>
              <a:rPr lang="ru-RU" sz="4300" dirty="0">
                <a:latin typeface="Gabriola" pitchFamily="82" charset="0"/>
              </a:rPr>
              <a:t> — 8-11 </a:t>
            </a:r>
            <a:r>
              <a:rPr lang="ru-RU" sz="4300" dirty="0" err="1">
                <a:latin typeface="Gabriola" pitchFamily="82" charset="0"/>
              </a:rPr>
              <a:t>тисяч</a:t>
            </a:r>
            <a:r>
              <a:rPr lang="ru-RU" sz="4300" dirty="0">
                <a:latin typeface="Gabriola" pitchFamily="82" charset="0"/>
              </a:rPr>
              <a:t> </a:t>
            </a:r>
            <a:r>
              <a:rPr lang="ru-RU" sz="4300" dirty="0" err="1">
                <a:latin typeface="Gabriola" pitchFamily="82" charset="0"/>
              </a:rPr>
              <a:t>доларів</a:t>
            </a:r>
            <a:endParaRPr lang="ru-RU" sz="4300" dirty="0">
              <a:latin typeface="Gabriola" pitchFamily="82" charset="0"/>
            </a:endParaRPr>
          </a:p>
          <a:p>
            <a:endParaRPr lang="ru-RU" dirty="0"/>
          </a:p>
        </p:txBody>
      </p:sp>
      <p:pic>
        <p:nvPicPr>
          <p:cNvPr id="4" name="Рисунок 3" descr="http://s003.radikal.ru/i202/1110/93/1b10a7f601df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0"/>
            <a:ext cx="4761230" cy="614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86454"/>
            <a:ext cx="8229600" cy="757230"/>
          </a:xfrm>
        </p:spPr>
        <p:txBody>
          <a:bodyPr>
            <a:normAutofit/>
          </a:bodyPr>
          <a:lstStyle/>
          <a:p>
            <a:r>
              <a:rPr lang="uk-UA" sz="4000" b="1" i="1" dirty="0">
                <a:latin typeface="Gabriola" pitchFamily="82" charset="0"/>
              </a:rPr>
              <a:t>Піонер</a:t>
            </a:r>
            <a:r>
              <a:rPr lang="uk-UA" sz="4000" dirty="0">
                <a:latin typeface="Gabriola" pitchFamily="82" charset="0"/>
              </a:rPr>
              <a:t> - 11 тисяч доларів</a:t>
            </a:r>
            <a:endParaRPr lang="ru-RU" sz="4000" dirty="0">
              <a:latin typeface="Gabriola" pitchFamily="82" charset="0"/>
            </a:endParaRPr>
          </a:p>
        </p:txBody>
      </p:sp>
      <p:pic>
        <p:nvPicPr>
          <p:cNvPr id="4" name="Рисунок 3" descr="http://s54.radikal.ru/i143/1110/6f/e835dfa49de9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85728"/>
            <a:ext cx="3286147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3600" b="1" dirty="0" smtClean="0"/>
              <a:t>    </a:t>
            </a:r>
            <a:r>
              <a:rPr lang="ru-RU" sz="4400" b="1" dirty="0" err="1" smtClean="0">
                <a:latin typeface="Gabriola" pitchFamily="82" charset="0"/>
              </a:rPr>
              <a:t>Федір</a:t>
            </a:r>
            <a:r>
              <a:rPr lang="ru-RU" sz="4400" b="1" dirty="0" smtClean="0">
                <a:latin typeface="Gabriola" pitchFamily="82" charset="0"/>
              </a:rPr>
              <a:t> </a:t>
            </a:r>
            <a:r>
              <a:rPr lang="ru-RU" sz="4400" b="1" dirty="0">
                <a:latin typeface="Gabriola" pitchFamily="82" charset="0"/>
              </a:rPr>
              <a:t>Захаров</a:t>
            </a:r>
            <a:endParaRPr lang="ru-RU" sz="4400" dirty="0">
              <a:latin typeface="Gabriola" pitchFamily="82" charset="0"/>
            </a:endParaRPr>
          </a:p>
          <a:p>
            <a:r>
              <a:rPr lang="ru-RU" sz="4400" dirty="0" err="1">
                <a:latin typeface="Gabriola" pitchFamily="82" charset="0"/>
              </a:rPr>
              <a:t>Народний</a:t>
            </a:r>
            <a:r>
              <a:rPr lang="ru-RU" sz="4400" dirty="0">
                <a:latin typeface="Gabriola" pitchFamily="82" charset="0"/>
              </a:rPr>
              <a:t> художник УРСР. </a:t>
            </a:r>
            <a:r>
              <a:rPr lang="ru-RU" sz="4400" dirty="0" err="1">
                <a:latin typeface="Gabriola" pitchFamily="82" charset="0"/>
              </a:rPr>
              <a:t>Майстер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пейзажів</a:t>
            </a:r>
            <a:r>
              <a:rPr lang="ru-RU" sz="4400" dirty="0">
                <a:latin typeface="Gabriola" pitchFamily="82" charset="0"/>
              </a:rPr>
              <a:t>, </a:t>
            </a:r>
            <a:r>
              <a:rPr lang="ru-RU" sz="4400" dirty="0" err="1">
                <a:latin typeface="Gabriola" pitchFamily="82" charset="0"/>
              </a:rPr>
              <a:t>мариніст</a:t>
            </a:r>
            <a:r>
              <a:rPr lang="ru-RU" sz="4400" dirty="0">
                <a:latin typeface="Gabriola" pitchFamily="82" charset="0"/>
              </a:rPr>
              <a:t>. </a:t>
            </a:r>
            <a:r>
              <a:rPr lang="ru-RU" sz="4400" dirty="0" err="1">
                <a:latin typeface="Gabriola" pitchFamily="82" charset="0"/>
              </a:rPr>
              <a:t>Працював</a:t>
            </a:r>
            <a:r>
              <a:rPr lang="ru-RU" sz="4400" dirty="0">
                <a:latin typeface="Gabriola" pitchFamily="82" charset="0"/>
              </a:rPr>
              <a:t> на </a:t>
            </a:r>
            <a:r>
              <a:rPr lang="ru-RU" sz="4400" dirty="0" err="1">
                <a:latin typeface="Gabriola" pitchFamily="82" charset="0"/>
              </a:rPr>
              <a:t>півдні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України</a:t>
            </a:r>
            <a:r>
              <a:rPr lang="ru-RU" sz="4400" dirty="0">
                <a:latin typeface="Gabriola" pitchFamily="82" charset="0"/>
              </a:rPr>
              <a:t> — </a:t>
            </a:r>
            <a:r>
              <a:rPr lang="ru-RU" sz="4400" dirty="0" err="1">
                <a:latin typeface="Gabriola" pitchFamily="82" charset="0"/>
              </a:rPr>
              <a:t>на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його</a:t>
            </a:r>
            <a:r>
              <a:rPr lang="ru-RU" sz="4400" dirty="0">
                <a:latin typeface="Gabriola" pitchFamily="82" charset="0"/>
              </a:rPr>
              <a:t> картинах </a:t>
            </a:r>
            <a:r>
              <a:rPr lang="ru-RU" sz="4400" dirty="0" err="1">
                <a:latin typeface="Gabriola" pitchFamily="82" charset="0"/>
              </a:rPr>
              <a:t>зображено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місцевість</a:t>
            </a:r>
            <a:r>
              <a:rPr lang="ru-RU" sz="4400" dirty="0">
                <a:latin typeface="Gabriola" pitchFamily="82" charset="0"/>
              </a:rPr>
              <a:t>, яка </a:t>
            </a:r>
            <a:r>
              <a:rPr lang="ru-RU" sz="4400" dirty="0" err="1">
                <a:latin typeface="Gabriola" pitchFamily="82" charset="0"/>
              </a:rPr>
              <a:t>порівняно</a:t>
            </a:r>
            <a:r>
              <a:rPr lang="ru-RU" sz="4400" dirty="0">
                <a:latin typeface="Gabriola" pitchFamily="82" charset="0"/>
              </a:rPr>
              <a:t> мало представлена ​​в </a:t>
            </a:r>
            <a:r>
              <a:rPr lang="ru-RU" sz="4400" dirty="0" err="1">
                <a:latin typeface="Gabriola" pitchFamily="82" charset="0"/>
              </a:rPr>
              <a:t>інших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майстрів</a:t>
            </a:r>
            <a:r>
              <a:rPr lang="ru-RU" sz="4400" dirty="0">
                <a:latin typeface="Gabriola" pitchFamily="82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5016"/>
            <a:ext cx="8229600" cy="828668"/>
          </a:xfrm>
        </p:spPr>
        <p:txBody>
          <a:bodyPr>
            <a:normAutofit/>
          </a:bodyPr>
          <a:lstStyle/>
          <a:p>
            <a:r>
              <a:rPr lang="ru-RU" sz="4000" b="1" i="1" dirty="0" err="1">
                <a:latin typeface="Gabriola" pitchFamily="82" charset="0"/>
              </a:rPr>
              <a:t>Останній</a:t>
            </a:r>
            <a:r>
              <a:rPr lang="ru-RU" sz="4000" b="1" i="1" dirty="0">
                <a:latin typeface="Gabriola" pitchFamily="82" charset="0"/>
              </a:rPr>
              <a:t> </a:t>
            </a:r>
            <a:r>
              <a:rPr lang="ru-RU" sz="4000" b="1" i="1" dirty="0" err="1">
                <a:latin typeface="Gabriola" pitchFamily="82" charset="0"/>
              </a:rPr>
              <a:t>сніг</a:t>
            </a:r>
            <a:r>
              <a:rPr lang="ru-RU" sz="4000" dirty="0">
                <a:latin typeface="Gabriola" pitchFamily="82" charset="0"/>
              </a:rPr>
              <a:t> — 15 000 </a:t>
            </a:r>
            <a:r>
              <a:rPr lang="ru-RU" sz="4000" dirty="0" err="1">
                <a:latin typeface="Gabriola" pitchFamily="82" charset="0"/>
              </a:rPr>
              <a:t>доларів</a:t>
            </a:r>
            <a:endParaRPr lang="ru-RU" sz="4000" dirty="0">
              <a:latin typeface="Gabriola" pitchFamily="82" charset="0"/>
            </a:endParaRPr>
          </a:p>
        </p:txBody>
      </p:sp>
      <p:pic>
        <p:nvPicPr>
          <p:cNvPr id="4" name="Рисунок 3" descr="http://s017.radikal.ru/i418/1110/f8/3f876f5afcf5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7929618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500702"/>
            <a:ext cx="8229600" cy="1114420"/>
          </a:xfrm>
        </p:spPr>
        <p:txBody>
          <a:bodyPr>
            <a:noAutofit/>
          </a:bodyPr>
          <a:lstStyle/>
          <a:p>
            <a:r>
              <a:rPr lang="ru-RU" sz="3600" b="1" i="1" dirty="0">
                <a:latin typeface="Gabriola" pitchFamily="82" charset="0"/>
              </a:rPr>
              <a:t>Пристань в </a:t>
            </a:r>
            <a:r>
              <a:rPr lang="ru-RU" sz="3600" b="1" i="1" dirty="0" err="1">
                <a:latin typeface="Gabriola" pitchFamily="82" charset="0"/>
              </a:rPr>
              <a:t>Мисовому</a:t>
            </a:r>
            <a:r>
              <a:rPr lang="ru-RU" sz="3600" dirty="0">
                <a:latin typeface="Gabriola" pitchFamily="82" charset="0"/>
              </a:rPr>
              <a:t> — 22-25 </a:t>
            </a:r>
            <a:r>
              <a:rPr lang="ru-RU" sz="3600" dirty="0" err="1">
                <a:latin typeface="Gabriola" pitchFamily="82" charset="0"/>
              </a:rPr>
              <a:t>тисяч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доларів</a:t>
            </a:r>
            <a:endParaRPr lang="ru-RU" sz="3600" dirty="0">
              <a:latin typeface="Gabriola" pitchFamily="82" charset="0"/>
            </a:endParaRPr>
          </a:p>
        </p:txBody>
      </p:sp>
      <p:pic>
        <p:nvPicPr>
          <p:cNvPr id="4" name="Рисунок 3" descr="http://s60.radikal.ru/i168/1110/07/1d10438149ef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821537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 fontScale="92500"/>
          </a:bodyPr>
          <a:lstStyle/>
          <a:p>
            <a:pPr fontAlgn="base">
              <a:buNone/>
            </a:pPr>
            <a:r>
              <a:rPr lang="ru-RU" sz="4800" b="1" dirty="0" smtClean="0">
                <a:latin typeface="Gabriola" pitchFamily="82" charset="0"/>
              </a:rPr>
              <a:t>   </a:t>
            </a:r>
            <a:r>
              <a:rPr lang="ru-RU" sz="4800" b="1" dirty="0" err="1" smtClean="0">
                <a:latin typeface="Gabriola" pitchFamily="82" charset="0"/>
              </a:rPr>
              <a:t>Тетяна</a:t>
            </a:r>
            <a:r>
              <a:rPr lang="ru-RU" sz="4800" b="1" dirty="0" smtClean="0">
                <a:latin typeface="Gabriola" pitchFamily="82" charset="0"/>
              </a:rPr>
              <a:t> </a:t>
            </a:r>
            <a:r>
              <a:rPr lang="ru-RU" sz="4800" b="1" dirty="0" err="1">
                <a:latin typeface="Gabriola" pitchFamily="82" charset="0"/>
              </a:rPr>
              <a:t>Яблонська</a:t>
            </a:r>
            <a:endParaRPr lang="ru-RU" sz="4800" dirty="0">
              <a:latin typeface="Gabriola" pitchFamily="82" charset="0"/>
            </a:endParaRPr>
          </a:p>
          <a:p>
            <a:pPr fontAlgn="base"/>
            <a:r>
              <a:rPr lang="ru-RU" sz="4800" dirty="0" err="1">
                <a:latin typeface="Gabriola" pitchFamily="82" charset="0"/>
              </a:rPr>
              <a:t>Народний</a:t>
            </a:r>
            <a:r>
              <a:rPr lang="ru-RU" sz="4800" dirty="0">
                <a:latin typeface="Gabriola" pitchFamily="82" charset="0"/>
              </a:rPr>
              <a:t> художник </a:t>
            </a:r>
            <a:r>
              <a:rPr lang="ru-RU" sz="4800" dirty="0" smtClean="0">
                <a:latin typeface="Gabriola" pitchFamily="82" charset="0"/>
              </a:rPr>
              <a:t>СРСР. </a:t>
            </a:r>
            <a:r>
              <a:rPr lang="ru-RU" sz="4800" dirty="0" err="1">
                <a:latin typeface="Gabriola" pitchFamily="82" charset="0"/>
              </a:rPr>
              <a:t>Кращі</a:t>
            </a:r>
            <a:r>
              <a:rPr lang="ru-RU" sz="4800" dirty="0">
                <a:latin typeface="Gabriola" pitchFamily="82" charset="0"/>
              </a:rPr>
              <a:t> </a:t>
            </a:r>
            <a:r>
              <a:rPr lang="ru-RU" sz="4800" dirty="0" err="1">
                <a:latin typeface="Gabriola" pitchFamily="82" charset="0"/>
              </a:rPr>
              <a:t>роботи</a:t>
            </a:r>
            <a:r>
              <a:rPr lang="ru-RU" sz="4800" dirty="0">
                <a:latin typeface="Gabriola" pitchFamily="82" charset="0"/>
              </a:rPr>
              <a:t> </a:t>
            </a:r>
            <a:r>
              <a:rPr lang="ru-RU" sz="4800" dirty="0" err="1">
                <a:latin typeface="Gabriola" pitchFamily="82" charset="0"/>
              </a:rPr>
              <a:t>знаходяться</a:t>
            </a:r>
            <a:r>
              <a:rPr lang="ru-RU" sz="4800" dirty="0">
                <a:latin typeface="Gabriola" pitchFamily="82" charset="0"/>
              </a:rPr>
              <a:t> у великих музеях — </a:t>
            </a:r>
            <a:r>
              <a:rPr lang="ru-RU" sz="4800" dirty="0" err="1">
                <a:latin typeface="Gabriola" pitchFamily="82" charset="0"/>
              </a:rPr>
              <a:t>серед</a:t>
            </a:r>
            <a:r>
              <a:rPr lang="ru-RU" sz="4800" dirty="0">
                <a:latin typeface="Gabriola" pitchFamily="82" charset="0"/>
              </a:rPr>
              <a:t> </a:t>
            </a:r>
            <a:r>
              <a:rPr lang="ru-RU" sz="4800" dirty="0" err="1">
                <a:latin typeface="Gabriola" pitchFamily="82" charset="0"/>
              </a:rPr>
              <a:t>найвідоміших</a:t>
            </a:r>
            <a:r>
              <a:rPr lang="ru-RU" sz="4800" dirty="0">
                <a:latin typeface="Gabriola" pitchFamily="82" charset="0"/>
              </a:rPr>
              <a:t> «</a:t>
            </a:r>
            <a:r>
              <a:rPr lang="ru-RU" sz="4800" dirty="0" err="1">
                <a:latin typeface="Gabriola" pitchFamily="82" charset="0"/>
              </a:rPr>
              <a:t>Хліб</a:t>
            </a:r>
            <a:r>
              <a:rPr lang="ru-RU" sz="4800" dirty="0">
                <a:latin typeface="Gabriola" pitchFamily="82" charset="0"/>
              </a:rPr>
              <a:t>», «</a:t>
            </a:r>
            <a:r>
              <a:rPr lang="ru-RU" sz="4800" dirty="0" err="1">
                <a:latin typeface="Gabriola" pitchFamily="82" charset="0"/>
              </a:rPr>
              <a:t>Весілля</a:t>
            </a:r>
            <a:r>
              <a:rPr lang="ru-RU" sz="4800" dirty="0">
                <a:latin typeface="Gabriola" pitchFamily="82" charset="0"/>
              </a:rPr>
              <a:t>», «</a:t>
            </a:r>
            <a:r>
              <a:rPr lang="ru-RU" sz="4800" dirty="0" err="1">
                <a:latin typeface="Gabriola" pitchFamily="82" charset="0"/>
              </a:rPr>
              <a:t>Юність</a:t>
            </a:r>
            <a:r>
              <a:rPr lang="ru-RU" sz="4800" dirty="0">
                <a:latin typeface="Gabriola" pitchFamily="82" charset="0"/>
              </a:rPr>
              <a:t>» та </a:t>
            </a:r>
            <a:r>
              <a:rPr lang="ru-RU" sz="4800" dirty="0" err="1">
                <a:latin typeface="Gabriola" pitchFamily="82" charset="0"/>
              </a:rPr>
              <a:t>інші</a:t>
            </a:r>
            <a:r>
              <a:rPr lang="ru-RU" sz="4800" dirty="0">
                <a:latin typeface="Gabriola" pitchFamily="82" charset="0"/>
              </a:rPr>
              <a:t>. Для </a:t>
            </a:r>
            <a:r>
              <a:rPr lang="ru-RU" sz="4800" dirty="0" err="1">
                <a:latin typeface="Gabriola" pitchFamily="82" charset="0"/>
              </a:rPr>
              <a:t>неї</a:t>
            </a:r>
            <a:r>
              <a:rPr lang="ru-RU" sz="4800" dirty="0">
                <a:latin typeface="Gabriola" pitchFamily="82" charset="0"/>
              </a:rPr>
              <a:t> характерна </a:t>
            </a:r>
            <a:r>
              <a:rPr lang="ru-RU" sz="4800" dirty="0" err="1">
                <a:latin typeface="Gabriola" pitchFamily="82" charset="0"/>
              </a:rPr>
              <a:t>впізнавана</a:t>
            </a:r>
            <a:r>
              <a:rPr lang="ru-RU" sz="4800" dirty="0">
                <a:latin typeface="Gabriola" pitchFamily="82" charset="0"/>
              </a:rPr>
              <a:t> рука та широкий спектр тем.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643578"/>
            <a:ext cx="8258204" cy="928694"/>
          </a:xfrm>
        </p:spPr>
        <p:txBody>
          <a:bodyPr>
            <a:normAutofit fontScale="62500" lnSpcReduction="20000"/>
          </a:bodyPr>
          <a:lstStyle/>
          <a:p>
            <a:pPr fontAlgn="base">
              <a:buNone/>
            </a:pPr>
            <a:endParaRPr lang="ru-RU" dirty="0"/>
          </a:p>
          <a:p>
            <a:r>
              <a:rPr lang="ru-RU" sz="5700" b="1" i="1" dirty="0" err="1">
                <a:latin typeface="Gabriola" pitchFamily="82" charset="0"/>
              </a:rPr>
              <a:t>Літній</a:t>
            </a:r>
            <a:r>
              <a:rPr lang="ru-RU" sz="5700" b="1" i="1" dirty="0">
                <a:latin typeface="Gabriola" pitchFamily="82" charset="0"/>
              </a:rPr>
              <a:t> день</a:t>
            </a:r>
            <a:r>
              <a:rPr lang="ru-RU" sz="5700" dirty="0">
                <a:latin typeface="Gabriola" pitchFamily="82" charset="0"/>
              </a:rPr>
              <a:t> — 13-17 </a:t>
            </a:r>
            <a:r>
              <a:rPr lang="ru-RU" sz="5700" dirty="0" err="1">
                <a:latin typeface="Gabriola" pitchFamily="82" charset="0"/>
              </a:rPr>
              <a:t>тисяч</a:t>
            </a:r>
            <a:r>
              <a:rPr lang="ru-RU" sz="5700" dirty="0">
                <a:latin typeface="Gabriola" pitchFamily="82" charset="0"/>
              </a:rPr>
              <a:t> </a:t>
            </a:r>
            <a:r>
              <a:rPr lang="ru-RU" sz="5700" dirty="0" err="1">
                <a:latin typeface="Gabriola" pitchFamily="82" charset="0"/>
              </a:rPr>
              <a:t>доларів</a:t>
            </a:r>
            <a:endParaRPr lang="ru-RU" sz="5700" dirty="0">
              <a:latin typeface="Gabriola" pitchFamily="82" charset="0"/>
            </a:endParaRPr>
          </a:p>
        </p:txBody>
      </p:sp>
      <p:pic>
        <p:nvPicPr>
          <p:cNvPr id="4" name="Рисунок 3" descr="http://s017.radikal.ru/i417/1110/01/9644de2221de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14356"/>
            <a:ext cx="6286544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857892"/>
            <a:ext cx="8715404" cy="1000108"/>
          </a:xfrm>
        </p:spPr>
        <p:txBody>
          <a:bodyPr>
            <a:normAutofit fontScale="92500" lnSpcReduction="20000"/>
          </a:bodyPr>
          <a:lstStyle/>
          <a:p>
            <a:r>
              <a:rPr lang="ru-RU" sz="4300" b="1" i="1" dirty="0">
                <a:latin typeface="Gabriola" pitchFamily="82" charset="0"/>
              </a:rPr>
              <a:t>На </a:t>
            </a:r>
            <a:r>
              <a:rPr lang="ru-RU" sz="4300" b="1" i="1" dirty="0" err="1">
                <a:latin typeface="Gabriola" pitchFamily="82" charset="0"/>
              </a:rPr>
              <a:t>лісовій</a:t>
            </a:r>
            <a:r>
              <a:rPr lang="ru-RU" sz="4300" b="1" i="1" dirty="0">
                <a:latin typeface="Gabriola" pitchFamily="82" charset="0"/>
              </a:rPr>
              <a:t> </a:t>
            </a:r>
            <a:r>
              <a:rPr lang="ru-RU" sz="4300" b="1" i="1" dirty="0" err="1">
                <a:latin typeface="Gabriola" pitchFamily="82" charset="0"/>
              </a:rPr>
              <a:t>галявині</a:t>
            </a:r>
            <a:r>
              <a:rPr lang="ru-RU" sz="4300" dirty="0">
                <a:latin typeface="Gabriola" pitchFamily="82" charset="0"/>
              </a:rPr>
              <a:t> — 20-30 </a:t>
            </a:r>
            <a:r>
              <a:rPr lang="ru-RU" sz="4300" dirty="0" err="1">
                <a:latin typeface="Gabriola" pitchFamily="82" charset="0"/>
              </a:rPr>
              <a:t>тисяч</a:t>
            </a:r>
            <a:r>
              <a:rPr lang="ru-RU" sz="4300" dirty="0">
                <a:latin typeface="Gabriola" pitchFamily="82" charset="0"/>
              </a:rPr>
              <a:t> </a:t>
            </a:r>
            <a:r>
              <a:rPr lang="ru-RU" sz="4300" dirty="0" err="1">
                <a:latin typeface="Gabriola" pitchFamily="82" charset="0"/>
              </a:rPr>
              <a:t>доларів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s56.radikal.ru/i151/1110/bc/f50692e5e6d4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8604"/>
            <a:ext cx="692948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ru-RU" sz="4000" b="1" dirty="0" smtClean="0">
                <a:latin typeface="Gabriola" pitchFamily="82" charset="0"/>
              </a:rPr>
              <a:t>    </a:t>
            </a:r>
            <a:r>
              <a:rPr lang="ru-RU" sz="4000" b="1" dirty="0" err="1" smtClean="0">
                <a:latin typeface="Gabriola" pitchFamily="82" charset="0"/>
              </a:rPr>
              <a:t>Йосип</a:t>
            </a:r>
            <a:r>
              <a:rPr lang="ru-RU" sz="4000" b="1" dirty="0" smtClean="0">
                <a:latin typeface="Gabriola" pitchFamily="82" charset="0"/>
              </a:rPr>
              <a:t> </a:t>
            </a:r>
            <a:r>
              <a:rPr lang="ru-RU" sz="4000" b="1" dirty="0" err="1">
                <a:latin typeface="Gabriola" pitchFamily="82" charset="0"/>
              </a:rPr>
              <a:t>Бокшай</a:t>
            </a:r>
            <a:endParaRPr lang="ru-RU" sz="4000" dirty="0">
              <a:latin typeface="Gabriola" pitchFamily="82" charset="0"/>
            </a:endParaRPr>
          </a:p>
          <a:p>
            <a:pPr fontAlgn="base"/>
            <a:r>
              <a:rPr lang="ru-RU" sz="4000" dirty="0">
                <a:latin typeface="Gabriola" pitchFamily="82" charset="0"/>
              </a:rPr>
              <a:t>Художник </a:t>
            </a:r>
            <a:r>
              <a:rPr lang="ru-RU" sz="4000" dirty="0" err="1">
                <a:latin typeface="Gabriola" pitchFamily="82" charset="0"/>
              </a:rPr>
              <a:t>закарпатської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школи</a:t>
            </a:r>
            <a:r>
              <a:rPr lang="ru-RU" sz="4000" dirty="0">
                <a:latin typeface="Gabriola" pitchFamily="82" charset="0"/>
              </a:rPr>
              <a:t>, </a:t>
            </a:r>
            <a:r>
              <a:rPr lang="ru-RU" sz="4000" dirty="0" err="1">
                <a:latin typeface="Gabriola" pitchFamily="82" charset="0"/>
              </a:rPr>
              <a:t>відомий</a:t>
            </a:r>
            <a:r>
              <a:rPr lang="ru-RU" sz="4000" dirty="0">
                <a:latin typeface="Gabriola" pitchFamily="82" charset="0"/>
              </a:rPr>
              <a:t> пейзажами </a:t>
            </a:r>
            <a:r>
              <a:rPr lang="ru-RU" sz="4000" dirty="0" err="1">
                <a:latin typeface="Gabriola" pitchFamily="82" charset="0"/>
              </a:rPr>
              <a:t>і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жанровими</a:t>
            </a:r>
            <a:r>
              <a:rPr lang="ru-RU" sz="4000" dirty="0">
                <a:latin typeface="Gabriola" pitchFamily="82" charset="0"/>
              </a:rPr>
              <a:t> роботами. </a:t>
            </a:r>
            <a:r>
              <a:rPr lang="ru-RU" sz="4000" dirty="0" err="1">
                <a:latin typeface="Gabriola" pitchFamily="82" charset="0"/>
              </a:rPr>
              <a:t>Працював</a:t>
            </a:r>
            <a:r>
              <a:rPr lang="ru-RU" sz="4000" dirty="0">
                <a:latin typeface="Gabriola" pitchFamily="82" charset="0"/>
              </a:rPr>
              <a:t> разом </a:t>
            </a:r>
            <a:r>
              <a:rPr lang="ru-RU" sz="4000" dirty="0" err="1">
                <a:latin typeface="Gabriola" pitchFamily="82" charset="0"/>
              </a:rPr>
              <a:t>з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Адальбертом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Ерделі</a:t>
            </a:r>
            <a:r>
              <a:rPr lang="ru-RU" sz="4000" dirty="0">
                <a:latin typeface="Gabriola" pitchFamily="82" charset="0"/>
              </a:rPr>
              <a:t>. </a:t>
            </a:r>
            <a:r>
              <a:rPr lang="ru-RU" sz="4000" dirty="0" err="1">
                <a:latin typeface="Gabriola" pitchFamily="82" charset="0"/>
              </a:rPr>
              <a:t>Початкова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вартість</a:t>
            </a:r>
            <a:r>
              <a:rPr lang="ru-RU" sz="4000" dirty="0">
                <a:latin typeface="Gabriola" pitchFamily="82" charset="0"/>
              </a:rPr>
              <a:t> картин на </a:t>
            </a:r>
            <a:r>
              <a:rPr lang="ru-RU" sz="4000" dirty="0" err="1">
                <a:latin typeface="Gabriola" pitchFamily="82" charset="0"/>
              </a:rPr>
              <a:t>аукціонах</a:t>
            </a:r>
            <a:r>
              <a:rPr lang="ru-RU" sz="4000" dirty="0">
                <a:latin typeface="Gabriola" pitchFamily="82" charset="0"/>
              </a:rPr>
              <a:t> становить </a:t>
            </a:r>
            <a:r>
              <a:rPr lang="ru-RU" sz="4000" dirty="0" err="1">
                <a:latin typeface="Gabriola" pitchFamily="82" charset="0"/>
              </a:rPr>
              <a:t>від</a:t>
            </a:r>
            <a:r>
              <a:rPr lang="ru-RU" sz="4000" dirty="0">
                <a:latin typeface="Gabriola" pitchFamily="82" charset="0"/>
              </a:rPr>
              <a:t> 20 000 </a:t>
            </a:r>
            <a:r>
              <a:rPr lang="ru-RU" sz="4000" dirty="0" err="1">
                <a:latin typeface="Gabriola" pitchFamily="82" charset="0"/>
              </a:rPr>
              <a:t>доларів</a:t>
            </a:r>
            <a:r>
              <a:rPr lang="ru-RU" sz="4000" dirty="0">
                <a:latin typeface="Gabriola" pitchFamily="82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3071834"/>
          </a:xfrm>
        </p:spPr>
        <p:txBody>
          <a:bodyPr>
            <a:noAutofit/>
          </a:bodyPr>
          <a:lstStyle/>
          <a:p>
            <a:r>
              <a:rPr lang="uk-UA" sz="6600" dirty="0"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Н</a:t>
            </a:r>
            <a:r>
              <a:rPr lang="uk-UA" sz="6600" dirty="0" smtClean="0"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апрямки образотворчого мистецтва, що розвивалися у післявоєнні роки</a:t>
            </a:r>
            <a:endParaRPr lang="ru-RU" sz="6600" dirty="0">
              <a:effectLst>
                <a:reflection blurRad="6350" stA="55000" endA="300" endPos="45500" dir="5400000" sy="-100000" algn="bl" rotWithShape="0"/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572140"/>
            <a:ext cx="8643966" cy="828692"/>
          </a:xfrm>
        </p:spPr>
        <p:txBody>
          <a:bodyPr>
            <a:noAutofit/>
          </a:bodyPr>
          <a:lstStyle/>
          <a:p>
            <a:r>
              <a:rPr lang="ru-RU" sz="4000" b="1" i="1" dirty="0" err="1">
                <a:latin typeface="Gabriola" pitchFamily="82" charset="0"/>
              </a:rPr>
              <a:t>Осінні</a:t>
            </a:r>
            <a:r>
              <a:rPr lang="ru-RU" sz="4000" b="1" i="1" dirty="0">
                <a:latin typeface="Gabriola" pitchFamily="82" charset="0"/>
              </a:rPr>
              <a:t> дерева над озером </a:t>
            </a:r>
            <a:r>
              <a:rPr lang="ru-RU" sz="4000" b="1" i="1" dirty="0" err="1">
                <a:latin typeface="Gabriola" pitchFamily="82" charset="0"/>
              </a:rPr>
              <a:t>Синєвір</a:t>
            </a:r>
            <a:r>
              <a:rPr lang="ru-RU" sz="4000" dirty="0">
                <a:latin typeface="Gabriola" pitchFamily="82" charset="0"/>
              </a:rPr>
              <a:t> — 25-30 </a:t>
            </a:r>
            <a:r>
              <a:rPr lang="ru-RU" sz="4000" dirty="0" err="1">
                <a:latin typeface="Gabriola" pitchFamily="82" charset="0"/>
              </a:rPr>
              <a:t>тисяч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доларів</a:t>
            </a:r>
            <a:r>
              <a:rPr lang="ru-RU" sz="4000" dirty="0">
                <a:latin typeface="Gabriola" pitchFamily="82" charset="0"/>
              </a:rPr>
              <a:t> </a:t>
            </a:r>
          </a:p>
        </p:txBody>
      </p:sp>
      <p:pic>
        <p:nvPicPr>
          <p:cNvPr id="4" name="Рисунок 3" descr="http://s001.radikal.ru/i196/1110/9d/45d9651a56ba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0"/>
            <a:ext cx="4286280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429264"/>
            <a:ext cx="8229600" cy="1143008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endParaRPr lang="ru-RU" dirty="0"/>
          </a:p>
          <a:p>
            <a:r>
              <a:rPr lang="ru-RU" sz="4000" b="1" i="1" dirty="0">
                <a:latin typeface="Gabriola" pitchFamily="82" charset="0"/>
              </a:rPr>
              <a:t>В </a:t>
            </a:r>
            <a:r>
              <a:rPr lang="ru-RU" sz="4000" b="1" i="1" dirty="0" err="1">
                <a:latin typeface="Gabriola" pitchFamily="82" charset="0"/>
              </a:rPr>
              <a:t>дорозі</a:t>
            </a:r>
            <a:r>
              <a:rPr lang="ru-RU" sz="4000" dirty="0">
                <a:latin typeface="Gabriola" pitchFamily="82" charset="0"/>
              </a:rPr>
              <a:t> — 35-40 </a:t>
            </a:r>
            <a:r>
              <a:rPr lang="ru-RU" sz="4000" dirty="0" err="1">
                <a:latin typeface="Gabriola" pitchFamily="82" charset="0"/>
              </a:rPr>
              <a:t>тисяч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доларів</a:t>
            </a:r>
            <a:endParaRPr lang="ru-RU" sz="4000" dirty="0">
              <a:latin typeface="Gabriola" pitchFamily="82" charset="0"/>
            </a:endParaRPr>
          </a:p>
        </p:txBody>
      </p:sp>
      <p:pic>
        <p:nvPicPr>
          <p:cNvPr id="4" name="Рисунок 3" descr="http://i021.radikal.ru/1110/b6/963d0da81c75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7858180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4400" b="1" dirty="0" smtClean="0">
                <a:latin typeface="Gabriola" pitchFamily="82" charset="0"/>
              </a:rPr>
              <a:t>    </a:t>
            </a:r>
            <a:r>
              <a:rPr lang="ru-RU" sz="4400" b="1" dirty="0" err="1" smtClean="0">
                <a:latin typeface="Gabriola" pitchFamily="82" charset="0"/>
              </a:rPr>
              <a:t>Олексій</a:t>
            </a:r>
            <a:r>
              <a:rPr lang="ru-RU" sz="4400" b="1" dirty="0" smtClean="0">
                <a:latin typeface="Gabriola" pitchFamily="82" charset="0"/>
              </a:rPr>
              <a:t> </a:t>
            </a:r>
            <a:r>
              <a:rPr lang="ru-RU" sz="4400" b="1" dirty="0" err="1">
                <a:latin typeface="Gabriola" pitchFamily="82" charset="0"/>
              </a:rPr>
              <a:t>Шовкуненко</a:t>
            </a:r>
            <a:endParaRPr lang="ru-RU" sz="4400" dirty="0">
              <a:latin typeface="Gabriola" pitchFamily="82" charset="0"/>
            </a:endParaRPr>
          </a:p>
          <a:p>
            <a:r>
              <a:rPr lang="ru-RU" sz="4400" dirty="0">
                <a:latin typeface="Gabriola" pitchFamily="82" charset="0"/>
              </a:rPr>
              <a:t> </a:t>
            </a:r>
            <a:r>
              <a:rPr lang="ru-RU" sz="4400" dirty="0" err="1">
                <a:latin typeface="Gabriola" pitchFamily="82" charset="0"/>
              </a:rPr>
              <a:t>Народний</a:t>
            </a:r>
            <a:r>
              <a:rPr lang="ru-RU" sz="4400" dirty="0">
                <a:latin typeface="Gabriola" pitchFamily="82" charset="0"/>
              </a:rPr>
              <a:t> художник СРСР. </a:t>
            </a:r>
            <a:r>
              <a:rPr lang="ru-RU" sz="4400" dirty="0" err="1">
                <a:latin typeface="Gabriola" pitchFamily="82" charset="0"/>
              </a:rPr>
              <a:t>Відомий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насамперед</a:t>
            </a:r>
            <a:r>
              <a:rPr lang="ru-RU" sz="4400" dirty="0">
                <a:latin typeface="Gabriola" pitchFamily="82" charset="0"/>
              </a:rPr>
              <a:t> як автор </a:t>
            </a:r>
            <a:r>
              <a:rPr lang="ru-RU" sz="4400" dirty="0" err="1">
                <a:latin typeface="Gabriola" pitchFamily="82" charset="0"/>
              </a:rPr>
              <a:t>натюрмортів</a:t>
            </a:r>
            <a:r>
              <a:rPr lang="ru-RU" sz="4400" dirty="0">
                <a:latin typeface="Gabriola" pitchFamily="82" charset="0"/>
              </a:rPr>
              <a:t>, </a:t>
            </a:r>
            <a:r>
              <a:rPr lang="ru-RU" sz="4400" dirty="0" err="1">
                <a:latin typeface="Gabriola" pitchFamily="82" charset="0"/>
              </a:rPr>
              <a:t>індустріальних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пейзажів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олією</a:t>
            </a:r>
            <a:r>
              <a:rPr lang="ru-RU" sz="4400" dirty="0">
                <a:latin typeface="Gabriola" pitchFamily="82" charset="0"/>
              </a:rPr>
              <a:t>, </a:t>
            </a:r>
            <a:r>
              <a:rPr lang="ru-RU" sz="4400" dirty="0" err="1">
                <a:latin typeface="Gabriola" pitchFamily="82" charset="0"/>
              </a:rPr>
              <a:t>також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відомі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його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акварелі</a:t>
            </a:r>
            <a:r>
              <a:rPr lang="ru-RU" sz="4400" dirty="0">
                <a:latin typeface="Gabriola" pitchFamily="82" charset="0"/>
              </a:rPr>
              <a:t>. </a:t>
            </a:r>
            <a:r>
              <a:rPr lang="ru-RU" sz="4400" dirty="0" err="1">
                <a:latin typeface="Gabriola" pitchFamily="82" charset="0"/>
              </a:rPr>
              <a:t>Візитною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карткою</a:t>
            </a:r>
            <a:r>
              <a:rPr lang="ru-RU" sz="4400" dirty="0">
                <a:latin typeface="Gabriola" pitchFamily="82" charset="0"/>
              </a:rPr>
              <a:t> художника </a:t>
            </a:r>
            <a:r>
              <a:rPr lang="ru-RU" sz="4400" dirty="0" err="1">
                <a:latin typeface="Gabriola" pitchFamily="82" charset="0"/>
              </a:rPr>
              <a:t>є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пейзажі</a:t>
            </a:r>
            <a:r>
              <a:rPr lang="ru-RU" sz="4400" dirty="0">
                <a:latin typeface="Gabriola" pitchFamily="82" charset="0"/>
              </a:rPr>
              <a:t> та </a:t>
            </a:r>
            <a:r>
              <a:rPr lang="ru-RU" sz="4400" dirty="0" err="1">
                <a:latin typeface="Gabriola" pitchFamily="82" charset="0"/>
              </a:rPr>
              <a:t>натюрморти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з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трояндами</a:t>
            </a:r>
            <a:r>
              <a:rPr lang="ru-RU" sz="4400" dirty="0">
                <a:latin typeface="Gabriola" pitchFamily="82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815019"/>
            <a:ext cx="8229600" cy="1042981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i="1" dirty="0">
                <a:latin typeface="Gabriola" pitchFamily="82" charset="0"/>
              </a:rPr>
              <a:t>Букет </a:t>
            </a:r>
            <a:r>
              <a:rPr lang="ru-RU" sz="4000" b="1" i="1" dirty="0" err="1">
                <a:latin typeface="Gabriola" pitchFamily="82" charset="0"/>
              </a:rPr>
              <a:t>троянд</a:t>
            </a:r>
            <a:r>
              <a:rPr lang="ru-RU" sz="4000" dirty="0">
                <a:latin typeface="Gabriola" pitchFamily="82" charset="0"/>
              </a:rPr>
              <a:t> — 30-40 </a:t>
            </a:r>
            <a:r>
              <a:rPr lang="ru-RU" sz="4000" dirty="0" err="1">
                <a:latin typeface="Gabriola" pitchFamily="82" charset="0"/>
              </a:rPr>
              <a:t>тисяч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доларів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s48.radikal.ru/i121/1110/f7/bfe362458dec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85728"/>
            <a:ext cx="4572032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b="1" dirty="0" smtClean="0"/>
              <a:t>    </a:t>
            </a:r>
            <a:r>
              <a:rPr lang="ru-RU" sz="4400" b="1" dirty="0" smtClean="0">
                <a:latin typeface="Gabriola" pitchFamily="82" charset="0"/>
              </a:rPr>
              <a:t>Валентина </a:t>
            </a:r>
            <a:r>
              <a:rPr lang="ru-RU" sz="4400" b="1" dirty="0" err="1">
                <a:latin typeface="Gabriola" pitchFamily="82" charset="0"/>
              </a:rPr>
              <a:t>Цвєткова</a:t>
            </a:r>
            <a:endParaRPr lang="ru-RU" sz="4400" dirty="0">
              <a:latin typeface="Gabriola" pitchFamily="82" charset="0"/>
            </a:endParaRPr>
          </a:p>
          <a:p>
            <a:r>
              <a:rPr lang="ru-RU" sz="4400" dirty="0" err="1">
                <a:latin typeface="Gabriola" pitchFamily="82" charset="0"/>
              </a:rPr>
              <a:t>Народний</a:t>
            </a:r>
            <a:r>
              <a:rPr lang="ru-RU" sz="4400" dirty="0">
                <a:latin typeface="Gabriola" pitchFamily="82" charset="0"/>
              </a:rPr>
              <a:t> художник УРСР. </a:t>
            </a:r>
            <a:r>
              <a:rPr lang="ru-RU" sz="4400" dirty="0" err="1">
                <a:latin typeface="Gabriola" pitchFamily="82" charset="0"/>
              </a:rPr>
              <a:t>Багато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подорожувала</a:t>
            </a:r>
            <a:r>
              <a:rPr lang="ru-RU" sz="4400" dirty="0">
                <a:latin typeface="Gabriola" pitchFamily="82" charset="0"/>
              </a:rPr>
              <a:t>. </a:t>
            </a:r>
            <a:r>
              <a:rPr lang="ru-RU" sz="4400" dirty="0" err="1">
                <a:latin typeface="Gabriola" pitchFamily="82" charset="0"/>
              </a:rPr>
              <a:t>Її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картини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цікаві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поєднанням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канонів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академічної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радянського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живопису</a:t>
            </a: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err="1">
                <a:latin typeface="Gabriola" pitchFamily="82" charset="0"/>
              </a:rPr>
              <a:t>і</a:t>
            </a:r>
            <a:r>
              <a:rPr lang="ru-RU" sz="4400" dirty="0">
                <a:latin typeface="Gabriola" pitchFamily="82" charset="0"/>
              </a:rPr>
              <a:t> «</a:t>
            </a:r>
            <a:r>
              <a:rPr lang="ru-RU" sz="4400" dirty="0" err="1">
                <a:latin typeface="Gabriola" pitchFamily="82" charset="0"/>
              </a:rPr>
              <a:t>екзотичної</a:t>
            </a:r>
            <a:r>
              <a:rPr lang="ru-RU" sz="4400" dirty="0">
                <a:latin typeface="Gabriola" pitchFamily="82" charset="0"/>
              </a:rPr>
              <a:t>» тематики — </a:t>
            </a:r>
            <a:r>
              <a:rPr lang="ru-RU" sz="4400" dirty="0" err="1">
                <a:latin typeface="Gabriola" pitchFamily="82" charset="0"/>
              </a:rPr>
              <a:t>Канни</a:t>
            </a:r>
            <a:r>
              <a:rPr lang="ru-RU" sz="4400" dirty="0">
                <a:latin typeface="Gabriola" pitchFamily="82" charset="0"/>
              </a:rPr>
              <a:t>, </a:t>
            </a:r>
            <a:r>
              <a:rPr lang="ru-RU" sz="4400" dirty="0" err="1">
                <a:latin typeface="Gabriola" pitchFamily="82" charset="0"/>
              </a:rPr>
              <a:t>Ніцца</a:t>
            </a:r>
            <a:r>
              <a:rPr lang="ru-RU" sz="4400" dirty="0">
                <a:latin typeface="Gabriola" pitchFamily="82" charset="0"/>
              </a:rPr>
              <a:t>, </a:t>
            </a:r>
            <a:r>
              <a:rPr lang="ru-RU" sz="4400" dirty="0" err="1">
                <a:latin typeface="Gabriola" pitchFamily="82" charset="0"/>
              </a:rPr>
              <a:t>Північна</a:t>
            </a:r>
            <a:r>
              <a:rPr lang="ru-RU" sz="4400" dirty="0">
                <a:latin typeface="Gabriola" pitchFamily="82" charset="0"/>
              </a:rPr>
              <a:t> Африка.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357826"/>
            <a:ext cx="8229600" cy="1185858"/>
          </a:xfrm>
        </p:spPr>
        <p:txBody>
          <a:bodyPr>
            <a:noAutofit/>
          </a:bodyPr>
          <a:lstStyle/>
          <a:p>
            <a:r>
              <a:rPr lang="ru-RU" sz="4000" b="1" i="1" dirty="0">
                <a:latin typeface="Gabriola" pitchFamily="82" charset="0"/>
              </a:rPr>
              <a:t>Букет </a:t>
            </a:r>
            <a:r>
              <a:rPr lang="ru-RU" sz="4000" b="1" i="1" dirty="0" err="1">
                <a:latin typeface="Gabriola" pitchFamily="82" charset="0"/>
              </a:rPr>
              <a:t>квітів</a:t>
            </a:r>
            <a:r>
              <a:rPr lang="ru-RU" sz="4000" b="1" i="1" dirty="0">
                <a:latin typeface="Gabriola" pitchFamily="82" charset="0"/>
              </a:rPr>
              <a:t> на </a:t>
            </a:r>
            <a:r>
              <a:rPr lang="ru-RU" sz="4000" b="1" i="1" dirty="0" err="1">
                <a:latin typeface="Gabriola" pitchFamily="82" charset="0"/>
              </a:rPr>
              <a:t>підвіконні</a:t>
            </a:r>
            <a:r>
              <a:rPr lang="ru-RU" sz="4000" dirty="0">
                <a:latin typeface="Gabriola" pitchFamily="82" charset="0"/>
              </a:rPr>
              <a:t> — 25-30 </a:t>
            </a:r>
            <a:r>
              <a:rPr lang="ru-RU" sz="4000" dirty="0" err="1">
                <a:latin typeface="Gabriola" pitchFamily="82" charset="0"/>
              </a:rPr>
              <a:t>тисяч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доларів</a:t>
            </a:r>
            <a:endParaRPr lang="ru-RU" sz="4000" dirty="0">
              <a:latin typeface="Gabriola" pitchFamily="82" charset="0"/>
            </a:endParaRPr>
          </a:p>
        </p:txBody>
      </p:sp>
      <p:pic>
        <p:nvPicPr>
          <p:cNvPr id="4" name="Рисунок 3" descr="http://s52.radikal.ru/i135/1110/30/6364ba5d7aad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04"/>
            <a:ext cx="7143800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ru-RU" sz="4800" b="1" dirty="0" smtClean="0"/>
              <a:t>    </a:t>
            </a:r>
            <a:r>
              <a:rPr lang="ru-RU" sz="4800" b="1" dirty="0" err="1" smtClean="0">
                <a:latin typeface="Gabriola" pitchFamily="82" charset="0"/>
              </a:rPr>
              <a:t>Адальберт</a:t>
            </a:r>
            <a:r>
              <a:rPr lang="ru-RU" sz="4800" b="1" dirty="0" smtClean="0">
                <a:latin typeface="Gabriola" pitchFamily="82" charset="0"/>
              </a:rPr>
              <a:t> </a:t>
            </a:r>
            <a:r>
              <a:rPr lang="ru-RU" sz="4800" b="1" dirty="0" err="1">
                <a:latin typeface="Gabriola" pitchFamily="82" charset="0"/>
              </a:rPr>
              <a:t>Ерделі</a:t>
            </a:r>
            <a:endParaRPr lang="ru-RU" sz="4800" dirty="0">
              <a:latin typeface="Gabriola" pitchFamily="82" charset="0"/>
            </a:endParaRPr>
          </a:p>
          <a:p>
            <a:r>
              <a:rPr lang="ru-RU" sz="4800" dirty="0" err="1">
                <a:latin typeface="Gabriola" pitchFamily="82" charset="0"/>
              </a:rPr>
              <a:t>Майстер</a:t>
            </a:r>
            <a:r>
              <a:rPr lang="ru-RU" sz="4800" dirty="0">
                <a:latin typeface="Gabriola" pitchFamily="82" charset="0"/>
              </a:rPr>
              <a:t> </a:t>
            </a:r>
            <a:r>
              <a:rPr lang="ru-RU" sz="4800" dirty="0" err="1">
                <a:latin typeface="Gabriola" pitchFamily="82" charset="0"/>
              </a:rPr>
              <a:t>західноукраїнського</a:t>
            </a:r>
            <a:r>
              <a:rPr lang="ru-RU" sz="4800" dirty="0">
                <a:latin typeface="Gabriola" pitchFamily="82" charset="0"/>
              </a:rPr>
              <a:t> </a:t>
            </a:r>
            <a:r>
              <a:rPr lang="ru-RU" sz="4800" dirty="0" err="1">
                <a:latin typeface="Gabriola" pitchFamily="82" charset="0"/>
              </a:rPr>
              <a:t>живопису</a:t>
            </a:r>
            <a:r>
              <a:rPr lang="ru-RU" sz="4800" dirty="0">
                <a:latin typeface="Gabriola" pitchFamily="82" charset="0"/>
              </a:rPr>
              <a:t>, </a:t>
            </a:r>
            <a:r>
              <a:rPr lang="ru-RU" sz="4800" dirty="0" err="1">
                <a:latin typeface="Gabriola" pitchFamily="82" charset="0"/>
              </a:rPr>
              <a:t>засновник</a:t>
            </a:r>
            <a:r>
              <a:rPr lang="ru-RU" sz="4800" dirty="0">
                <a:latin typeface="Gabriola" pitchFamily="82" charset="0"/>
              </a:rPr>
              <a:t> </a:t>
            </a:r>
            <a:r>
              <a:rPr lang="ru-RU" sz="4800" dirty="0" err="1">
                <a:latin typeface="Gabriola" pitchFamily="82" charset="0"/>
              </a:rPr>
              <a:t>художньої</a:t>
            </a:r>
            <a:r>
              <a:rPr lang="ru-RU" sz="4800" dirty="0">
                <a:latin typeface="Gabriola" pitchFamily="82" charset="0"/>
              </a:rPr>
              <a:t> </a:t>
            </a:r>
            <a:r>
              <a:rPr lang="ru-RU" sz="4800" dirty="0" err="1">
                <a:latin typeface="Gabriola" pitchFamily="82" charset="0"/>
              </a:rPr>
              <a:t>школи</a:t>
            </a:r>
            <a:r>
              <a:rPr lang="ru-RU" sz="4800" dirty="0">
                <a:latin typeface="Gabriola" pitchFamily="82" charset="0"/>
              </a:rPr>
              <a:t> </a:t>
            </a:r>
            <a:r>
              <a:rPr lang="ru-RU" sz="4800" dirty="0" err="1">
                <a:latin typeface="Gabriola" pitchFamily="82" charset="0"/>
              </a:rPr>
              <a:t>цього</a:t>
            </a:r>
            <a:r>
              <a:rPr lang="ru-RU" sz="4800" dirty="0">
                <a:latin typeface="Gabriola" pitchFamily="82" charset="0"/>
              </a:rPr>
              <a:t> </a:t>
            </a:r>
            <a:r>
              <a:rPr lang="ru-RU" sz="4800" dirty="0" err="1" smtClean="0">
                <a:latin typeface="Gabriola" pitchFamily="82" charset="0"/>
              </a:rPr>
              <a:t>регіону</a:t>
            </a:r>
            <a:r>
              <a:rPr lang="ru-RU" sz="4800" dirty="0" smtClean="0">
                <a:latin typeface="Gabriola" pitchFamily="82" charset="0"/>
              </a:rPr>
              <a:t>.</a:t>
            </a:r>
            <a:endParaRPr lang="ru-RU" sz="4800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029332"/>
            <a:ext cx="8229600" cy="828668"/>
          </a:xfrm>
        </p:spPr>
        <p:txBody>
          <a:bodyPr>
            <a:normAutofit/>
          </a:bodyPr>
          <a:lstStyle/>
          <a:p>
            <a:r>
              <a:rPr lang="ru-RU" sz="3600" b="1" i="1" dirty="0">
                <a:latin typeface="Gabriola" pitchFamily="82" charset="0"/>
              </a:rPr>
              <a:t>Пастушка</a:t>
            </a:r>
            <a:r>
              <a:rPr lang="ru-RU" sz="3600" dirty="0">
                <a:latin typeface="Gabriola" pitchFamily="82" charset="0"/>
              </a:rPr>
              <a:t> — 45-65 </a:t>
            </a:r>
            <a:r>
              <a:rPr lang="ru-RU" sz="3600" dirty="0" err="1">
                <a:latin typeface="Gabriola" pitchFamily="82" charset="0"/>
              </a:rPr>
              <a:t>тисяч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доларів</a:t>
            </a:r>
            <a:endParaRPr lang="ru-RU" sz="3600" dirty="0">
              <a:latin typeface="Gabriola" pitchFamily="82" charset="0"/>
            </a:endParaRPr>
          </a:p>
        </p:txBody>
      </p:sp>
      <p:pic>
        <p:nvPicPr>
          <p:cNvPr id="4" name="Рисунок 3" descr="http://s017.radikal.ru/i401/1110/93/d3bd1b9d1791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71480"/>
            <a:ext cx="4761230" cy="526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4800" b="1" dirty="0" smtClean="0">
                <a:latin typeface="Gabriola" pitchFamily="82" charset="0"/>
              </a:rPr>
              <a:t>    </a:t>
            </a:r>
            <a:r>
              <a:rPr lang="ru-RU" sz="4800" b="1" dirty="0" err="1" smtClean="0">
                <a:latin typeface="Gabriola" pitchFamily="82" charset="0"/>
              </a:rPr>
              <a:t>Сергій</a:t>
            </a:r>
            <a:r>
              <a:rPr lang="ru-RU" sz="4800" b="1" dirty="0" smtClean="0">
                <a:latin typeface="Gabriola" pitchFamily="82" charset="0"/>
              </a:rPr>
              <a:t> </a:t>
            </a:r>
            <a:r>
              <a:rPr lang="ru-RU" sz="4800" b="1" dirty="0" err="1">
                <a:latin typeface="Gabriola" pitchFamily="82" charset="0"/>
              </a:rPr>
              <a:t>Шишко</a:t>
            </a:r>
            <a:endParaRPr lang="ru-RU" sz="4800" dirty="0">
              <a:latin typeface="Gabriola" pitchFamily="82" charset="0"/>
            </a:endParaRPr>
          </a:p>
          <a:p>
            <a:r>
              <a:rPr lang="ru-RU" sz="4800" dirty="0" err="1">
                <a:latin typeface="Gabriola" pitchFamily="82" charset="0"/>
              </a:rPr>
              <a:t>Народний</a:t>
            </a:r>
            <a:r>
              <a:rPr lang="ru-RU" sz="4800" dirty="0">
                <a:latin typeface="Gabriola" pitchFamily="82" charset="0"/>
              </a:rPr>
              <a:t> художник </a:t>
            </a:r>
            <a:r>
              <a:rPr lang="ru-RU" sz="4800" dirty="0" smtClean="0">
                <a:latin typeface="Gabriola" pitchFamily="82" charset="0"/>
              </a:rPr>
              <a:t>СРСР. </a:t>
            </a:r>
            <a:r>
              <a:rPr lang="ru-RU" sz="4800" dirty="0">
                <a:latin typeface="Gabriola" pitchFamily="82" charset="0"/>
              </a:rPr>
              <a:t>Писав </a:t>
            </a:r>
            <a:r>
              <a:rPr lang="ru-RU" sz="4800" dirty="0" err="1">
                <a:latin typeface="Gabriola" pitchFamily="82" charset="0"/>
              </a:rPr>
              <a:t>переважно</a:t>
            </a:r>
            <a:r>
              <a:rPr lang="ru-RU" sz="4800" dirty="0">
                <a:latin typeface="Gabriola" pitchFamily="82" charset="0"/>
              </a:rPr>
              <a:t> </a:t>
            </a:r>
            <a:r>
              <a:rPr lang="ru-RU" sz="4800" dirty="0" err="1">
                <a:latin typeface="Gabriola" pitchFamily="82" charset="0"/>
              </a:rPr>
              <a:t>пейзажі</a:t>
            </a:r>
            <a:r>
              <a:rPr lang="ru-RU" sz="4800" dirty="0">
                <a:latin typeface="Gabriola" pitchFamily="82" charset="0"/>
              </a:rPr>
              <a:t> </a:t>
            </a:r>
            <a:r>
              <a:rPr lang="ru-RU" sz="4800" dirty="0" err="1">
                <a:latin typeface="Gabriola" pitchFamily="82" charset="0"/>
              </a:rPr>
              <a:t>Києва</a:t>
            </a:r>
            <a:r>
              <a:rPr lang="ru-RU" sz="4800" dirty="0">
                <a:latin typeface="Gabriola" pitchFamily="82" charset="0"/>
              </a:rPr>
              <a:t> — </a:t>
            </a:r>
            <a:r>
              <a:rPr lang="ru-RU" sz="4800" dirty="0" err="1">
                <a:latin typeface="Gabriola" pitchFamily="82" charset="0"/>
              </a:rPr>
              <a:t>довоєнного</a:t>
            </a:r>
            <a:r>
              <a:rPr lang="ru-RU" sz="4800" dirty="0">
                <a:latin typeface="Gabriola" pitchFamily="82" charset="0"/>
              </a:rPr>
              <a:t> </a:t>
            </a:r>
            <a:r>
              <a:rPr lang="ru-RU" sz="4800" dirty="0" err="1">
                <a:latin typeface="Gabriola" pitchFamily="82" charset="0"/>
              </a:rPr>
              <a:t>і</a:t>
            </a:r>
            <a:r>
              <a:rPr lang="ru-RU" sz="4800" dirty="0">
                <a:latin typeface="Gabriola" pitchFamily="82" charset="0"/>
              </a:rPr>
              <a:t> </a:t>
            </a:r>
            <a:r>
              <a:rPr lang="ru-RU" sz="4800" dirty="0" err="1">
                <a:latin typeface="Gabriola" pitchFamily="82" charset="0"/>
              </a:rPr>
              <a:t>повоєнного</a:t>
            </a:r>
            <a:r>
              <a:rPr lang="ru-RU" sz="4800" dirty="0">
                <a:latin typeface="Gabriola" pitchFamily="82" charset="0"/>
              </a:rPr>
              <a:t>. </a:t>
            </a:r>
            <a:r>
              <a:rPr lang="ru-RU" sz="4800" dirty="0" err="1">
                <a:latin typeface="Gabriola" pitchFamily="82" charset="0"/>
              </a:rPr>
              <a:t>Ціни</a:t>
            </a:r>
            <a:r>
              <a:rPr lang="ru-RU" sz="4800" dirty="0">
                <a:latin typeface="Gabriola" pitchFamily="82" charset="0"/>
              </a:rPr>
              <a:t> на </a:t>
            </a:r>
            <a:r>
              <a:rPr lang="ru-RU" sz="4800" dirty="0" err="1">
                <a:latin typeface="Gabriola" pitchFamily="82" charset="0"/>
              </a:rPr>
              <a:t>його</a:t>
            </a:r>
            <a:r>
              <a:rPr lang="ru-RU" sz="4800" dirty="0">
                <a:latin typeface="Gabriola" pitchFamily="82" charset="0"/>
              </a:rPr>
              <a:t> </a:t>
            </a:r>
            <a:r>
              <a:rPr lang="ru-RU" sz="4800" dirty="0" err="1">
                <a:latin typeface="Gabriola" pitchFamily="82" charset="0"/>
              </a:rPr>
              <a:t>роботи</a:t>
            </a:r>
            <a:r>
              <a:rPr lang="ru-RU" sz="4800" dirty="0">
                <a:latin typeface="Gabriola" pitchFamily="82" charset="0"/>
              </a:rPr>
              <a:t> </a:t>
            </a:r>
            <a:r>
              <a:rPr lang="ru-RU" sz="4800" dirty="0" err="1">
                <a:latin typeface="Gabriola" pitchFamily="82" charset="0"/>
              </a:rPr>
              <a:t>ростуть</a:t>
            </a:r>
            <a:r>
              <a:rPr lang="ru-RU" sz="4800" dirty="0">
                <a:latin typeface="Gabriola" pitchFamily="82" charset="0"/>
              </a:rPr>
              <a:t> </a:t>
            </a:r>
            <a:r>
              <a:rPr lang="ru-RU" sz="4800" dirty="0" err="1">
                <a:latin typeface="Gabriola" pitchFamily="82" charset="0"/>
              </a:rPr>
              <a:t>пропорційно</a:t>
            </a:r>
            <a:r>
              <a:rPr lang="ru-RU" sz="4800" dirty="0">
                <a:latin typeface="Gabriola" pitchFamily="82" charset="0"/>
              </a:rPr>
              <a:t> </a:t>
            </a:r>
            <a:r>
              <a:rPr lang="ru-RU" sz="4800" dirty="0" err="1">
                <a:latin typeface="Gabriola" pitchFamily="82" charset="0"/>
              </a:rPr>
              <a:t>збільшенню</a:t>
            </a:r>
            <a:r>
              <a:rPr lang="ru-RU" sz="4800" dirty="0">
                <a:latin typeface="Gabriola" pitchFamily="82" charset="0"/>
              </a:rPr>
              <a:t> </a:t>
            </a:r>
            <a:r>
              <a:rPr lang="ru-RU" sz="4800" dirty="0" err="1">
                <a:latin typeface="Gabriola" pitchFamily="82" charset="0"/>
              </a:rPr>
              <a:t>розміру</a:t>
            </a:r>
            <a:r>
              <a:rPr lang="ru-RU" sz="4800" dirty="0">
                <a:latin typeface="Gabriola" pitchFamily="82" charset="0"/>
              </a:rPr>
              <a:t> </a:t>
            </a:r>
            <a:r>
              <a:rPr lang="ru-RU" sz="4800" dirty="0" smtClean="0">
                <a:latin typeface="Gabriola" pitchFamily="82" charset="0"/>
              </a:rPr>
              <a:t>полотна.</a:t>
            </a:r>
            <a:endParaRPr lang="ru-RU" sz="4800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672142"/>
            <a:ext cx="8229600" cy="1185858"/>
          </a:xfrm>
        </p:spPr>
        <p:txBody>
          <a:bodyPr>
            <a:normAutofit/>
          </a:bodyPr>
          <a:lstStyle/>
          <a:p>
            <a:r>
              <a:rPr lang="ru-RU" sz="3600" b="1" i="1" dirty="0" err="1">
                <a:latin typeface="Gabriola" pitchFamily="82" charset="0"/>
              </a:rPr>
              <a:t>Осінь</a:t>
            </a:r>
            <a:r>
              <a:rPr lang="ru-RU" sz="3600" b="1" i="1" dirty="0">
                <a:latin typeface="Gabriola" pitchFamily="82" charset="0"/>
              </a:rPr>
              <a:t>. </a:t>
            </a:r>
            <a:r>
              <a:rPr lang="ru-RU" sz="3600" b="1" i="1" dirty="0" err="1">
                <a:latin typeface="Gabriola" pitchFamily="82" charset="0"/>
              </a:rPr>
              <a:t>Аскольдова</a:t>
            </a:r>
            <a:r>
              <a:rPr lang="ru-RU" sz="3600" b="1" i="1" dirty="0">
                <a:latin typeface="Gabriola" pitchFamily="82" charset="0"/>
              </a:rPr>
              <a:t> могила</a:t>
            </a:r>
            <a:r>
              <a:rPr lang="ru-RU" sz="3600" dirty="0">
                <a:latin typeface="Gabriola" pitchFamily="82" charset="0"/>
              </a:rPr>
              <a:t> — 40-50 </a:t>
            </a:r>
            <a:r>
              <a:rPr lang="ru-RU" sz="3600" dirty="0" err="1">
                <a:latin typeface="Gabriola" pitchFamily="82" charset="0"/>
              </a:rPr>
              <a:t>тисяч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доларів</a:t>
            </a:r>
            <a:endParaRPr lang="ru-RU" sz="3600" dirty="0">
              <a:latin typeface="Gabriola" pitchFamily="82" charset="0"/>
            </a:endParaRPr>
          </a:p>
        </p:txBody>
      </p:sp>
      <p:pic>
        <p:nvPicPr>
          <p:cNvPr id="4" name="Рисунок 3" descr="http://s43.radikal.ru/i100/1110/e7/25e77571d05e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642918"/>
            <a:ext cx="742955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972452" cy="725470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latin typeface="Gabriola" pitchFamily="82" charset="0"/>
              </a:rPr>
              <a:t>Соціальний реалізм:</a:t>
            </a:r>
            <a:endParaRPr lang="ru-RU" sz="4800" b="1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286412"/>
          </a:xfrm>
        </p:spPr>
        <p:txBody>
          <a:bodyPr>
            <a:noAutofit/>
          </a:bodyPr>
          <a:lstStyle/>
          <a:p>
            <a:r>
              <a:rPr lang="uk-UA" sz="4400" dirty="0" smtClean="0">
                <a:latin typeface="Gabriola" pitchFamily="82" charset="0"/>
              </a:rPr>
              <a:t>Неореалізм - критичне осмислення подій, що відбувалися, максимальна узагальненість образів,що переходили в образи-символи (Р.</a:t>
            </a:r>
            <a:r>
              <a:rPr lang="uk-UA" sz="4400" dirty="0" smtClean="0">
                <a:latin typeface="Gabriola" pitchFamily="82" charset="0"/>
              </a:rPr>
              <a:t>Гуттузо</a:t>
            </a:r>
            <a:r>
              <a:rPr lang="uk-UA" sz="4400" dirty="0" smtClean="0">
                <a:latin typeface="Gabriola" pitchFamily="82" charset="0"/>
              </a:rPr>
              <a:t>, А.</a:t>
            </a:r>
            <a:r>
              <a:rPr lang="uk-UA" sz="4400" dirty="0" smtClean="0">
                <a:latin typeface="Gabriola" pitchFamily="82" charset="0"/>
              </a:rPr>
              <a:t>Фужерон</a:t>
            </a:r>
            <a:r>
              <a:rPr lang="uk-UA" sz="4400" dirty="0" smtClean="0">
                <a:latin typeface="Gabriola" pitchFamily="82" charset="0"/>
              </a:rPr>
              <a:t>, Б.</a:t>
            </a:r>
            <a:r>
              <a:rPr lang="uk-UA" sz="4400" dirty="0" smtClean="0">
                <a:latin typeface="Gabriola" pitchFamily="82" charset="0"/>
              </a:rPr>
              <a:t>Таслицький</a:t>
            </a:r>
            <a:r>
              <a:rPr lang="uk-UA" sz="4400" dirty="0" smtClean="0">
                <a:latin typeface="Gabriola" pitchFamily="82" charset="0"/>
              </a:rPr>
              <a:t>, П.</a:t>
            </a:r>
            <a:r>
              <a:rPr lang="uk-UA" sz="4400" dirty="0" smtClean="0">
                <a:latin typeface="Gabriola" pitchFamily="82" charset="0"/>
              </a:rPr>
              <a:t>Хогарт</a:t>
            </a:r>
            <a:r>
              <a:rPr lang="uk-UA" sz="4400" dirty="0" smtClean="0">
                <a:latin typeface="Gabriola" pitchFamily="82" charset="0"/>
              </a:rPr>
              <a:t>, Е.</a:t>
            </a:r>
            <a:r>
              <a:rPr lang="uk-UA" sz="4400" dirty="0">
                <a:latin typeface="Gabriola" pitchFamily="82" charset="0"/>
              </a:rPr>
              <a:t>У</a:t>
            </a:r>
            <a:r>
              <a:rPr lang="uk-UA" sz="4400" dirty="0" smtClean="0">
                <a:latin typeface="Gabriola" pitchFamily="82" charset="0"/>
              </a:rPr>
              <a:t>аєт</a:t>
            </a:r>
            <a:r>
              <a:rPr lang="uk-UA" sz="4400" dirty="0" smtClean="0">
                <a:latin typeface="Gabriola" pitchFamily="82" charset="0"/>
              </a:rPr>
              <a:t>);</a:t>
            </a:r>
          </a:p>
          <a:p>
            <a:r>
              <a:rPr lang="uk-UA" sz="4400" dirty="0" smtClean="0">
                <a:latin typeface="Gabriola" pitchFamily="82" charset="0"/>
              </a:rPr>
              <a:t>Соціалістичний </a:t>
            </a:r>
            <a:r>
              <a:rPr lang="uk-UA" sz="4400" dirty="0" smtClean="0">
                <a:latin typeface="Gabriola" pitchFamily="82" charset="0"/>
              </a:rPr>
              <a:t>реалізм-</a:t>
            </a:r>
            <a:r>
              <a:rPr lang="uk-UA" sz="4400" dirty="0" smtClean="0">
                <a:latin typeface="Gabriola" pitchFamily="82" charset="0"/>
              </a:rPr>
              <a:t> показний, часто фальшивий оптимізм ( Д.</a:t>
            </a:r>
            <a:r>
              <a:rPr lang="uk-UA" sz="4400" dirty="0" smtClean="0">
                <a:latin typeface="Gabriola" pitchFamily="82" charset="0"/>
              </a:rPr>
              <a:t>Налбалдян</a:t>
            </a:r>
            <a:r>
              <a:rPr lang="uk-UA" sz="4400" dirty="0" smtClean="0">
                <a:latin typeface="Gabriola" pitchFamily="82" charset="0"/>
              </a:rPr>
              <a:t>, В.</a:t>
            </a:r>
            <a:r>
              <a:rPr lang="uk-UA" sz="4400" dirty="0" smtClean="0">
                <a:latin typeface="Gabriola" pitchFamily="82" charset="0"/>
              </a:rPr>
              <a:t>Лопухов</a:t>
            </a:r>
            <a:r>
              <a:rPr lang="uk-UA" sz="4400" dirty="0" smtClean="0">
                <a:latin typeface="Gabriola" pitchFamily="82" charset="0"/>
              </a:rPr>
              <a:t>).</a:t>
            </a:r>
            <a:endParaRPr lang="ru-RU" sz="44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429684" cy="5143536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ru-RU" sz="5200" b="1" dirty="0" smtClean="0">
                <a:latin typeface="Gabriola" pitchFamily="82" charset="0"/>
              </a:rPr>
              <a:t>   </a:t>
            </a:r>
            <a:r>
              <a:rPr lang="ru-RU" sz="5200" b="1" dirty="0" err="1" smtClean="0">
                <a:latin typeface="Gabriola" pitchFamily="82" charset="0"/>
              </a:rPr>
              <a:t>Микола</a:t>
            </a:r>
            <a:r>
              <a:rPr lang="ru-RU" sz="5200" b="1" dirty="0" smtClean="0">
                <a:latin typeface="Gabriola" pitchFamily="82" charset="0"/>
              </a:rPr>
              <a:t> </a:t>
            </a:r>
            <a:r>
              <a:rPr lang="ru-RU" sz="5200" b="1" dirty="0">
                <a:latin typeface="Gabriola" pitchFamily="82" charset="0"/>
              </a:rPr>
              <a:t>Глущенко</a:t>
            </a:r>
            <a:endParaRPr lang="ru-RU" sz="5200" dirty="0">
              <a:latin typeface="Gabriola" pitchFamily="82" charset="0"/>
            </a:endParaRPr>
          </a:p>
          <a:p>
            <a:r>
              <a:rPr lang="ru-RU" sz="5200" dirty="0" err="1">
                <a:latin typeface="Gabriola" pitchFamily="82" charset="0"/>
              </a:rPr>
              <a:t>Народний</a:t>
            </a:r>
            <a:r>
              <a:rPr lang="ru-RU" sz="5200" dirty="0">
                <a:latin typeface="Gabriola" pitchFamily="82" charset="0"/>
              </a:rPr>
              <a:t> художник СРСР. Глущенко — один </a:t>
            </a:r>
            <a:r>
              <a:rPr lang="ru-RU" sz="5200" dirty="0" err="1">
                <a:latin typeface="Gabriola" pitchFamily="82" charset="0"/>
              </a:rPr>
              <a:t>з</a:t>
            </a:r>
            <a:r>
              <a:rPr lang="ru-RU" sz="5200" dirty="0">
                <a:latin typeface="Gabriola" pitchFamily="82" charset="0"/>
              </a:rPr>
              <a:t> </a:t>
            </a:r>
            <a:r>
              <a:rPr lang="ru-RU" sz="5200" dirty="0" err="1">
                <a:latin typeface="Gabriola" pitchFamily="82" charset="0"/>
              </a:rPr>
              <a:t>найпопулярніших</a:t>
            </a:r>
            <a:r>
              <a:rPr lang="ru-RU" sz="5200" dirty="0">
                <a:latin typeface="Gabriola" pitchFamily="82" charset="0"/>
              </a:rPr>
              <a:t> на </a:t>
            </a:r>
            <a:r>
              <a:rPr lang="ru-RU" sz="5200" dirty="0" err="1">
                <a:latin typeface="Gabriola" pitchFamily="82" charset="0"/>
              </a:rPr>
              <a:t>вітчизняному</a:t>
            </a:r>
            <a:r>
              <a:rPr lang="ru-RU" sz="5200" dirty="0">
                <a:latin typeface="Gabriola" pitchFamily="82" charset="0"/>
              </a:rPr>
              <a:t> ринку </a:t>
            </a:r>
            <a:r>
              <a:rPr lang="ru-RU" sz="5200" dirty="0" err="1">
                <a:latin typeface="Gabriola" pitchFamily="82" charset="0"/>
              </a:rPr>
              <a:t>українських</a:t>
            </a:r>
            <a:r>
              <a:rPr lang="ru-RU" sz="5200" dirty="0">
                <a:latin typeface="Gabriola" pitchFamily="82" charset="0"/>
              </a:rPr>
              <a:t> художників </a:t>
            </a:r>
            <a:r>
              <a:rPr lang="ru-RU" sz="5200" dirty="0" err="1">
                <a:latin typeface="Gabriola" pitchFamily="82" charset="0"/>
              </a:rPr>
              <a:t>радянського</a:t>
            </a:r>
            <a:r>
              <a:rPr lang="ru-RU" sz="5200" dirty="0">
                <a:latin typeface="Gabriola" pitchFamily="82" charset="0"/>
              </a:rPr>
              <a:t> </a:t>
            </a:r>
            <a:r>
              <a:rPr lang="ru-RU" sz="5200" dirty="0" err="1">
                <a:latin typeface="Gabriola" pitchFamily="82" charset="0"/>
              </a:rPr>
              <a:t>періоду</a:t>
            </a:r>
            <a:r>
              <a:rPr lang="ru-RU" sz="5200" dirty="0" smtClean="0">
                <a:latin typeface="Gabriola" pitchFamily="82" charset="0"/>
              </a:rPr>
              <a:t>.</a:t>
            </a:r>
            <a:r>
              <a:rPr lang="ru-RU" sz="5200" dirty="0">
                <a:latin typeface="Gabriola" pitchFamily="82" charset="0"/>
              </a:rPr>
              <a:t> </a:t>
            </a:r>
            <a:r>
              <a:rPr lang="ru-RU" sz="5200" dirty="0" err="1">
                <a:latin typeface="Gabriola" pitchFamily="82" charset="0"/>
              </a:rPr>
              <a:t>Ціни</a:t>
            </a:r>
            <a:r>
              <a:rPr lang="ru-RU" sz="5200" dirty="0">
                <a:latin typeface="Gabriola" pitchFamily="82" charset="0"/>
              </a:rPr>
              <a:t> на полотна </a:t>
            </a:r>
            <a:r>
              <a:rPr lang="ru-RU" sz="5200" dirty="0" err="1">
                <a:latin typeface="Gabriola" pitchFamily="82" charset="0"/>
              </a:rPr>
              <a:t>Глущенка</a:t>
            </a:r>
            <a:r>
              <a:rPr lang="ru-RU" sz="5200" dirty="0">
                <a:latin typeface="Gabriola" pitchFamily="82" charset="0"/>
              </a:rPr>
              <a:t> </a:t>
            </a:r>
            <a:r>
              <a:rPr lang="ru-RU" sz="5200" dirty="0" err="1">
                <a:latin typeface="Gabriola" pitchFamily="82" charset="0"/>
              </a:rPr>
              <a:t>незмінно</a:t>
            </a:r>
            <a:r>
              <a:rPr lang="ru-RU" sz="5200" dirty="0">
                <a:latin typeface="Gabriola" pitchFamily="82" charset="0"/>
              </a:rPr>
              <a:t> </a:t>
            </a:r>
            <a:r>
              <a:rPr lang="ru-RU" sz="5200" dirty="0" err="1">
                <a:latin typeface="Gabriola" pitchFamily="82" charset="0"/>
              </a:rPr>
              <a:t>високі</a:t>
            </a:r>
            <a:r>
              <a:rPr lang="ru-RU" sz="5200" dirty="0">
                <a:latin typeface="Gabriola" pitchFamily="82" charset="0"/>
              </a:rPr>
              <a:t>, </a:t>
            </a:r>
            <a:r>
              <a:rPr lang="ru-RU" sz="5200" dirty="0" err="1">
                <a:latin typeface="Gabriola" pitchFamily="82" charset="0"/>
              </a:rPr>
              <a:t>їх</a:t>
            </a:r>
            <a:r>
              <a:rPr lang="ru-RU" sz="5200" dirty="0">
                <a:latin typeface="Gabriola" pitchFamily="82" charset="0"/>
              </a:rPr>
              <a:t> </a:t>
            </a:r>
            <a:r>
              <a:rPr lang="ru-RU" sz="5200" dirty="0" err="1">
                <a:latin typeface="Gabriola" pitchFamily="82" charset="0"/>
              </a:rPr>
              <a:t>коливання</a:t>
            </a:r>
            <a:r>
              <a:rPr lang="ru-RU" sz="5200" dirty="0">
                <a:latin typeface="Gabriola" pitchFamily="82" charset="0"/>
              </a:rPr>
              <a:t> </a:t>
            </a:r>
            <a:r>
              <a:rPr lang="ru-RU" sz="5200" dirty="0" err="1">
                <a:latin typeface="Gabriola" pitchFamily="82" charset="0"/>
              </a:rPr>
              <a:t>залежать</a:t>
            </a:r>
            <a:r>
              <a:rPr lang="ru-RU" sz="5200" dirty="0">
                <a:latin typeface="Gabriola" pitchFamily="82" charset="0"/>
              </a:rPr>
              <a:t>, </a:t>
            </a:r>
            <a:r>
              <a:rPr lang="ru-RU" sz="5200" dirty="0" err="1">
                <a:latin typeface="Gabriola" pitchFamily="82" charset="0"/>
              </a:rPr>
              <a:t>зокрема</a:t>
            </a:r>
            <a:r>
              <a:rPr lang="ru-RU" sz="5200" dirty="0">
                <a:latin typeface="Gabriola" pitchFamily="82" charset="0"/>
              </a:rPr>
              <a:t>, </a:t>
            </a:r>
            <a:r>
              <a:rPr lang="ru-RU" sz="5200" dirty="0" err="1">
                <a:latin typeface="Gabriola" pitchFamily="82" charset="0"/>
              </a:rPr>
              <a:t>від</a:t>
            </a:r>
            <a:r>
              <a:rPr lang="ru-RU" sz="5200" dirty="0">
                <a:latin typeface="Gabriola" pitchFamily="82" charset="0"/>
              </a:rPr>
              <a:t> </a:t>
            </a:r>
            <a:r>
              <a:rPr lang="ru-RU" sz="5200" dirty="0" err="1">
                <a:latin typeface="Gabriola" pitchFamily="82" charset="0"/>
              </a:rPr>
              <a:t>розмірів</a:t>
            </a:r>
            <a:r>
              <a:rPr lang="ru-RU" sz="5200" dirty="0">
                <a:latin typeface="Gabriola" pitchFamily="82" charset="0"/>
              </a:rPr>
              <a:t> </a:t>
            </a:r>
            <a:r>
              <a:rPr lang="ru-RU" sz="5200" dirty="0" err="1">
                <a:latin typeface="Gabriola" pitchFamily="82" charset="0"/>
              </a:rPr>
              <a:t>роботи</a:t>
            </a:r>
            <a:r>
              <a:rPr lang="ru-RU" sz="5200" dirty="0">
                <a:latin typeface="Gabriola" pitchFamily="82" charset="0"/>
              </a:rPr>
              <a:t>, як </a:t>
            </a:r>
            <a:r>
              <a:rPr lang="ru-RU" sz="5200" dirty="0" err="1">
                <a:latin typeface="Gabriola" pitchFamily="82" charset="0"/>
              </a:rPr>
              <a:t>і</a:t>
            </a:r>
            <a:r>
              <a:rPr lang="ru-RU" sz="5200" dirty="0">
                <a:latin typeface="Gabriola" pitchFamily="82" charset="0"/>
              </a:rPr>
              <a:t> у </a:t>
            </a:r>
            <a:r>
              <a:rPr lang="ru-RU" sz="5200" dirty="0" err="1">
                <a:latin typeface="Gabriola" pitchFamily="82" charset="0"/>
              </a:rPr>
              <a:t>випадку</a:t>
            </a:r>
            <a:r>
              <a:rPr lang="ru-RU" sz="5200" dirty="0">
                <a:latin typeface="Gabriola" pitchFamily="82" charset="0"/>
              </a:rPr>
              <a:t> </a:t>
            </a:r>
            <a:r>
              <a:rPr lang="ru-RU" sz="5200" dirty="0" err="1">
                <a:latin typeface="Gabriola" pitchFamily="82" charset="0"/>
              </a:rPr>
              <a:t>з</a:t>
            </a:r>
            <a:r>
              <a:rPr lang="ru-RU" sz="5200" dirty="0">
                <a:latin typeface="Gabriola" pitchFamily="82" charset="0"/>
              </a:rPr>
              <a:t> </a:t>
            </a:r>
            <a:r>
              <a:rPr lang="ru-RU" sz="5200" dirty="0" err="1">
                <a:latin typeface="Gabriola" pitchFamily="82" charset="0"/>
              </a:rPr>
              <a:t>Шишко</a:t>
            </a:r>
            <a:r>
              <a:rPr lang="ru-RU" sz="5200" dirty="0">
                <a:latin typeface="Gabriola" pitchFamily="82" charset="0"/>
              </a:rPr>
              <a:t>. Картина “метр на </a:t>
            </a:r>
            <a:r>
              <a:rPr lang="ru-RU" sz="5200" dirty="0" err="1">
                <a:latin typeface="Gabriola" pitchFamily="82" charset="0"/>
              </a:rPr>
              <a:t>півтора</a:t>
            </a:r>
            <a:r>
              <a:rPr lang="ru-RU" sz="5200" dirty="0">
                <a:latin typeface="Gabriola" pitchFamily="82" charset="0"/>
              </a:rPr>
              <a:t>” </a:t>
            </a:r>
            <a:r>
              <a:rPr lang="ru-RU" sz="5200" dirty="0" err="1">
                <a:latin typeface="Gabriola" pitchFamily="82" charset="0"/>
              </a:rPr>
              <a:t>коштуватиме</a:t>
            </a:r>
            <a:r>
              <a:rPr lang="ru-RU" sz="5200" dirty="0">
                <a:latin typeface="Gabriola" pitchFamily="82" charset="0"/>
              </a:rPr>
              <a:t> </a:t>
            </a:r>
            <a:r>
              <a:rPr lang="ru-RU" sz="5200" dirty="0" err="1">
                <a:latin typeface="Gabriola" pitchFamily="82" charset="0"/>
              </a:rPr>
              <a:t>близько</a:t>
            </a:r>
            <a:r>
              <a:rPr lang="ru-RU" sz="5200" dirty="0">
                <a:latin typeface="Gabriola" pitchFamily="82" charset="0"/>
              </a:rPr>
              <a:t> 100 000 </a:t>
            </a:r>
            <a:r>
              <a:rPr lang="ru-RU" sz="5200" dirty="0" err="1">
                <a:latin typeface="Gabriola" pitchFamily="82" charset="0"/>
              </a:rPr>
              <a:t>доларів</a:t>
            </a:r>
            <a:r>
              <a:rPr lang="ru-RU" sz="5200" dirty="0">
                <a:latin typeface="Gabriola" pitchFamily="82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929330"/>
            <a:ext cx="8229600" cy="685792"/>
          </a:xfrm>
        </p:spPr>
        <p:txBody>
          <a:bodyPr>
            <a:normAutofit/>
          </a:bodyPr>
          <a:lstStyle/>
          <a:p>
            <a:r>
              <a:rPr lang="ru-RU" sz="3600" b="1" i="1" dirty="0">
                <a:latin typeface="Gabriola" pitchFamily="82" charset="0"/>
              </a:rPr>
              <a:t>Перша зелень</a:t>
            </a:r>
            <a:r>
              <a:rPr lang="ru-RU" sz="3600" dirty="0">
                <a:latin typeface="Gabriola" pitchFamily="82" charset="0"/>
              </a:rPr>
              <a:t> — 70-90 </a:t>
            </a:r>
            <a:r>
              <a:rPr lang="ru-RU" sz="3600" dirty="0" err="1">
                <a:latin typeface="Gabriola" pitchFamily="82" charset="0"/>
              </a:rPr>
              <a:t>тисяч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доларів</a:t>
            </a:r>
            <a:endParaRPr lang="ru-RU" sz="3600" dirty="0">
              <a:latin typeface="Gabriola" pitchFamily="82" charset="0"/>
            </a:endParaRPr>
          </a:p>
        </p:txBody>
      </p:sp>
      <p:pic>
        <p:nvPicPr>
          <p:cNvPr id="4" name="Рисунок 3" descr="http://s19.radikal.ru/i192/1110/fc/ab4f8d812f92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7643866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latin typeface="Gabriola" pitchFamily="82" charset="0"/>
              </a:rPr>
              <a:t>Модернізм</a:t>
            </a:r>
            <a:endParaRPr lang="ru-RU" sz="5400" b="1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Абстракціонізм-художники віддавали перевагу формам, фарбам,кольору(Д.</a:t>
            </a:r>
            <a:r>
              <a:rPr lang="uk-UA" dirty="0" smtClean="0"/>
              <a:t>Поллок</a:t>
            </a:r>
            <a:r>
              <a:rPr lang="uk-UA" dirty="0" smtClean="0"/>
              <a:t>, </a:t>
            </a:r>
            <a:r>
              <a:rPr lang="uk-UA" dirty="0" smtClean="0"/>
              <a:t>Енді</a:t>
            </a:r>
            <a:r>
              <a:rPr lang="uk-UA" dirty="0" smtClean="0"/>
              <a:t> </a:t>
            </a:r>
            <a:r>
              <a:rPr lang="uk-UA" dirty="0" smtClean="0"/>
              <a:t>Воргол</a:t>
            </a:r>
            <a:r>
              <a:rPr lang="uk-UA" dirty="0" smtClean="0"/>
              <a:t>);</a:t>
            </a:r>
          </a:p>
          <a:p>
            <a:r>
              <a:rPr lang="uk-UA" dirty="0" smtClean="0"/>
              <a:t>Сюрреалізм-</a:t>
            </a:r>
            <a:r>
              <a:rPr lang="uk-UA" dirty="0" smtClean="0"/>
              <a:t> заміна реального світу на містичний, підсвідомий( С.Далі, П.</a:t>
            </a:r>
            <a:r>
              <a:rPr lang="uk-UA" dirty="0" smtClean="0"/>
              <a:t>Пікассо</a:t>
            </a:r>
            <a:r>
              <a:rPr lang="uk-UA" dirty="0" smtClean="0"/>
              <a:t>, М.</a:t>
            </a:r>
            <a:r>
              <a:rPr lang="uk-UA" dirty="0" smtClean="0"/>
              <a:t>Шагал</a:t>
            </a:r>
            <a:r>
              <a:rPr lang="uk-UA" dirty="0" smtClean="0"/>
              <a:t>)</a:t>
            </a:r>
          </a:p>
          <a:p>
            <a:r>
              <a:rPr lang="uk-UA" dirty="0" smtClean="0"/>
              <a:t>Концептуалізм-</a:t>
            </a:r>
            <a:r>
              <a:rPr lang="uk-UA" dirty="0" smtClean="0"/>
              <a:t> важливий не сам зображуваний предмет, а те,що він означає( Клас </a:t>
            </a:r>
            <a:r>
              <a:rPr lang="uk-UA" dirty="0" smtClean="0"/>
              <a:t>Олденбург</a:t>
            </a:r>
            <a:r>
              <a:rPr lang="uk-UA" dirty="0" smtClean="0"/>
              <a:t>, Христо </a:t>
            </a:r>
            <a:r>
              <a:rPr lang="uk-UA" dirty="0" smtClean="0"/>
              <a:t>Явачев</a:t>
            </a:r>
            <a:r>
              <a:rPr lang="uk-UA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latin typeface="Gabriola" pitchFamily="82" charset="0"/>
              </a:rPr>
              <a:t>Постмодернізм</a:t>
            </a:r>
            <a:endParaRPr lang="ru-RU" sz="6000" b="1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latin typeface="Gabriola" pitchFamily="82" charset="0"/>
              </a:rPr>
              <a:t>Найвідоміший художник постмодернізму є Й.</a:t>
            </a:r>
            <a:r>
              <a:rPr lang="uk-UA" sz="4800" dirty="0" smtClean="0">
                <a:latin typeface="Gabriola" pitchFamily="82" charset="0"/>
              </a:rPr>
              <a:t>Бойс</a:t>
            </a:r>
            <a:r>
              <a:rPr lang="uk-UA" sz="4800" dirty="0" smtClean="0">
                <a:latin typeface="Gabriola" pitchFamily="82" charset="0"/>
              </a:rPr>
              <a:t>. А також відомі: М.</a:t>
            </a:r>
            <a:r>
              <a:rPr lang="uk-UA" sz="4800" dirty="0" smtClean="0">
                <a:latin typeface="Gabriola" pitchFamily="82" charset="0"/>
              </a:rPr>
              <a:t>Паладіно</a:t>
            </a:r>
            <a:r>
              <a:rPr lang="uk-UA" sz="4800" dirty="0" smtClean="0">
                <a:latin typeface="Gabriola" pitchFamily="82" charset="0"/>
              </a:rPr>
              <a:t>, А.</a:t>
            </a:r>
            <a:r>
              <a:rPr lang="uk-UA" sz="4800" dirty="0" smtClean="0">
                <a:latin typeface="Gabriola" pitchFamily="82" charset="0"/>
              </a:rPr>
              <a:t>Йен</a:t>
            </a:r>
            <a:r>
              <a:rPr lang="uk-UA" sz="4800" dirty="0" smtClean="0">
                <a:latin typeface="Gabriola" pitchFamily="82" charset="0"/>
              </a:rPr>
              <a:t>, М.</a:t>
            </a:r>
            <a:r>
              <a:rPr lang="uk-UA" sz="4800" dirty="0" smtClean="0">
                <a:latin typeface="Gabriola" pitchFamily="82" charset="0"/>
              </a:rPr>
              <a:t>Мерц</a:t>
            </a:r>
            <a:r>
              <a:rPr lang="uk-UA" sz="4800" dirty="0" smtClean="0">
                <a:latin typeface="Gabriola" pitchFamily="82" charset="0"/>
              </a:rPr>
              <a:t>, </a:t>
            </a:r>
            <a:r>
              <a:rPr lang="uk-UA" sz="4800" dirty="0" smtClean="0">
                <a:latin typeface="Gabriola" pitchFamily="82" charset="0"/>
              </a:rPr>
              <a:t>Деміен</a:t>
            </a:r>
            <a:r>
              <a:rPr lang="uk-UA" sz="4800" dirty="0" smtClean="0">
                <a:latin typeface="Gabriola" pitchFamily="82" charset="0"/>
              </a:rPr>
              <a:t> </a:t>
            </a:r>
            <a:r>
              <a:rPr lang="uk-UA" sz="4800" dirty="0" smtClean="0">
                <a:latin typeface="Gabriola" pitchFamily="82" charset="0"/>
              </a:rPr>
              <a:t>Хьорст</a:t>
            </a:r>
            <a:endParaRPr lang="ru-RU" sz="4800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10 найдорожчих художників СРСР</a:t>
            </a:r>
            <a:endParaRPr lang="ru-RU" sz="8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ru-RU" sz="4000" b="1" dirty="0" smtClean="0"/>
              <a:t>     </a:t>
            </a:r>
            <a:r>
              <a:rPr lang="ru-RU" sz="5800" b="1" dirty="0" smtClean="0">
                <a:latin typeface="Gabriola" pitchFamily="82" charset="0"/>
              </a:rPr>
              <a:t>Андрій</a:t>
            </a:r>
            <a:r>
              <a:rPr lang="ru-RU" sz="5800" b="1" dirty="0" smtClean="0">
                <a:latin typeface="Gabriola" pitchFamily="82" charset="0"/>
              </a:rPr>
              <a:t> </a:t>
            </a:r>
            <a:r>
              <a:rPr lang="ru-RU" sz="5800" b="1" dirty="0">
                <a:latin typeface="Gabriola" pitchFamily="82" charset="0"/>
              </a:rPr>
              <a:t>Коцка</a:t>
            </a:r>
            <a:endParaRPr lang="ru-RU" sz="5800" dirty="0">
              <a:latin typeface="Gabriola" pitchFamily="82" charset="0"/>
            </a:endParaRPr>
          </a:p>
          <a:p>
            <a:r>
              <a:rPr lang="ru-RU" sz="5800" dirty="0">
                <a:latin typeface="Gabriola" pitchFamily="82" charset="0"/>
              </a:rPr>
              <a:t>Народний</a:t>
            </a:r>
            <a:r>
              <a:rPr lang="ru-RU" sz="5800" dirty="0">
                <a:latin typeface="Gabriola" pitchFamily="82" charset="0"/>
              </a:rPr>
              <a:t> художник </a:t>
            </a:r>
            <a:r>
              <a:rPr lang="ru-RU" sz="5800" dirty="0" smtClean="0">
                <a:latin typeface="Gabriola" pitchFamily="82" charset="0"/>
              </a:rPr>
              <a:t>СРСР. </a:t>
            </a:r>
            <a:r>
              <a:rPr lang="ru-RU" sz="5800" dirty="0">
                <a:latin typeface="Gabriola" pitchFamily="82" charset="0"/>
              </a:rPr>
              <a:t>Своєрідна</a:t>
            </a:r>
            <a:r>
              <a:rPr lang="ru-RU" sz="5800" dirty="0">
                <a:latin typeface="Gabriola" pitchFamily="82" charset="0"/>
              </a:rPr>
              <a:t> </a:t>
            </a:r>
            <a:r>
              <a:rPr lang="ru-RU" sz="5800" dirty="0">
                <a:latin typeface="Gabriola" pitchFamily="82" charset="0"/>
              </a:rPr>
              <a:t>візитна</a:t>
            </a:r>
            <a:r>
              <a:rPr lang="ru-RU" sz="5800" dirty="0">
                <a:latin typeface="Gabriola" pitchFamily="82" charset="0"/>
              </a:rPr>
              <a:t> </a:t>
            </a:r>
            <a:r>
              <a:rPr lang="ru-RU" sz="5800" dirty="0">
                <a:latin typeface="Gabriola" pitchFamily="82" charset="0"/>
              </a:rPr>
              <a:t>картка</a:t>
            </a:r>
            <a:r>
              <a:rPr lang="ru-RU" sz="5800" dirty="0">
                <a:latin typeface="Gabriola" pitchFamily="82" charset="0"/>
              </a:rPr>
              <a:t> художника — ряд </a:t>
            </a:r>
            <a:r>
              <a:rPr lang="ru-RU" sz="5800" dirty="0">
                <a:latin typeface="Gabriola" pitchFamily="82" charset="0"/>
              </a:rPr>
              <a:t>жіночих</a:t>
            </a:r>
            <a:r>
              <a:rPr lang="ru-RU" sz="5800" dirty="0">
                <a:latin typeface="Gabriola" pitchFamily="82" charset="0"/>
              </a:rPr>
              <a:t> </a:t>
            </a:r>
            <a:r>
              <a:rPr lang="ru-RU" sz="5800" dirty="0">
                <a:latin typeface="Gabriola" pitchFamily="82" charset="0"/>
              </a:rPr>
              <a:t>портретів</a:t>
            </a:r>
            <a:r>
              <a:rPr lang="ru-RU" sz="5800" dirty="0">
                <a:latin typeface="Gabriola" pitchFamily="82" charset="0"/>
              </a:rPr>
              <a:t> «гуцулок» </a:t>
            </a:r>
            <a:r>
              <a:rPr lang="ru-RU" sz="5800" dirty="0">
                <a:latin typeface="Gabriola" pitchFamily="82" charset="0"/>
              </a:rPr>
              <a:t>і</a:t>
            </a:r>
            <a:r>
              <a:rPr lang="ru-RU" sz="5800" dirty="0">
                <a:latin typeface="Gabriola" pitchFamily="82" charset="0"/>
              </a:rPr>
              <a:t> «</a:t>
            </a:r>
            <a:r>
              <a:rPr lang="ru-RU" sz="5800" dirty="0">
                <a:latin typeface="Gabriola" pitchFamily="82" charset="0"/>
              </a:rPr>
              <a:t>верховинок</a:t>
            </a:r>
            <a:r>
              <a:rPr lang="ru-RU" sz="5800" dirty="0">
                <a:latin typeface="Gabriola" pitchFamily="82" charset="0"/>
              </a:rPr>
              <a:t>». </a:t>
            </a:r>
            <a:r>
              <a:rPr lang="ru-RU" sz="5800" dirty="0">
                <a:latin typeface="Gabriola" pitchFamily="82" charset="0"/>
              </a:rPr>
              <a:t>Його</a:t>
            </a:r>
            <a:r>
              <a:rPr lang="ru-RU" sz="5800" dirty="0">
                <a:latin typeface="Gabriola" pitchFamily="82" charset="0"/>
              </a:rPr>
              <a:t> стиль </a:t>
            </a:r>
            <a:r>
              <a:rPr lang="ru-RU" sz="5800" dirty="0">
                <a:latin typeface="Gabriola" pitchFamily="82" charset="0"/>
              </a:rPr>
              <a:t>пізнаваний</a:t>
            </a:r>
            <a:r>
              <a:rPr lang="ru-RU" sz="5800" dirty="0" smtClean="0">
                <a:latin typeface="Gabriola" pitchFamily="82" charset="0"/>
              </a:rPr>
              <a:t>, </a:t>
            </a:r>
            <a:r>
              <a:rPr lang="ru-RU" sz="5800" dirty="0">
                <a:latin typeface="Gabriola" pitchFamily="82" charset="0"/>
              </a:rPr>
              <a:t>в </a:t>
            </a:r>
            <a:r>
              <a:rPr lang="ru-RU" sz="5800" dirty="0">
                <a:latin typeface="Gabriola" pitchFamily="82" charset="0"/>
              </a:rPr>
              <a:t>багатьох</a:t>
            </a:r>
            <a:r>
              <a:rPr lang="ru-RU" sz="5800" dirty="0">
                <a:latin typeface="Gabriola" pitchFamily="82" charset="0"/>
              </a:rPr>
              <a:t> картинах </a:t>
            </a:r>
            <a:r>
              <a:rPr lang="ru-RU" sz="5800" dirty="0">
                <a:latin typeface="Gabriola" pitchFamily="82" charset="0"/>
              </a:rPr>
              <a:t>повторюються</a:t>
            </a:r>
            <a:r>
              <a:rPr lang="ru-RU" sz="5800" dirty="0">
                <a:latin typeface="Gabriola" pitchFamily="82" charset="0"/>
              </a:rPr>
              <a:t> </a:t>
            </a:r>
            <a:r>
              <a:rPr lang="ru-RU" sz="5800" dirty="0">
                <a:latin typeface="Gabriola" pitchFamily="82" charset="0"/>
              </a:rPr>
              <a:t>однакові</a:t>
            </a:r>
            <a:r>
              <a:rPr lang="ru-RU" sz="5800" dirty="0">
                <a:latin typeface="Gabriola" pitchFamily="82" charset="0"/>
              </a:rPr>
              <a:t> </a:t>
            </a:r>
            <a:r>
              <a:rPr lang="ru-RU" sz="5800" dirty="0" smtClean="0">
                <a:latin typeface="Gabriola" pitchFamily="82" charset="0"/>
              </a:rPr>
              <a:t>мотиви</a:t>
            </a:r>
            <a:r>
              <a:rPr lang="ru-RU" sz="5800" dirty="0" smtClean="0">
                <a:latin typeface="Gabriola" pitchFamily="82" charset="0"/>
              </a:rPr>
              <a:t>.</a:t>
            </a:r>
            <a:endParaRPr lang="ru-RU" sz="5800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072206"/>
            <a:ext cx="8229600" cy="785794"/>
          </a:xfrm>
        </p:spPr>
        <p:txBody>
          <a:bodyPr>
            <a:normAutofit/>
          </a:bodyPr>
          <a:lstStyle/>
          <a:p>
            <a:r>
              <a:rPr lang="ru-RU" sz="3600" b="1" i="1" dirty="0">
                <a:latin typeface="Gabriola" pitchFamily="82" charset="0"/>
              </a:rPr>
              <a:t>Гуцулка у </a:t>
            </a:r>
            <a:r>
              <a:rPr lang="ru-RU" sz="3600" b="1" i="1" dirty="0">
                <a:latin typeface="Gabriola" pitchFamily="82" charset="0"/>
              </a:rPr>
              <a:t>червоній</a:t>
            </a:r>
            <a:r>
              <a:rPr lang="ru-RU" sz="3600" b="1" i="1" dirty="0">
                <a:latin typeface="Gabriola" pitchFamily="82" charset="0"/>
              </a:rPr>
              <a:t> </a:t>
            </a:r>
            <a:r>
              <a:rPr lang="ru-RU" sz="3600" b="1" i="1" dirty="0">
                <a:latin typeface="Gabriola" pitchFamily="82" charset="0"/>
              </a:rPr>
              <a:t>хустині</a:t>
            </a:r>
            <a:r>
              <a:rPr lang="ru-RU" sz="3600" dirty="0">
                <a:latin typeface="Gabriola" pitchFamily="82" charset="0"/>
              </a:rPr>
              <a:t> — 8-10 </a:t>
            </a:r>
            <a:r>
              <a:rPr lang="ru-RU" sz="3600" dirty="0">
                <a:latin typeface="Gabriola" pitchFamily="82" charset="0"/>
              </a:rPr>
              <a:t>тисяч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>
                <a:latin typeface="Gabriola" pitchFamily="82" charset="0"/>
              </a:rPr>
              <a:t>доларів</a:t>
            </a:r>
            <a:endParaRPr lang="ru-RU" sz="3600" dirty="0">
              <a:latin typeface="Gabriola" pitchFamily="82" charset="0"/>
            </a:endParaRPr>
          </a:p>
        </p:txBody>
      </p:sp>
      <p:pic>
        <p:nvPicPr>
          <p:cNvPr id="4" name="Рисунок 3" descr="http://s42.radikal.ru/i098/1110/3e/53adafe2c464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85728"/>
            <a:ext cx="4429156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572140"/>
            <a:ext cx="8229600" cy="928718"/>
          </a:xfrm>
        </p:spPr>
        <p:txBody>
          <a:bodyPr>
            <a:noAutofit/>
          </a:bodyPr>
          <a:lstStyle/>
          <a:p>
            <a:r>
              <a:rPr lang="ru-RU" sz="4000" b="1" i="1" dirty="0" err="1">
                <a:latin typeface="Gabriola" pitchFamily="82" charset="0"/>
              </a:rPr>
              <a:t>Верховинка</a:t>
            </a:r>
            <a:r>
              <a:rPr lang="ru-RU" sz="4000" b="1" i="1" dirty="0">
                <a:latin typeface="Gabriola" pitchFamily="82" charset="0"/>
              </a:rPr>
              <a:t> в </a:t>
            </a:r>
            <a:r>
              <a:rPr lang="ru-RU" sz="4000" b="1" i="1" dirty="0" err="1">
                <a:latin typeface="Gabriola" pitchFamily="82" charset="0"/>
              </a:rPr>
              <a:t>червоній</a:t>
            </a:r>
            <a:r>
              <a:rPr lang="ru-RU" sz="4000" b="1" i="1" dirty="0">
                <a:latin typeface="Gabriola" pitchFamily="82" charset="0"/>
              </a:rPr>
              <a:t> </a:t>
            </a:r>
            <a:r>
              <a:rPr lang="ru-RU" sz="4000" b="1" i="1" dirty="0" err="1">
                <a:latin typeface="Gabriola" pitchFamily="82" charset="0"/>
              </a:rPr>
              <a:t>хустці</a:t>
            </a:r>
            <a:r>
              <a:rPr lang="ru-RU" sz="4000" i="1" dirty="0">
                <a:latin typeface="Gabriola" pitchFamily="82" charset="0"/>
              </a:rPr>
              <a:t> — 12-17 </a:t>
            </a:r>
            <a:r>
              <a:rPr lang="ru-RU" sz="4000" i="1" dirty="0" err="1">
                <a:latin typeface="Gabriola" pitchFamily="82" charset="0"/>
              </a:rPr>
              <a:t>тисяч</a:t>
            </a:r>
            <a:r>
              <a:rPr lang="ru-RU" sz="4000" i="1" dirty="0">
                <a:latin typeface="Gabriola" pitchFamily="82" charset="0"/>
              </a:rPr>
              <a:t> </a:t>
            </a:r>
            <a:r>
              <a:rPr lang="ru-RU" sz="4000" i="1" dirty="0" err="1" smtClean="0">
                <a:latin typeface="Gabriola" pitchFamily="82" charset="0"/>
              </a:rPr>
              <a:t>доларів</a:t>
            </a:r>
            <a:r>
              <a:rPr lang="ru-RU" sz="4000" i="1" dirty="0" smtClean="0">
                <a:latin typeface="Gabriola" pitchFamily="82" charset="0"/>
              </a:rPr>
              <a:t>.</a:t>
            </a:r>
            <a:endParaRPr lang="ru-RU" sz="4000" dirty="0">
              <a:latin typeface="Gabriola" pitchFamily="82" charset="0"/>
            </a:endParaRPr>
          </a:p>
        </p:txBody>
      </p:sp>
      <p:pic>
        <p:nvPicPr>
          <p:cNvPr id="4" name="Рисунок 3" descr="http://s47.radikal.ru/i116/1110/21/ac22b8e42f2e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57166"/>
            <a:ext cx="4066552" cy="5185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471</Words>
  <Application>Microsoft Office PowerPoint</Application>
  <PresentationFormat>Экран (4:3)</PresentationFormat>
  <Paragraphs>50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«Образотворче мистецтво у післявоєнні роки.  10 найдорожчих художників СРСР» </vt:lpstr>
      <vt:lpstr>Напрямки образотворчого мистецтва, що розвивалися у післявоєнні роки</vt:lpstr>
      <vt:lpstr>Соціальний реалізм:</vt:lpstr>
      <vt:lpstr>Модернізм</vt:lpstr>
      <vt:lpstr>Постмодернізм</vt:lpstr>
      <vt:lpstr>10 найдорожчих художників СРСР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«Образотворче мистецтво у післявоєнні роки.  10 найдорожчих художників СРСР»</dc:title>
  <dc:creator>admin</dc:creator>
  <cp:lastModifiedBy>admin</cp:lastModifiedBy>
  <cp:revision>11</cp:revision>
  <dcterms:created xsi:type="dcterms:W3CDTF">2013-04-03T16:19:18Z</dcterms:created>
  <dcterms:modified xsi:type="dcterms:W3CDTF">2013-04-03T18:04:09Z</dcterms:modified>
</cp:coreProperties>
</file>