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257" r:id="rId4"/>
    <p:sldId id="269" r:id="rId5"/>
    <p:sldId id="268" r:id="rId6"/>
    <p:sldId id="267" r:id="rId7"/>
    <p:sldId id="266" r:id="rId8"/>
    <p:sldId id="259" r:id="rId9"/>
    <p:sldId id="260" r:id="rId10"/>
    <p:sldId id="261" r:id="rId11"/>
    <p:sldId id="262" r:id="rId12"/>
    <p:sldId id="263" r:id="rId13"/>
    <p:sldId id="270" r:id="rId14"/>
    <p:sldId id="264" r:id="rId15"/>
    <p:sldId id="265" r:id="rId16"/>
    <p:sldId id="273" r:id="rId17"/>
    <p:sldId id="272" r:id="rId18"/>
    <p:sldId id="275" r:id="rId19"/>
    <p:sldId id="274" r:id="rId20"/>
    <p:sldId id="271" r:id="rId21"/>
    <p:sldId id="277" r:id="rId22"/>
    <p:sldId id="276" r:id="rId23"/>
    <p:sldId id="279" r:id="rId24"/>
    <p:sldId id="278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396" y="0"/>
            <a:ext cx="9192395" cy="68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000240"/>
            <a:ext cx="8101042" cy="1928826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Судова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реформа </a:t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1864 р.</a:t>
            </a:r>
            <a:endParaRPr lang="uk-UA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4929198"/>
            <a:ext cx="5715040" cy="9715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Segoe Script" pitchFamily="34" charset="0"/>
              </a:rPr>
              <a:t>Степаненко Л</a:t>
            </a:r>
            <a:r>
              <a:rPr lang="en-US" sz="2400" dirty="0" err="1" smtClean="0">
                <a:solidFill>
                  <a:schemeClr val="bg1"/>
                </a:solidFill>
                <a:latin typeface="Segoe Script" pitchFamily="34" charset="0"/>
              </a:rPr>
              <a:t>i</a:t>
            </a:r>
            <a:r>
              <a:rPr lang="ru-RU" sz="2400" dirty="0" smtClean="0">
                <a:solidFill>
                  <a:schemeClr val="bg1"/>
                </a:solidFill>
                <a:latin typeface="Segoe Script" pitchFamily="34" charset="0"/>
              </a:rPr>
              <a:t>на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Segoe Script" pitchFamily="34" charset="0"/>
              </a:rPr>
              <a:t>9Г</a:t>
            </a:r>
            <a:endParaRPr lang="uk-UA" sz="2400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396" y="0"/>
            <a:ext cx="9192395" cy="68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1285860"/>
            <a:ext cx="9358346" cy="114300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Дореформений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  суд.</a:t>
            </a:r>
            <a:endParaRPr lang="uk-UA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4714884"/>
            <a:ext cx="8358214" cy="135732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Segoe Script" pitchFamily="34" charset="0"/>
              </a:rPr>
              <a:t>В </a:t>
            </a:r>
            <a:r>
              <a:rPr lang="ru-RU" sz="2400" dirty="0" err="1" smtClean="0">
                <a:solidFill>
                  <a:schemeClr val="bg1"/>
                </a:solidFill>
                <a:latin typeface="Segoe Script" pitchFamily="34" charset="0"/>
              </a:rPr>
              <a:t>Україні</a:t>
            </a:r>
            <a:r>
              <a:rPr lang="ru-RU" sz="2400" dirty="0" smtClean="0">
                <a:solidFill>
                  <a:schemeClr val="bg1"/>
                </a:solidFill>
                <a:latin typeface="Segoe Script" pitchFamily="34" charset="0"/>
              </a:rPr>
              <a:t> на початку ХІХ ст. </a:t>
            </a:r>
            <a:r>
              <a:rPr lang="ru-RU" sz="2400" dirty="0" err="1" smtClean="0">
                <a:solidFill>
                  <a:schemeClr val="bg1"/>
                </a:solidFill>
                <a:latin typeface="Segoe Script" pitchFamily="34" charset="0"/>
              </a:rPr>
              <a:t>існували</a:t>
            </a:r>
            <a:r>
              <a:rPr lang="ru-RU" sz="2400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Segoe Script" pitchFamily="34" charset="0"/>
              </a:rPr>
              <a:t>різні</a:t>
            </a:r>
            <a:r>
              <a:rPr lang="ru-RU" sz="2400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Segoe Script" pitchFamily="34" charset="0"/>
              </a:rPr>
              <a:t>судові</a:t>
            </a:r>
            <a:r>
              <a:rPr lang="ru-RU" sz="2400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Segoe Script" pitchFamily="34" charset="0"/>
              </a:rPr>
              <a:t>системи</a:t>
            </a:r>
            <a:r>
              <a:rPr lang="ru-RU" sz="2400" dirty="0" smtClean="0">
                <a:solidFill>
                  <a:schemeClr val="bg1"/>
                </a:solidFill>
                <a:latin typeface="Segoe Script" pitchFamily="34" charset="0"/>
              </a:rPr>
              <a:t>. Суди на </a:t>
            </a:r>
            <a:r>
              <a:rPr lang="ru-RU" sz="2400" dirty="0" err="1" smtClean="0">
                <a:solidFill>
                  <a:schemeClr val="bg1"/>
                </a:solidFill>
                <a:latin typeface="Segoe Script" pitchFamily="34" charset="0"/>
              </a:rPr>
              <a:t>україн</a:t>
            </a:r>
            <a:r>
              <a:rPr lang="en-US" sz="2400" dirty="0" err="1" smtClean="0">
                <a:solidFill>
                  <a:schemeClr val="bg1"/>
                </a:solidFill>
                <a:latin typeface="Segoe Script" pitchFamily="34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Segoe Script" pitchFamily="34" charset="0"/>
              </a:rPr>
              <a:t>будувалися</a:t>
            </a:r>
            <a:r>
              <a:rPr lang="ru-RU" sz="2400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Segoe Script" pitchFamily="34" charset="0"/>
              </a:rPr>
              <a:t>за становим принципом. </a:t>
            </a:r>
            <a:endParaRPr lang="uk-UA" sz="2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5124" name="Picture 4" descr="Картинка 3 из 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285992"/>
            <a:ext cx="3249679" cy="2431069"/>
          </a:xfrm>
          <a:prstGeom prst="rect">
            <a:avLst/>
          </a:prstGeom>
          <a:noFill/>
        </p:spPr>
      </p:pic>
      <p:sp>
        <p:nvSpPr>
          <p:cNvPr id="7" name="Улыбающееся лицо 6"/>
          <p:cNvSpPr/>
          <p:nvPr/>
        </p:nvSpPr>
        <p:spPr>
          <a:xfrm>
            <a:off x="5572132" y="2214554"/>
            <a:ext cx="357190" cy="342896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Улыбающееся лицо 7"/>
          <p:cNvSpPr/>
          <p:nvPr/>
        </p:nvSpPr>
        <p:spPr>
          <a:xfrm>
            <a:off x="3143240" y="2214554"/>
            <a:ext cx="357190" cy="342896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395" y="0"/>
            <a:ext cx="9192395" cy="68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://studioradomyshl.ho.ua/rad_muz/bonkovsky/db_su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071810"/>
            <a:ext cx="2857500" cy="214312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Segoe Script" pitchFamily="34" charset="0"/>
              </a:rPr>
              <a:t>Судами першої інстанції були станові суди: у повітах – земські (для дворян і селян), у містах - магістрати і ратуші (для купців та міщан).</a:t>
            </a:r>
            <a:br>
              <a:rPr lang="uk-UA" sz="2400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uk-UA" sz="2400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uk-UA" sz="2400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uk-UA" sz="2400" dirty="0" smtClean="0">
                <a:solidFill>
                  <a:schemeClr val="bg1"/>
                </a:solidFill>
                <a:latin typeface="Segoe Script" pitchFamily="34" charset="0"/>
              </a:rPr>
              <a:t>Земські суди у складі </a:t>
            </a:r>
            <a:r>
              <a:rPr lang="uk-UA" sz="2400" dirty="0" smtClean="0">
                <a:solidFill>
                  <a:schemeClr val="bg1"/>
                </a:solidFill>
                <a:latin typeface="Segoe Script" pitchFamily="34" charset="0"/>
              </a:rPr>
              <a:t>голови 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Segoe Script" pitchFamily="34" charset="0"/>
              </a:rPr>
              <a:t>і 2-4 засідателів </a:t>
            </a:r>
            <a:r>
              <a:rPr lang="uk-UA" sz="2400" dirty="0" smtClean="0">
                <a:solidFill>
                  <a:schemeClr val="bg1"/>
                </a:solidFill>
                <a:latin typeface="Segoe Script" pitchFamily="34" charset="0"/>
              </a:rPr>
              <a:t>від дворян </a:t>
            </a:r>
            <a:endParaRPr lang="uk-UA" sz="2400" dirty="0" smtClean="0">
              <a:solidFill>
                <a:schemeClr val="bg1"/>
              </a:solidFill>
              <a:latin typeface="Segoe Script" pitchFamily="34" charset="0"/>
            </a:endParaRPr>
          </a:p>
          <a:p>
            <a:r>
              <a:rPr lang="uk-UA" sz="2400" dirty="0" smtClean="0">
                <a:solidFill>
                  <a:schemeClr val="bg1"/>
                </a:solidFill>
                <a:latin typeface="Segoe Script" pitchFamily="34" charset="0"/>
              </a:rPr>
              <a:t>розглядали </a:t>
            </a:r>
            <a:r>
              <a:rPr lang="uk-UA" sz="2400" dirty="0" smtClean="0">
                <a:solidFill>
                  <a:schemeClr val="bg1"/>
                </a:solidFill>
                <a:latin typeface="Segoe Script" pitchFamily="34" charset="0"/>
              </a:rPr>
              <a:t>цивільні справи. </a:t>
            </a:r>
            <a:endParaRPr lang="uk-UA" sz="2400" dirty="0" smtClean="0">
              <a:solidFill>
                <a:schemeClr val="bg1"/>
              </a:solidFill>
              <a:latin typeface="Segoe Script" pitchFamily="34" charset="0"/>
            </a:endParaRPr>
          </a:p>
          <a:p>
            <a:r>
              <a:rPr lang="uk-UA" sz="2400" dirty="0" smtClean="0">
                <a:solidFill>
                  <a:schemeClr val="bg1"/>
                </a:solidFill>
                <a:latin typeface="Segoe Script" pitchFamily="34" charset="0"/>
              </a:rPr>
              <a:t>До </a:t>
            </a:r>
            <a:r>
              <a:rPr lang="uk-UA" sz="2400" dirty="0" smtClean="0">
                <a:solidFill>
                  <a:schemeClr val="bg1"/>
                </a:solidFill>
                <a:latin typeface="Segoe Script" pitchFamily="34" charset="0"/>
              </a:rPr>
              <a:t>їх компетенції також </a:t>
            </a:r>
            <a:endParaRPr lang="uk-UA" sz="2400" dirty="0" smtClean="0">
              <a:solidFill>
                <a:schemeClr val="bg1"/>
              </a:solidFill>
              <a:latin typeface="Segoe Script" pitchFamily="34" charset="0"/>
            </a:endParaRPr>
          </a:p>
          <a:p>
            <a:r>
              <a:rPr lang="uk-UA" sz="2400" dirty="0" smtClean="0">
                <a:solidFill>
                  <a:schemeClr val="bg1"/>
                </a:solidFill>
                <a:latin typeface="Segoe Script" pitchFamily="34" charset="0"/>
              </a:rPr>
              <a:t>належало </a:t>
            </a:r>
            <a:r>
              <a:rPr lang="uk-UA" sz="2400" dirty="0" smtClean="0">
                <a:solidFill>
                  <a:schemeClr val="bg1"/>
                </a:solidFill>
                <a:latin typeface="Segoe Script" pitchFamily="34" charset="0"/>
              </a:rPr>
              <a:t>виконання рішень та вироків.</a:t>
            </a:r>
            <a:endParaRPr lang="uk-UA" sz="2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7572396" y="2857496"/>
            <a:ext cx="357190" cy="342896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396" y="0"/>
            <a:ext cx="9192395" cy="68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4786322"/>
            <a:ext cx="8001056" cy="1571636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Segoe Script" pitchFamily="34" charset="0"/>
              </a:rPr>
              <a:t>Другою </a:t>
            </a:r>
            <a:r>
              <a:rPr lang="uk-UA" sz="2400" dirty="0" smtClean="0">
                <a:solidFill>
                  <a:schemeClr val="bg1"/>
                </a:solidFill>
                <a:latin typeface="Segoe Script" pitchFamily="34" charset="0"/>
              </a:rPr>
              <a:t>інстанцією </a:t>
            </a:r>
            <a:r>
              <a:rPr lang="uk-UA" sz="2400" dirty="0" smtClean="0">
                <a:solidFill>
                  <a:schemeClr val="bg1"/>
                </a:solidFill>
                <a:latin typeface="Segoe Script" pitchFamily="34" charset="0"/>
              </a:rPr>
              <a:t>вважалися створені в губерніях палати кримінального і палати цивільного суду. </a:t>
            </a:r>
            <a:endParaRPr lang="uk-UA" sz="2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3074" name="Picture 2" descr="http://andcvet.narod.ru/sib1/06/01/cb/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571612"/>
            <a:ext cx="5106741" cy="3258428"/>
          </a:xfrm>
          <a:prstGeom prst="rect">
            <a:avLst/>
          </a:prstGeom>
          <a:noFill/>
        </p:spPr>
      </p:pic>
      <p:sp>
        <p:nvSpPr>
          <p:cNvPr id="6" name="Улыбающееся лицо 5"/>
          <p:cNvSpPr/>
          <p:nvPr/>
        </p:nvSpPr>
        <p:spPr>
          <a:xfrm>
            <a:off x="2000232" y="1500174"/>
            <a:ext cx="357190" cy="342896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Улыбающееся лицо 6"/>
          <p:cNvSpPr/>
          <p:nvPr/>
        </p:nvSpPr>
        <p:spPr>
          <a:xfrm>
            <a:off x="6643702" y="1428736"/>
            <a:ext cx="357190" cy="342896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396" y="0"/>
            <a:ext cx="9192395" cy="68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543560" cy="4525963"/>
          </a:xfrm>
        </p:spPr>
        <p:txBody>
          <a:bodyPr/>
          <a:lstStyle/>
          <a:p>
            <a:r>
              <a:rPr lang="uk-UA" sz="2400" dirty="0" smtClean="0">
                <a:solidFill>
                  <a:schemeClr val="bg1"/>
                </a:solidFill>
                <a:latin typeface="Segoe Script" pitchFamily="34" charset="0"/>
              </a:rPr>
              <a:t>Кожна палата складалася із призначених урядом голови й радника та чотирьох обраних засідателів (по два від дворян і купців). Палата кримінального суду розглядала  справи про посадові злочини, палата цивільного суду – про нерухоме майно.</a:t>
            </a:r>
          </a:p>
          <a:p>
            <a:endParaRPr lang="uk-UA" dirty="0"/>
          </a:p>
        </p:txBody>
      </p:sp>
      <p:pic>
        <p:nvPicPr>
          <p:cNvPr id="27650" name="Picture 2" descr="http://ukraine.kingdom.kiev.ua/region/02/luzk-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5" y="2428868"/>
            <a:ext cx="2447517" cy="3247890"/>
          </a:xfrm>
          <a:prstGeom prst="rect">
            <a:avLst/>
          </a:prstGeom>
          <a:noFill/>
        </p:spPr>
      </p:pic>
      <p:sp>
        <p:nvSpPr>
          <p:cNvPr id="6" name="Улыбающееся лицо 5"/>
          <p:cNvSpPr/>
          <p:nvPr/>
        </p:nvSpPr>
        <p:spPr>
          <a:xfrm>
            <a:off x="7286644" y="2285992"/>
            <a:ext cx="357190" cy="342896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396" y="0"/>
            <a:ext cx="9192395" cy="68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58204" cy="2257427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Також в деяких губерніях існували повітові й міські суди розглядали як цивільні так і кримінальні справи, які не передбачали смертної кари, позбавлення честі й тілесних покарань . Ці суди виконували також нотаріальні дії. Кріпосних селян судили поміщицькі суди.</a:t>
            </a:r>
            <a:endParaRPr lang="uk-UA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2050" name="Picture 2" descr="Картинка 1 из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714752"/>
            <a:ext cx="2993555" cy="1904990"/>
          </a:xfrm>
          <a:prstGeom prst="rect">
            <a:avLst/>
          </a:prstGeom>
          <a:noFill/>
        </p:spPr>
      </p:pic>
      <p:pic>
        <p:nvPicPr>
          <p:cNvPr id="2052" name="Picture 4" descr="Картинка 5 из 15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857628"/>
            <a:ext cx="2453740" cy="1612458"/>
          </a:xfrm>
          <a:prstGeom prst="rect">
            <a:avLst/>
          </a:prstGeom>
          <a:noFill/>
        </p:spPr>
      </p:pic>
      <p:pic>
        <p:nvPicPr>
          <p:cNvPr id="2054" name="Picture 6" descr="http://info-poltava.at.ua/images/pomishickiy-bydunok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4214818"/>
            <a:ext cx="2381250" cy="1038225"/>
          </a:xfrm>
          <a:prstGeom prst="rect">
            <a:avLst/>
          </a:prstGeom>
          <a:noFill/>
        </p:spPr>
      </p:pic>
      <p:sp>
        <p:nvSpPr>
          <p:cNvPr id="8" name="Улыбающееся лицо 7"/>
          <p:cNvSpPr/>
          <p:nvPr/>
        </p:nvSpPr>
        <p:spPr>
          <a:xfrm>
            <a:off x="2071670" y="3571876"/>
            <a:ext cx="357190" cy="342896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Улыбающееся лицо 8"/>
          <p:cNvSpPr/>
          <p:nvPr/>
        </p:nvSpPr>
        <p:spPr>
          <a:xfrm>
            <a:off x="4929190" y="3714752"/>
            <a:ext cx="357190" cy="342896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Улыбающееся лицо 9"/>
          <p:cNvSpPr/>
          <p:nvPr/>
        </p:nvSpPr>
        <p:spPr>
          <a:xfrm>
            <a:off x="7643834" y="4000504"/>
            <a:ext cx="357190" cy="342896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395" y="0"/>
            <a:ext cx="9192395" cy="68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4214818"/>
            <a:ext cx="8229600" cy="1714512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В Одесі в 1808 р. виник комерційний суд, склад якого (голова, чотири члени і юрисконсульт)обирався купецтвом. Пізніше, відповідно </a:t>
            </a:r>
            <a:r>
              <a:rPr lang="uk-UA" dirty="0" err="1" smtClean="0">
                <a:solidFill>
                  <a:schemeClr val="bg1"/>
                </a:solidFill>
                <a:latin typeface="Segoe Script" pitchFamily="34" charset="0"/>
              </a:rPr>
              <a:t>до“Установлення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 комерційних </a:t>
            </a:r>
            <a:r>
              <a:rPr lang="uk-UA" dirty="0" err="1" smtClean="0">
                <a:solidFill>
                  <a:schemeClr val="bg1"/>
                </a:solidFill>
                <a:latin typeface="Segoe Script" pitchFamily="34" charset="0"/>
              </a:rPr>
              <a:t>судів”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 (1832 р.), такі суди з’явилися в більшості міст Причорномор’я.</a:t>
            </a:r>
            <a:endParaRPr lang="uk-UA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1026" name="Picture 2" descr="http://www.etoretro.ru/data/media/26/1300089966069karantinovaja%20gavan.1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643051"/>
            <a:ext cx="4286280" cy="2567006"/>
          </a:xfrm>
          <a:prstGeom prst="rect">
            <a:avLst/>
          </a:prstGeom>
          <a:noFill/>
        </p:spPr>
      </p:pic>
      <p:sp>
        <p:nvSpPr>
          <p:cNvPr id="6" name="Улыбающееся лицо 5"/>
          <p:cNvSpPr/>
          <p:nvPr/>
        </p:nvSpPr>
        <p:spPr>
          <a:xfrm>
            <a:off x="6000760" y="1643050"/>
            <a:ext cx="357190" cy="342896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Улыбающееся лицо 6"/>
          <p:cNvSpPr/>
          <p:nvPr/>
        </p:nvSpPr>
        <p:spPr>
          <a:xfrm>
            <a:off x="2285984" y="1643050"/>
            <a:ext cx="357190" cy="342896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396" y="0"/>
            <a:ext cx="9192395" cy="68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Segoe Script" pitchFamily="34" charset="0"/>
              </a:rPr>
              <a:t>Передумови</a:t>
            </a:r>
            <a:r>
              <a:rPr lang="ru-RU" b="1" dirty="0" smtClean="0">
                <a:solidFill>
                  <a:schemeClr val="bg1"/>
                </a:solidFill>
                <a:latin typeface="Segoe Script" pitchFamily="34" charset="0"/>
              </a:rPr>
              <a:t> та суть </a:t>
            </a:r>
            <a:r>
              <a:rPr lang="ru-RU" b="1" dirty="0" err="1" smtClean="0">
                <a:solidFill>
                  <a:schemeClr val="bg1"/>
                </a:solidFill>
                <a:latin typeface="Segoe Script" pitchFamily="34" charset="0"/>
              </a:rPr>
              <a:t>судової</a:t>
            </a:r>
            <a:r>
              <a:rPr lang="ru-RU" b="1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Segoe Script" pitchFamily="34" charset="0"/>
              </a:rPr>
              <a:t>реформи</a:t>
            </a:r>
            <a:r>
              <a:rPr lang="ru-RU" b="1" dirty="0" smtClean="0">
                <a:solidFill>
                  <a:schemeClr val="bg1"/>
                </a:solidFill>
                <a:latin typeface="Segoe Script" pitchFamily="34" charset="0"/>
              </a:rPr>
              <a:t>.</a:t>
            </a:r>
            <a:endParaRPr lang="uk-UA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686800" cy="3268667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При підготовці судової реформи 1864 р. в Державній раді підкреслювалося, що </a:t>
            </a:r>
            <a:r>
              <a:rPr lang="uk-UA" dirty="0" err="1" smtClean="0">
                <a:solidFill>
                  <a:schemeClr val="bg1"/>
                </a:solidFill>
                <a:latin typeface="Segoe Script" pitchFamily="34" charset="0"/>
              </a:rPr>
              <a:t>“...при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 об’єднанні адміністрації і суду в одних руках немає впевненості в тому, що кожна із двох влад, адміністративна і судова, буде триматись в її природних межах. З цих причин рішення адміністративної влади по справах судових завжди викликає до себе недовіру, і яке б покарання потім не призначалось, воно сприймається як свавілля влади і збуджує до </a:t>
            </a:r>
            <a:r>
              <a:rPr lang="uk-UA" dirty="0" err="1" smtClean="0">
                <a:solidFill>
                  <a:schemeClr val="bg1"/>
                </a:solidFill>
                <a:latin typeface="Segoe Script" pitchFamily="34" charset="0"/>
              </a:rPr>
              <a:t>незадоволення”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.</a:t>
            </a:r>
            <a:endParaRPr lang="uk-UA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396" y="0"/>
            <a:ext cx="9192395" cy="68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64305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  <a:latin typeface="Segoe Script" pitchFamily="34" charset="0"/>
              </a:rPr>
              <a:t>Також</a:t>
            </a:r>
            <a:r>
              <a:rPr lang="ru-RU" sz="3200" dirty="0" smtClean="0">
                <a:solidFill>
                  <a:schemeClr val="bg1"/>
                </a:solidFill>
                <a:latin typeface="Segoe Script" pitchFamily="34" charset="0"/>
              </a:rPr>
              <a:t> при </a:t>
            </a:r>
            <a:r>
              <a:rPr lang="ru-RU" sz="3200" dirty="0" err="1" smtClean="0">
                <a:solidFill>
                  <a:schemeClr val="bg1"/>
                </a:solidFill>
                <a:latin typeface="Segoe Script" pitchFamily="34" charset="0"/>
              </a:rPr>
              <a:t>підготовці</a:t>
            </a:r>
            <a:r>
              <a:rPr lang="ru-RU" sz="3200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Segoe Script" pitchFamily="34" charset="0"/>
              </a:rPr>
              <a:t>судової</a:t>
            </a:r>
            <a:r>
              <a:rPr lang="ru-RU" sz="3200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Segoe Script" pitchFamily="34" charset="0"/>
              </a:rPr>
              <a:t>реформи</a:t>
            </a:r>
            <a:r>
              <a:rPr lang="ru-RU" sz="3200" dirty="0" smtClean="0">
                <a:solidFill>
                  <a:schemeClr val="bg1"/>
                </a:solidFill>
                <a:latin typeface="Segoe Script" pitchFamily="34" charset="0"/>
              </a:rPr>
              <a:t> ставились </a:t>
            </a:r>
            <a:r>
              <a:rPr lang="ru-RU" sz="3200" dirty="0" err="1" smtClean="0">
                <a:solidFill>
                  <a:schemeClr val="bg1"/>
                </a:solidFill>
                <a:latin typeface="Segoe Script" pitchFamily="34" charset="0"/>
              </a:rPr>
              <a:t>такі</a:t>
            </a:r>
            <a:r>
              <a:rPr lang="ru-RU" sz="3200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Segoe Script" pitchFamily="34" charset="0"/>
              </a:rPr>
              <a:t>завдання</a:t>
            </a:r>
            <a:r>
              <a:rPr lang="ru-RU" sz="3200" dirty="0" smtClean="0">
                <a:solidFill>
                  <a:schemeClr val="bg1"/>
                </a:solidFill>
                <a:latin typeface="Segoe Script" pitchFamily="34" charset="0"/>
              </a:rPr>
              <a:t>:</a:t>
            </a:r>
            <a:endParaRPr lang="uk-UA" sz="32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686800" cy="3571900"/>
          </a:xfrm>
        </p:spPr>
        <p:txBody>
          <a:bodyPr>
            <a:noAutofit/>
          </a:bodyPr>
          <a:lstStyle/>
          <a:p>
            <a:r>
              <a:rPr lang="uk-UA" sz="2200" dirty="0" smtClean="0">
                <a:solidFill>
                  <a:schemeClr val="bg1"/>
                </a:solidFill>
                <a:latin typeface="Segoe Script" pitchFamily="34" charset="0"/>
              </a:rPr>
              <a:t>1. Розділити </a:t>
            </a:r>
            <a:r>
              <a:rPr lang="uk-UA" sz="2200" dirty="0" smtClean="0">
                <a:solidFill>
                  <a:schemeClr val="bg1"/>
                </a:solidFill>
                <a:latin typeface="Segoe Script" pitchFamily="34" charset="0"/>
              </a:rPr>
              <a:t>суди, адміністрацію і поліцію;</a:t>
            </a:r>
            <a:br>
              <a:rPr lang="uk-UA" sz="2200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uk-UA" sz="2200" dirty="0" smtClean="0">
                <a:solidFill>
                  <a:schemeClr val="bg1"/>
                </a:solidFill>
                <a:latin typeface="Segoe Script" pitchFamily="34" charset="0"/>
              </a:rPr>
              <a:t>2</a:t>
            </a:r>
            <a:r>
              <a:rPr lang="uk-UA" sz="2200" dirty="0" smtClean="0">
                <a:solidFill>
                  <a:schemeClr val="bg1"/>
                </a:solidFill>
                <a:latin typeface="Segoe Script" pitchFamily="34" charset="0"/>
              </a:rPr>
              <a:t>. </a:t>
            </a:r>
            <a:r>
              <a:rPr lang="uk-UA" sz="2200" dirty="0" smtClean="0">
                <a:solidFill>
                  <a:schemeClr val="bg1"/>
                </a:solidFill>
                <a:latin typeface="Segoe Script" pitchFamily="34" charset="0"/>
              </a:rPr>
              <a:t>Визначити </a:t>
            </a:r>
            <a:r>
              <a:rPr lang="uk-UA" sz="2200" dirty="0" smtClean="0">
                <a:solidFill>
                  <a:schemeClr val="bg1"/>
                </a:solidFill>
                <a:latin typeface="Segoe Script" pitchFamily="34" charset="0"/>
              </a:rPr>
              <a:t>відповідальність всіх і </a:t>
            </a:r>
            <a:r>
              <a:rPr lang="uk-UA" sz="2200" dirty="0" smtClean="0">
                <a:solidFill>
                  <a:schemeClr val="bg1"/>
                </a:solidFill>
                <a:latin typeface="Segoe Script" pitchFamily="34" charset="0"/>
              </a:rPr>
              <a:t>кожного    </a:t>
            </a:r>
          </a:p>
          <a:p>
            <a:pPr>
              <a:buNone/>
            </a:pPr>
            <a:r>
              <a:rPr lang="uk-UA" sz="2200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uk-UA" sz="2200" dirty="0" smtClean="0">
                <a:solidFill>
                  <a:schemeClr val="bg1"/>
                </a:solidFill>
                <a:latin typeface="Segoe Script" pitchFamily="34" charset="0"/>
              </a:rPr>
              <a:t>      перед судом</a:t>
            </a:r>
            <a:r>
              <a:rPr lang="uk-UA" sz="2200" dirty="0" smtClean="0">
                <a:solidFill>
                  <a:schemeClr val="bg1"/>
                </a:solidFill>
                <a:latin typeface="Segoe Script" pitchFamily="34" charset="0"/>
              </a:rPr>
              <a:t>;</a:t>
            </a:r>
            <a:br>
              <a:rPr lang="uk-UA" sz="2200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uk-UA" sz="2200" dirty="0" smtClean="0">
                <a:solidFill>
                  <a:schemeClr val="bg1"/>
                </a:solidFill>
                <a:latin typeface="Segoe Script" pitchFamily="34" charset="0"/>
              </a:rPr>
              <a:t>3</a:t>
            </a:r>
            <a:r>
              <a:rPr lang="uk-UA" sz="2200" dirty="0" smtClean="0">
                <a:solidFill>
                  <a:schemeClr val="bg1"/>
                </a:solidFill>
                <a:latin typeface="Segoe Script" pitchFamily="34" charset="0"/>
              </a:rPr>
              <a:t>. </a:t>
            </a:r>
            <a:r>
              <a:rPr lang="uk-UA" sz="2200" dirty="0" smtClean="0">
                <a:solidFill>
                  <a:schemeClr val="bg1"/>
                </a:solidFill>
                <a:latin typeface="Segoe Script" pitchFamily="34" charset="0"/>
              </a:rPr>
              <a:t>Ввести </a:t>
            </a:r>
            <a:r>
              <a:rPr lang="uk-UA" sz="2200" dirty="0" smtClean="0">
                <a:solidFill>
                  <a:schemeClr val="bg1"/>
                </a:solidFill>
                <a:latin typeface="Segoe Script" pitchFamily="34" charset="0"/>
              </a:rPr>
              <a:t>гласність кримінального і цивільного </a:t>
            </a:r>
            <a:r>
              <a:rPr lang="uk-UA" sz="2200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</a:p>
          <a:p>
            <a:pPr>
              <a:buNone/>
            </a:pPr>
            <a:r>
              <a:rPr lang="uk-UA" sz="2200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uk-UA" sz="2200" dirty="0" smtClean="0">
                <a:solidFill>
                  <a:schemeClr val="bg1"/>
                </a:solidFill>
                <a:latin typeface="Segoe Script" pitchFamily="34" charset="0"/>
              </a:rPr>
              <a:t>      судочинства</a:t>
            </a:r>
            <a:r>
              <a:rPr lang="uk-UA" sz="2200" dirty="0" smtClean="0">
                <a:solidFill>
                  <a:schemeClr val="bg1"/>
                </a:solidFill>
                <a:latin typeface="Segoe Script" pitchFamily="34" charset="0"/>
              </a:rPr>
              <a:t>;</a:t>
            </a:r>
            <a:br>
              <a:rPr lang="uk-UA" sz="2200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uk-UA" sz="2200" dirty="0" smtClean="0">
                <a:solidFill>
                  <a:schemeClr val="bg1"/>
                </a:solidFill>
                <a:latin typeface="Segoe Script" pitchFamily="34" charset="0"/>
              </a:rPr>
              <a:t>4</a:t>
            </a:r>
            <a:r>
              <a:rPr lang="uk-UA" sz="2200" dirty="0" smtClean="0">
                <a:solidFill>
                  <a:schemeClr val="bg1"/>
                </a:solidFill>
                <a:latin typeface="Segoe Script" pitchFamily="34" charset="0"/>
              </a:rPr>
              <a:t>. </a:t>
            </a:r>
            <a:r>
              <a:rPr lang="uk-UA" sz="2200" dirty="0" smtClean="0">
                <a:solidFill>
                  <a:schemeClr val="bg1"/>
                </a:solidFill>
                <a:latin typeface="Segoe Script" pitchFamily="34" charset="0"/>
              </a:rPr>
              <a:t>Запровадити </a:t>
            </a:r>
            <a:r>
              <a:rPr lang="uk-UA" sz="2200" dirty="0" smtClean="0">
                <a:solidFill>
                  <a:schemeClr val="bg1"/>
                </a:solidFill>
                <a:latin typeface="Segoe Script" pitchFamily="34" charset="0"/>
              </a:rPr>
              <a:t>суд присяжних і інститут </a:t>
            </a:r>
            <a:r>
              <a:rPr lang="uk-UA" sz="2200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</a:p>
          <a:p>
            <a:pPr>
              <a:buNone/>
            </a:pPr>
            <a:r>
              <a:rPr lang="uk-UA" sz="2200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uk-UA" sz="2200" dirty="0" smtClean="0">
                <a:solidFill>
                  <a:schemeClr val="bg1"/>
                </a:solidFill>
                <a:latin typeface="Segoe Script" pitchFamily="34" charset="0"/>
              </a:rPr>
              <a:t>      адвокатури</a:t>
            </a:r>
            <a:r>
              <a:rPr lang="uk-UA" sz="2200" dirty="0" smtClean="0">
                <a:solidFill>
                  <a:schemeClr val="bg1"/>
                </a:solidFill>
                <a:latin typeface="Segoe Script" pitchFamily="34" charset="0"/>
              </a:rPr>
              <a:t>.</a:t>
            </a:r>
            <a:r>
              <a:rPr lang="uk-UA" sz="2100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uk-UA" sz="2100" dirty="0" smtClean="0">
                <a:solidFill>
                  <a:schemeClr val="bg1"/>
                </a:solidFill>
                <a:latin typeface="Segoe Script" pitchFamily="34" charset="0"/>
              </a:rPr>
            </a:br>
            <a:endParaRPr lang="uk-UA" sz="2100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396" y="0"/>
            <a:ext cx="9192395" cy="68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Судова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реформа, проведена на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підставі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затверджених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Олександром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ІІ 20 листопада 1864 р.,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після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розгляду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Державній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раді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цар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затвердив для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запровадження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4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акти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які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юридично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оформили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проведення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судової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реформи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: </a:t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1) 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“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Заснування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судових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установлень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”;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 </a:t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2) 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“Устав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кримінального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судочинства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”;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 </a:t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3) 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“Устав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цивільного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судочинства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”;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 </a:t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4) 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“Устав 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про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покарання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endParaRPr lang="ru-RU" dirty="0" smtClean="0">
              <a:solidFill>
                <a:schemeClr val="bg1"/>
              </a:solidFill>
              <a:latin typeface="Segoe Script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 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накладаються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мировими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суддями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”.</a:t>
            </a:r>
            <a:endParaRPr lang="uk-UA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31746" name="Picture 2" descr="Картинка 3 из 16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143248"/>
            <a:ext cx="1714480" cy="2585437"/>
          </a:xfrm>
          <a:prstGeom prst="rect">
            <a:avLst/>
          </a:prstGeom>
          <a:noFill/>
        </p:spPr>
      </p:pic>
      <p:sp>
        <p:nvSpPr>
          <p:cNvPr id="6" name="Улыбающееся лицо 5"/>
          <p:cNvSpPr/>
          <p:nvPr/>
        </p:nvSpPr>
        <p:spPr>
          <a:xfrm>
            <a:off x="7929586" y="3000372"/>
            <a:ext cx="357190" cy="342896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396" y="0"/>
            <a:ext cx="9192395" cy="68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1785942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>
                <a:solidFill>
                  <a:schemeClr val="bg1"/>
                </a:solidFill>
                <a:latin typeface="Segoe Script" pitchFamily="34" charset="0"/>
              </a:rPr>
              <a:t>Учасники</a:t>
            </a:r>
            <a:r>
              <a:rPr lang="ru-RU" sz="3600" dirty="0" smtClean="0">
                <a:solidFill>
                  <a:schemeClr val="bg1"/>
                </a:solidFill>
                <a:latin typeface="Segoe Script" pitchFamily="34" charset="0"/>
              </a:rPr>
              <a:t> судового </a:t>
            </a:r>
            <a:r>
              <a:rPr lang="ru-RU" sz="3600" dirty="0" err="1" smtClean="0">
                <a:solidFill>
                  <a:schemeClr val="bg1"/>
                </a:solidFill>
                <a:latin typeface="Segoe Script" pitchFamily="34" charset="0"/>
              </a:rPr>
              <a:t>процесу</a:t>
            </a:r>
            <a:r>
              <a:rPr lang="ru-RU" sz="3600" dirty="0" smtClean="0">
                <a:solidFill>
                  <a:schemeClr val="bg1"/>
                </a:solidFill>
                <a:latin typeface="Segoe Script" pitchFamily="34" charset="0"/>
              </a:rPr>
              <a:t> (суд </a:t>
            </a:r>
            <a:r>
              <a:rPr lang="ru-RU" sz="3600" dirty="0" err="1" smtClean="0">
                <a:solidFill>
                  <a:schemeClr val="bg1"/>
                </a:solidFill>
                <a:latin typeface="Segoe Script" pitchFamily="34" charset="0"/>
              </a:rPr>
              <a:t>присяжних</a:t>
            </a:r>
            <a:r>
              <a:rPr lang="ru-RU" sz="3600" dirty="0" smtClean="0">
                <a:solidFill>
                  <a:schemeClr val="bg1"/>
                </a:solidFill>
                <a:latin typeface="Segoe Script" pitchFamily="34" charset="0"/>
              </a:rPr>
              <a:t>, адвокатура, прокуратура).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071810"/>
            <a:ext cx="8543956" cy="2911477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Окрім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суду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судовими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уставами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виданими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20 листопада 1864 року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визначалися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й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інші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учасники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судового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процесу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. Такими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учасниками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були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: суд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присяжних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, адвокатура, прокуратура,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кожен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яких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мав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певні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функції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при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веденні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судового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засідання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поза ним.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Зокрема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в судовому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засіданні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адвокат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займався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захистом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підсудного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, прокуратура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підтримувала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державне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обвинувачення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(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ці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функції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збереглися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до наших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часів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), суд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присяжних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встановлював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чи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винний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підсудний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Ці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учасники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мали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власну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структуру та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організацію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діяльності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.</a:t>
            </a:r>
            <a:endParaRPr lang="uk-UA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396" y="0"/>
            <a:ext cx="9192395" cy="68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357298"/>
            <a:ext cx="3929090" cy="12858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Мета:</a:t>
            </a:r>
            <a:endParaRPr lang="uk-UA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928934"/>
            <a:ext cx="6572296" cy="235745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Д</a:t>
            </a:r>
            <a:r>
              <a:rPr lang="en-US" dirty="0" err="1" smtClean="0">
                <a:solidFill>
                  <a:schemeClr val="bg1"/>
                </a:solidFill>
                <a:latin typeface="Segoe Script" pitchFamily="34" charset="0"/>
              </a:rPr>
              <a:t>i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знатися</a:t>
            </a: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про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судову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реформу в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Укра</a:t>
            </a:r>
            <a:r>
              <a:rPr lang="uk-UA" dirty="0" err="1" smtClean="0">
                <a:solidFill>
                  <a:schemeClr val="bg1"/>
                </a:solidFill>
                <a:latin typeface="Segoe Script" pitchFamily="34" charset="0"/>
              </a:rPr>
              <a:t>їн</a:t>
            </a:r>
            <a:r>
              <a:rPr lang="en-US" dirty="0" err="1" smtClean="0">
                <a:solidFill>
                  <a:schemeClr val="bg1"/>
                </a:solidFill>
                <a:latin typeface="Segoe Script" pitchFamily="34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Segoe Script" pitchFamily="34" charset="0"/>
              </a:rPr>
              <a:t>, 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її</a:t>
            </a:r>
            <a:r>
              <a:rPr lang="en-US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причини,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насл</a:t>
            </a:r>
            <a:r>
              <a:rPr lang="en-US" dirty="0" err="1" smtClean="0">
                <a:solidFill>
                  <a:schemeClr val="bg1"/>
                </a:solidFill>
                <a:latin typeface="Segoe Script" pitchFamily="34" charset="0"/>
              </a:rPr>
              <a:t>i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дки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.</a:t>
            </a:r>
            <a:endParaRPr lang="uk-UA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396" y="0"/>
            <a:ext cx="9192395" cy="68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Суд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присяжних</a:t>
            </a:r>
            <a:endParaRPr lang="uk-UA" dirty="0"/>
          </a:p>
        </p:txBody>
      </p:sp>
      <p:pic>
        <p:nvPicPr>
          <p:cNvPr id="30722" name="Picture 2" descr="http://s4.hubimg.com/u/5152843_f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986894"/>
            <a:ext cx="2928958" cy="2399494"/>
          </a:xfrm>
          <a:prstGeom prst="rect">
            <a:avLst/>
          </a:prstGeom>
          <a:noFill/>
        </p:spPr>
      </p:pic>
      <p:pic>
        <p:nvPicPr>
          <p:cNvPr id="30724" name="Picture 4" descr="Картинка 9 из 329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000372"/>
            <a:ext cx="3214710" cy="2411625"/>
          </a:xfrm>
          <a:prstGeom prst="rect">
            <a:avLst/>
          </a:prstGeom>
          <a:noFill/>
        </p:spPr>
      </p:pic>
      <p:sp>
        <p:nvSpPr>
          <p:cNvPr id="7" name="Улыбающееся лицо 6"/>
          <p:cNvSpPr/>
          <p:nvPr/>
        </p:nvSpPr>
        <p:spPr>
          <a:xfrm>
            <a:off x="6929454" y="2928934"/>
            <a:ext cx="357190" cy="342896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Улыбающееся лицо 7"/>
          <p:cNvSpPr/>
          <p:nvPr/>
        </p:nvSpPr>
        <p:spPr>
          <a:xfrm>
            <a:off x="2428860" y="2928934"/>
            <a:ext cx="357190" cy="342896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395" cy="68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135729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Адвокатура</a:t>
            </a:r>
            <a:endParaRPr lang="uk-UA" dirty="0"/>
          </a:p>
        </p:txBody>
      </p:sp>
      <p:pic>
        <p:nvPicPr>
          <p:cNvPr id="33794" name="Picture 2" descr="http://i.thestreet.com/files/tsc/mainstreet-photos/photo-gallery/art-gallery/oddlaw-gi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595557"/>
            <a:ext cx="2500330" cy="3333773"/>
          </a:xfrm>
          <a:prstGeom prst="rect">
            <a:avLst/>
          </a:prstGeom>
          <a:noFill/>
        </p:spPr>
      </p:pic>
      <p:pic>
        <p:nvPicPr>
          <p:cNvPr id="33796" name="Picture 4" descr="http://jorealty.ru/a/2/270161cb620bd274a01e26a9ef3b9b/685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643182"/>
            <a:ext cx="2714644" cy="3281962"/>
          </a:xfrm>
          <a:prstGeom prst="rect">
            <a:avLst/>
          </a:prstGeom>
          <a:noFill/>
        </p:spPr>
      </p:pic>
      <p:sp>
        <p:nvSpPr>
          <p:cNvPr id="7" name="Улыбающееся лицо 6"/>
          <p:cNvSpPr/>
          <p:nvPr/>
        </p:nvSpPr>
        <p:spPr>
          <a:xfrm>
            <a:off x="6286512" y="2571744"/>
            <a:ext cx="357190" cy="342896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Улыбающееся лицо 7"/>
          <p:cNvSpPr/>
          <p:nvPr/>
        </p:nvSpPr>
        <p:spPr>
          <a:xfrm>
            <a:off x="2500298" y="2500306"/>
            <a:ext cx="357190" cy="342896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396" y="0"/>
            <a:ext cx="9192395" cy="68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Прокуратура</a:t>
            </a:r>
            <a:endParaRPr lang="uk-UA" dirty="0"/>
          </a:p>
        </p:txBody>
      </p:sp>
      <p:pic>
        <p:nvPicPr>
          <p:cNvPr id="34822" name="Picture 6" descr="http://www.delod.odessa.net/images/news/b_3691_2011_05_19_12_38_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928934"/>
            <a:ext cx="3485334" cy="2414583"/>
          </a:xfrm>
          <a:prstGeom prst="rect">
            <a:avLst/>
          </a:prstGeom>
          <a:noFill/>
        </p:spPr>
      </p:pic>
      <p:pic>
        <p:nvPicPr>
          <p:cNvPr id="34818" name="Picture 2" descr="http://www.ukrbiznes.com/ist/?action=3&amp;f=uzhorod/373_advokatuzgorod.jpg&amp;w=5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928934"/>
            <a:ext cx="1966895" cy="2391744"/>
          </a:xfrm>
          <a:prstGeom prst="rect">
            <a:avLst/>
          </a:prstGeom>
          <a:noFill/>
        </p:spPr>
      </p:pic>
      <p:pic>
        <p:nvPicPr>
          <p:cNvPr id="34820" name="Picture 4" descr="http://www.gallutialawoffice.com/images/pic1.jpg?nxg_versionuid=publish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914631"/>
            <a:ext cx="2643206" cy="2378885"/>
          </a:xfrm>
          <a:prstGeom prst="rect">
            <a:avLst/>
          </a:prstGeom>
          <a:noFill/>
        </p:spPr>
      </p:pic>
      <p:sp>
        <p:nvSpPr>
          <p:cNvPr id="7" name="Улыбающееся лицо 6"/>
          <p:cNvSpPr/>
          <p:nvPr/>
        </p:nvSpPr>
        <p:spPr>
          <a:xfrm>
            <a:off x="1928794" y="2857496"/>
            <a:ext cx="357190" cy="342896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Улыбающееся лицо 7"/>
          <p:cNvSpPr/>
          <p:nvPr/>
        </p:nvSpPr>
        <p:spPr>
          <a:xfrm>
            <a:off x="4929190" y="2786058"/>
            <a:ext cx="357190" cy="342896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Улыбающееся лицо 8"/>
          <p:cNvSpPr/>
          <p:nvPr/>
        </p:nvSpPr>
        <p:spPr>
          <a:xfrm>
            <a:off x="7000892" y="2786058"/>
            <a:ext cx="357190" cy="342896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396" y="0"/>
            <a:ext cx="9192395" cy="68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Segoe Script" pitchFamily="34" charset="0"/>
              </a:rPr>
              <a:t>Висновки</a:t>
            </a:r>
            <a:endParaRPr lang="uk-UA" sz="32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071678"/>
            <a:ext cx="821537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Причинами судової реформи 1864 року були такі 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        </a:t>
            </a:r>
          </a:p>
          <a:p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                         фактори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:</a:t>
            </a:r>
            <a:b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uk-UA" sz="1900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uk-UA" sz="1900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uk-UA" sz="1900" dirty="0" smtClean="0">
                <a:solidFill>
                  <a:schemeClr val="bg1"/>
                </a:solidFill>
                <a:latin typeface="Segoe Script" pitchFamily="34" charset="0"/>
              </a:rPr>
              <a:t>1. Безлад</a:t>
            </a:r>
            <a:r>
              <a:rPr lang="uk-UA" sz="1900" dirty="0" smtClean="0">
                <a:solidFill>
                  <a:schemeClr val="bg1"/>
                </a:solidFill>
                <a:latin typeface="Segoe Script" pitchFamily="34" charset="0"/>
              </a:rPr>
              <a:t>, який існував в судовій системі Російської імперії і України як її складової частини, викликав незадоволення широких мас, які додатково були підбурені поразкою у Кримській війні (1853-1856 рр.);</a:t>
            </a:r>
            <a:br>
              <a:rPr lang="uk-UA" sz="1900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uk-UA" sz="1900" dirty="0" smtClean="0">
                <a:solidFill>
                  <a:schemeClr val="bg1"/>
                </a:solidFill>
                <a:latin typeface="Segoe Script" pitchFamily="34" charset="0"/>
              </a:rPr>
              <a:t>2. Невідповідність </a:t>
            </a:r>
            <a:r>
              <a:rPr lang="uk-UA" sz="1900" dirty="0" smtClean="0">
                <a:solidFill>
                  <a:schemeClr val="bg1"/>
                </a:solidFill>
                <a:latin typeface="Segoe Script" pitchFamily="34" charset="0"/>
              </a:rPr>
              <a:t>судових систем України та Росії;</a:t>
            </a:r>
            <a:br>
              <a:rPr lang="uk-UA" sz="1900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uk-UA" sz="1900" dirty="0" smtClean="0">
                <a:solidFill>
                  <a:schemeClr val="bg1"/>
                </a:solidFill>
                <a:latin typeface="Segoe Script" pitchFamily="34" charset="0"/>
              </a:rPr>
              <a:t>3</a:t>
            </a:r>
            <a:r>
              <a:rPr lang="uk-UA" sz="1900" dirty="0" smtClean="0">
                <a:solidFill>
                  <a:schemeClr val="bg1"/>
                </a:solidFill>
                <a:latin typeface="Segoe Script" pitchFamily="34" charset="0"/>
              </a:rPr>
              <a:t>. </a:t>
            </a:r>
            <a:r>
              <a:rPr lang="uk-UA" sz="1900" dirty="0" smtClean="0">
                <a:solidFill>
                  <a:schemeClr val="bg1"/>
                </a:solidFill>
                <a:latin typeface="Segoe Script" pitchFamily="34" charset="0"/>
              </a:rPr>
              <a:t>Повна </a:t>
            </a:r>
            <a:r>
              <a:rPr lang="uk-UA" sz="1900" dirty="0" smtClean="0">
                <a:solidFill>
                  <a:schemeClr val="bg1"/>
                </a:solidFill>
                <a:latin typeface="Segoe Script" pitchFamily="34" charset="0"/>
              </a:rPr>
              <a:t>залежність судів від адміністрації, яка фактично втілювала в собі дві влади: виконавчу і судову;</a:t>
            </a:r>
            <a:br>
              <a:rPr lang="uk-UA" sz="1900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uk-UA" sz="1900" dirty="0" smtClean="0">
                <a:solidFill>
                  <a:schemeClr val="bg1"/>
                </a:solidFill>
                <a:latin typeface="Segoe Script" pitchFamily="34" charset="0"/>
              </a:rPr>
              <a:t>4</a:t>
            </a:r>
            <a:r>
              <a:rPr lang="uk-UA" sz="1900" dirty="0" smtClean="0">
                <a:solidFill>
                  <a:schemeClr val="bg1"/>
                </a:solidFill>
                <a:latin typeface="Segoe Script" pitchFamily="34" charset="0"/>
              </a:rPr>
              <a:t>. </a:t>
            </a:r>
            <a:r>
              <a:rPr lang="uk-UA" sz="1900" dirty="0" smtClean="0">
                <a:solidFill>
                  <a:schemeClr val="bg1"/>
                </a:solidFill>
                <a:latin typeface="Segoe Script" pitchFamily="34" charset="0"/>
              </a:rPr>
              <a:t>Скасування </a:t>
            </a:r>
            <a:r>
              <a:rPr lang="uk-UA" sz="1900" dirty="0" smtClean="0">
                <a:solidFill>
                  <a:schemeClr val="bg1"/>
                </a:solidFill>
                <a:latin typeface="Segoe Script" pitchFamily="34" charset="0"/>
              </a:rPr>
              <a:t>кріпацтва в 1861 році, що неможливе без захисту особистості, </a:t>
            </a:r>
            <a:r>
              <a:rPr lang="uk-UA" sz="1900" dirty="0" smtClean="0">
                <a:solidFill>
                  <a:schemeClr val="bg1"/>
                </a:solidFill>
                <a:latin typeface="Segoe Script" pitchFamily="34" charset="0"/>
              </a:rPr>
              <a:t>прав, </a:t>
            </a:r>
            <a:r>
              <a:rPr lang="uk-UA" sz="1900" dirty="0" smtClean="0">
                <a:solidFill>
                  <a:schemeClr val="bg1"/>
                </a:solidFill>
                <a:latin typeface="Segoe Script" pitchFamily="34" charset="0"/>
              </a:rPr>
              <a:t>які можна захистити через </a:t>
            </a:r>
            <a:r>
              <a:rPr lang="uk-UA" sz="1900" dirty="0" smtClean="0">
                <a:solidFill>
                  <a:schemeClr val="bg1"/>
                </a:solidFill>
                <a:latin typeface="Segoe Script" pitchFamily="34" charset="0"/>
              </a:rPr>
              <a:t>суд.</a:t>
            </a:r>
            <a:endParaRPr lang="uk-UA" sz="1900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396" y="0"/>
            <a:ext cx="9192395" cy="68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1143000"/>
          </a:xfrm>
        </p:spPr>
        <p:txBody>
          <a:bodyPr>
            <a:normAutofit/>
          </a:bodyPr>
          <a:lstStyle/>
          <a:p>
            <a:r>
              <a:rPr lang="uk-UA" sz="2200" b="1" dirty="0" smtClean="0">
                <a:solidFill>
                  <a:schemeClr val="bg1"/>
                </a:solidFill>
                <a:latin typeface="Segoe Script" pitchFamily="34" charset="0"/>
              </a:rPr>
              <a:t>Список використаних джерел і </a:t>
            </a:r>
            <a:r>
              <a:rPr lang="uk-UA" sz="2200" b="1" dirty="0" smtClean="0">
                <a:solidFill>
                  <a:schemeClr val="bg1"/>
                </a:solidFill>
                <a:latin typeface="Segoe Script" pitchFamily="34" charset="0"/>
              </a:rPr>
              <a:t>літератури: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</a:b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071678"/>
            <a:ext cx="84296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1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. </a:t>
            </a:r>
            <a:r>
              <a:rPr lang="uk-UA" dirty="0" err="1" smtClean="0">
                <a:solidFill>
                  <a:schemeClr val="bg1"/>
                </a:solidFill>
                <a:latin typeface="Segoe Script" pitchFamily="34" charset="0"/>
              </a:rPr>
              <a:t>Гончаренко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В.Г. Історія держави і права. </a:t>
            </a:r>
            <a:b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2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. 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Іванов 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В.М. Історія держави і права 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України. 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3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. </a:t>
            </a:r>
            <a:r>
              <a:rPr lang="uk-UA" dirty="0" err="1" smtClean="0">
                <a:solidFill>
                  <a:schemeClr val="bg1"/>
                </a:solidFill>
                <a:latin typeface="Segoe Script" pitchFamily="34" charset="0"/>
              </a:rPr>
              <a:t>Кульчицький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В.С., </a:t>
            </a:r>
            <a:r>
              <a:rPr lang="uk-UA" dirty="0" err="1" smtClean="0">
                <a:solidFill>
                  <a:schemeClr val="bg1"/>
                </a:solidFill>
                <a:latin typeface="Segoe Script" pitchFamily="34" charset="0"/>
              </a:rPr>
              <a:t>Тищик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 Б.Й. Історія держави і права України. </a:t>
            </a:r>
            <a:b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4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. </a:t>
            </a:r>
            <a:r>
              <a:rPr lang="uk-UA" dirty="0" err="1" smtClean="0">
                <a:solidFill>
                  <a:schemeClr val="bg1"/>
                </a:solidFill>
                <a:latin typeface="Segoe Script" pitchFamily="34" charset="0"/>
              </a:rPr>
              <a:t>Музиченко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П.П. Історія держави і права 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України. 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5. Смолій 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В.А. Історія України. </a:t>
            </a:r>
            <a:b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6. Субтельний 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О.Р. Україна: історія. </a:t>
            </a:r>
            <a:b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7. </a:t>
            </a:r>
            <a:r>
              <a:rPr lang="uk-UA" dirty="0" err="1" smtClean="0">
                <a:solidFill>
                  <a:schemeClr val="bg1"/>
                </a:solidFill>
                <a:latin typeface="Segoe Script" pitchFamily="34" charset="0"/>
              </a:rPr>
              <a:t>Тація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В.А., Рогожина А.Й. Історія держави і права України. </a:t>
            </a:r>
            <a:b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8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. </a:t>
            </a:r>
            <a:r>
              <a:rPr lang="uk-UA" dirty="0" err="1" smtClean="0">
                <a:solidFill>
                  <a:schemeClr val="bg1"/>
                </a:solidFill>
                <a:latin typeface="Segoe Script" pitchFamily="34" charset="0"/>
              </a:rPr>
              <a:t>Тертишник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В. Суд присяжних: суть, ідеї, історичний досвід та актуальні проблеми. </a:t>
            </a:r>
            <a:b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9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. 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С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. Чайковський А.С. Історія держави і права 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України.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10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. 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Шевчук 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В.Г., Тараненко М.Г. Історія української 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державності.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11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. 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Шевченко О.О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. Історія українського 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права</a:t>
            </a:r>
            <a:endParaRPr lang="uk-UA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396" y="0"/>
            <a:ext cx="9192395" cy="68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 descr="Картинка 2 из 2515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214818"/>
            <a:ext cx="1571636" cy="1742230"/>
          </a:xfrm>
          <a:prstGeom prst="rect">
            <a:avLst/>
          </a:prstGeom>
          <a:noFill/>
        </p:spPr>
      </p:pic>
      <p:pic>
        <p:nvPicPr>
          <p:cNvPr id="37892" name="Picture 4" descr="Картинка 4 из 2515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857364"/>
            <a:ext cx="3377659" cy="2247891"/>
          </a:xfrm>
          <a:prstGeom prst="rect">
            <a:avLst/>
          </a:prstGeom>
          <a:noFill/>
        </p:spPr>
      </p:pic>
      <p:pic>
        <p:nvPicPr>
          <p:cNvPr id="37894" name="Picture 6" descr="Картинка 6 из 2515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1857364"/>
            <a:ext cx="2214578" cy="2214578"/>
          </a:xfrm>
          <a:prstGeom prst="rect">
            <a:avLst/>
          </a:prstGeom>
          <a:noFill/>
        </p:spPr>
      </p:pic>
      <p:pic>
        <p:nvPicPr>
          <p:cNvPr id="37896" name="Picture 8" descr="http://www.nbm.md/i/news/90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214818"/>
            <a:ext cx="2928958" cy="1661519"/>
          </a:xfrm>
          <a:prstGeom prst="rect">
            <a:avLst/>
          </a:prstGeom>
          <a:noFill/>
        </p:spPr>
      </p:pic>
      <p:pic>
        <p:nvPicPr>
          <p:cNvPr id="37898" name="Picture 10" descr="Картинка 29 из 2515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4214818"/>
            <a:ext cx="2190745" cy="1643059"/>
          </a:xfrm>
          <a:prstGeom prst="rect">
            <a:avLst/>
          </a:prstGeom>
          <a:noFill/>
        </p:spPr>
      </p:pic>
      <p:pic>
        <p:nvPicPr>
          <p:cNvPr id="37900" name="Picture 12" descr="Картинка 37 из 2515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1857364"/>
            <a:ext cx="1714512" cy="2275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396" y="0"/>
            <a:ext cx="9192395" cy="68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357298"/>
            <a:ext cx="5857916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План</a:t>
            </a:r>
            <a:endParaRPr lang="uk-UA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500306"/>
            <a:ext cx="7715304" cy="342902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Вступ.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Дореформений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суд.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Передумови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Segoe Script" pitchFamily="34" charset="0"/>
              </a:rPr>
              <a:t>і</a:t>
            </a: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> суть </a:t>
            </a:r>
            <a:r>
              <a:rPr lang="ru-RU" dirty="0" err="1">
                <a:solidFill>
                  <a:schemeClr val="bg1"/>
                </a:solidFill>
                <a:latin typeface="Segoe Script" pitchFamily="34" charset="0"/>
              </a:rPr>
              <a:t>судової</a:t>
            </a: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реформи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Учасники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>судового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процесу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.</a:t>
            </a:r>
            <a:endParaRPr lang="ru-RU" dirty="0" smtClean="0">
              <a:solidFill>
                <a:schemeClr val="bg1"/>
              </a:solidFill>
              <a:latin typeface="Segoe Script" pitchFamily="34" charset="0"/>
            </a:endParaRPr>
          </a:p>
          <a:p>
            <a:pPr marL="514350" indent="-514350">
              <a:buAutoNum type="arabicPeriod"/>
            </a:pP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Висновки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.</a:t>
            </a:r>
            <a:endParaRPr lang="uk-UA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395" cy="68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214422"/>
            <a:ext cx="5857916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Причини:</a:t>
            </a:r>
            <a:endParaRPr lang="uk-UA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44" y="2357430"/>
            <a:ext cx="8543956" cy="364333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Суд </a:t>
            </a:r>
            <a:r>
              <a:rPr lang="uk-UA" dirty="0">
                <a:solidFill>
                  <a:schemeClr val="bg1"/>
                </a:solidFill>
                <a:latin typeface="Segoe Script" pitchFamily="34" charset="0"/>
              </a:rPr>
              <a:t>вже не відповідав буржуазному розвитку Російської імперії. 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Окрім </a:t>
            </a:r>
            <a:r>
              <a:rPr lang="uk-UA" dirty="0">
                <a:solidFill>
                  <a:schemeClr val="bg1"/>
                </a:solidFill>
                <a:latin typeface="Segoe Script" pitchFamily="34" charset="0"/>
              </a:rPr>
              <a:t>втручань державних 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органів, постійно </a:t>
            </a:r>
            <a:r>
              <a:rPr lang="uk-UA" dirty="0">
                <a:solidFill>
                  <a:schemeClr val="bg1"/>
                </a:solidFill>
                <a:latin typeface="Segoe Script" pitchFamily="34" charset="0"/>
              </a:rPr>
              <a:t>поставала проблема корупції в судах. Це викликало невдоволення 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суспільства. </a:t>
            </a:r>
            <a:r>
              <a:rPr lang="uk-UA" dirty="0">
                <a:solidFill>
                  <a:schemeClr val="bg1"/>
                </a:solidFill>
                <a:latin typeface="Segoe Script" pitchFamily="34" charset="0"/>
              </a:rPr>
              <a:t>Тому постала гостра необхідність проведення судової реформи 1864 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396" y="0"/>
            <a:ext cx="9192395" cy="68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686800" cy="2971807"/>
          </a:xfrm>
        </p:spPr>
        <p:txBody>
          <a:bodyPr>
            <a:normAutofit fontScale="92500" lnSpcReduction="20000"/>
          </a:bodyPr>
          <a:lstStyle/>
          <a:p>
            <a:r>
              <a:rPr lang="uk-UA" sz="2300" dirty="0">
                <a:solidFill>
                  <a:schemeClr val="bg1"/>
                </a:solidFill>
                <a:latin typeface="Segoe Script" pitchFamily="34" charset="0"/>
              </a:rPr>
              <a:t>Тема судова реформа 1864 р., хоча і відбувалася 2,5 століття тому, але є дуже актуальною в наші часи, це можна обґрунтувати такими положеннями:</a:t>
            </a:r>
            <a:r>
              <a:rPr lang="uk-UA" sz="2300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uk-UA" sz="2300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uk-UA" sz="2300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uk-UA" sz="2300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uk-UA" sz="2300" dirty="0">
                <a:solidFill>
                  <a:schemeClr val="bg1"/>
                </a:solidFill>
                <a:latin typeface="Segoe Script" pitchFamily="34" charset="0"/>
              </a:rPr>
              <a:t>1) </a:t>
            </a:r>
            <a:r>
              <a:rPr lang="uk-UA" sz="2300" dirty="0" smtClean="0">
                <a:solidFill>
                  <a:schemeClr val="bg1"/>
                </a:solidFill>
                <a:latin typeface="Segoe Script" pitchFamily="34" charset="0"/>
              </a:rPr>
              <a:t>процес </a:t>
            </a:r>
            <a:r>
              <a:rPr lang="uk-UA" sz="2300" dirty="0">
                <a:solidFill>
                  <a:schemeClr val="bg1"/>
                </a:solidFill>
                <a:latin typeface="Segoe Script" pitchFamily="34" charset="0"/>
              </a:rPr>
              <a:t>розбудови незалежної, суверенної, соціальної, демократичної, Української держави у сучасний період неможливий без створення цілісної системи надійного державного захисту прав і свобод громадян, загальногромадянських інтересів;</a:t>
            </a:r>
            <a:r>
              <a:rPr lang="uk-UA" sz="1300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uk-UA" sz="1300" dirty="0" smtClean="0">
                <a:solidFill>
                  <a:schemeClr val="bg1"/>
                </a:solidFill>
                <a:latin typeface="Segoe Script" pitchFamily="34" charset="0"/>
              </a:rPr>
            </a:br>
            <a:endParaRPr lang="uk-UA" sz="1300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3074" name="Picture 2" descr="Картинка 4 из 149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286256"/>
            <a:ext cx="2214578" cy="1660934"/>
          </a:xfrm>
          <a:prstGeom prst="rect">
            <a:avLst/>
          </a:prstGeom>
          <a:noFill/>
        </p:spPr>
      </p:pic>
      <p:sp>
        <p:nvSpPr>
          <p:cNvPr id="6" name="Улыбающееся лицо 5"/>
          <p:cNvSpPr/>
          <p:nvPr/>
        </p:nvSpPr>
        <p:spPr>
          <a:xfrm>
            <a:off x="7715272" y="4143380"/>
            <a:ext cx="357190" cy="34289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396" y="0"/>
            <a:ext cx="9192395" cy="68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472254" cy="3543312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2) практика державного будівництва в Україні свідчить, що для створення основ правової держави і громадянського суспільства, формування реальної демократичної системи особливе значення має судова реформа;</a:t>
            </a:r>
            <a:b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</a:br>
            <a:endParaRPr lang="uk-UA" dirty="0"/>
          </a:p>
        </p:txBody>
      </p:sp>
      <p:pic>
        <p:nvPicPr>
          <p:cNvPr id="4098" name="Picture 2" descr="Картинка 23 из 149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143116"/>
            <a:ext cx="2071702" cy="2776081"/>
          </a:xfrm>
          <a:prstGeom prst="rect">
            <a:avLst/>
          </a:prstGeom>
          <a:noFill/>
        </p:spPr>
      </p:pic>
      <p:sp>
        <p:nvSpPr>
          <p:cNvPr id="6" name="Улыбающееся лицо 5"/>
          <p:cNvSpPr/>
          <p:nvPr/>
        </p:nvSpPr>
        <p:spPr>
          <a:xfrm>
            <a:off x="7715272" y="2000240"/>
            <a:ext cx="357190" cy="34289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396" y="0"/>
            <a:ext cx="9192395" cy="68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72122" cy="4525963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3) Для належного правового забезпечення дійової судової системи, створення її наукових основ важливим і актуальним є узагальнення та вивчення історичного досвіду реформування судової системи другої половини ХІХ ст., коли в суспільстві також відбувалися кардинальні зміни;</a:t>
            </a:r>
            <a:b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</a:br>
            <a:endParaRPr lang="uk-UA" dirty="0"/>
          </a:p>
        </p:txBody>
      </p:sp>
      <p:pic>
        <p:nvPicPr>
          <p:cNvPr id="8194" name="Picture 2" descr="Картинка 14 из 1405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571744"/>
            <a:ext cx="2168323" cy="2047861"/>
          </a:xfrm>
          <a:prstGeom prst="rect">
            <a:avLst/>
          </a:prstGeom>
          <a:noFill/>
        </p:spPr>
      </p:pic>
      <p:sp>
        <p:nvSpPr>
          <p:cNvPr id="6" name="Улыбающееся лицо 5"/>
          <p:cNvSpPr/>
          <p:nvPr/>
        </p:nvSpPr>
        <p:spPr>
          <a:xfrm>
            <a:off x="8286776" y="2500306"/>
            <a:ext cx="357190" cy="34289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Улыбающееся лицо 6"/>
          <p:cNvSpPr/>
          <p:nvPr/>
        </p:nvSpPr>
        <p:spPr>
          <a:xfrm>
            <a:off x="6357950" y="2500306"/>
            <a:ext cx="357190" cy="34289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396" y="0"/>
            <a:ext cx="9192395" cy="68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615130" cy="4972072"/>
          </a:xfrm>
        </p:spPr>
        <p:txBody>
          <a:bodyPr>
            <a:normAutofit fontScale="77500" lnSpcReduction="20000"/>
          </a:bodyPr>
          <a:lstStyle/>
          <a:p>
            <a:r>
              <a:rPr lang="uk-UA" sz="3100" dirty="0" smtClean="0">
                <a:solidFill>
                  <a:schemeClr val="bg1"/>
                </a:solidFill>
                <a:latin typeface="Segoe Script" pitchFamily="34" charset="0"/>
              </a:rPr>
              <a:t>4) Світове співтовариство визначило низку основних принципів незалежності судової влади, зокрема: рівноправні повноваження трьох гілок влади, довічне призначення суддів на посади, неприпустимість зниження їх заробітної плати, контроль за судовою діяльністю тільки з боку суддів та інші. Деякі з цих принципів сьогодні вже реалізовані, а окремі, хоча й проголошені та закріплені в Конституції і законах України, залишися поки що декларацією;</a:t>
            </a:r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</a:br>
            <a:endParaRPr lang="uk-UA" dirty="0"/>
          </a:p>
        </p:txBody>
      </p:sp>
      <p:pic>
        <p:nvPicPr>
          <p:cNvPr id="7171" name="Picture 3" descr="C:\Users\Саша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285992"/>
            <a:ext cx="2181122" cy="2514599"/>
          </a:xfrm>
          <a:prstGeom prst="rect">
            <a:avLst/>
          </a:prstGeom>
          <a:noFill/>
        </p:spPr>
      </p:pic>
      <p:sp>
        <p:nvSpPr>
          <p:cNvPr id="7" name="Улыбающееся лицо 6"/>
          <p:cNvSpPr/>
          <p:nvPr/>
        </p:nvSpPr>
        <p:spPr>
          <a:xfrm>
            <a:off x="7929586" y="2143116"/>
            <a:ext cx="357190" cy="342896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396" y="0"/>
            <a:ext cx="9192395" cy="68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Segoe Script" pitchFamily="34" charset="0"/>
              </a:rPr>
              <a:t>5) В період кінця ХІХ – початку ХХ умови були подібними до теперішніх соціально-економічних процесів.</a:t>
            </a:r>
            <a:endParaRPr lang="uk-UA" dirty="0"/>
          </a:p>
        </p:txBody>
      </p:sp>
      <p:pic>
        <p:nvPicPr>
          <p:cNvPr id="6148" name="Picture 4" descr="http://newportal.com.ua/informer/permanent/4/bc/699/a7c3/7215fde21e68077a7619d2/100x75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071942"/>
            <a:ext cx="1643074" cy="1232306"/>
          </a:xfrm>
          <a:prstGeom prst="rect">
            <a:avLst/>
          </a:prstGeom>
          <a:noFill/>
        </p:spPr>
      </p:pic>
      <p:pic>
        <p:nvPicPr>
          <p:cNvPr id="6150" name="Picture 6" descr="http://gdb.rferl.org/A86B4BD6-AF5B-4C53-9C38-49E80838C30D_mw800_mh600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000504"/>
            <a:ext cx="2095461" cy="1571596"/>
          </a:xfrm>
          <a:prstGeom prst="rect">
            <a:avLst/>
          </a:prstGeom>
          <a:noFill/>
        </p:spPr>
      </p:pic>
      <p:pic>
        <p:nvPicPr>
          <p:cNvPr id="6152" name="Picture 8" descr="Картинка 57 из 1542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071942"/>
            <a:ext cx="2162630" cy="1438149"/>
          </a:xfrm>
          <a:prstGeom prst="rect">
            <a:avLst/>
          </a:prstGeom>
          <a:noFill/>
        </p:spPr>
      </p:pic>
      <p:sp>
        <p:nvSpPr>
          <p:cNvPr id="9" name="Улыбающееся лицо 8"/>
          <p:cNvSpPr/>
          <p:nvPr/>
        </p:nvSpPr>
        <p:spPr>
          <a:xfrm>
            <a:off x="4572000" y="3929066"/>
            <a:ext cx="357190" cy="342896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Улыбающееся лицо 9"/>
          <p:cNvSpPr/>
          <p:nvPr/>
        </p:nvSpPr>
        <p:spPr>
          <a:xfrm>
            <a:off x="2357422" y="3786190"/>
            <a:ext cx="357190" cy="342896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Улыбающееся лицо 10"/>
          <p:cNvSpPr/>
          <p:nvPr/>
        </p:nvSpPr>
        <p:spPr>
          <a:xfrm>
            <a:off x="7215206" y="3857628"/>
            <a:ext cx="357190" cy="342896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539</Words>
  <Application>Microsoft Office PowerPoint</Application>
  <PresentationFormat>Экран (4:3)</PresentationFormat>
  <Paragraphs>48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Судова реформа  1864 р.</vt:lpstr>
      <vt:lpstr>Мета:</vt:lpstr>
      <vt:lpstr>План</vt:lpstr>
      <vt:lpstr>Причини:</vt:lpstr>
      <vt:lpstr>Слайд 5</vt:lpstr>
      <vt:lpstr>Слайд 6</vt:lpstr>
      <vt:lpstr>Слайд 7</vt:lpstr>
      <vt:lpstr>Слайд 8</vt:lpstr>
      <vt:lpstr>Слайд 9</vt:lpstr>
      <vt:lpstr>Дореформений   суд.</vt:lpstr>
      <vt:lpstr>Слайд 11</vt:lpstr>
      <vt:lpstr>Слайд 12</vt:lpstr>
      <vt:lpstr>Слайд 13</vt:lpstr>
      <vt:lpstr>Слайд 14</vt:lpstr>
      <vt:lpstr>Слайд 15</vt:lpstr>
      <vt:lpstr>Передумови та суть судової реформи.</vt:lpstr>
      <vt:lpstr>Також при підготовці судової реформи ставились такі завдання:</vt:lpstr>
      <vt:lpstr>Слайд 18</vt:lpstr>
      <vt:lpstr>Учасники судового процесу (суд присяжних, адвокатура, прокуратура). </vt:lpstr>
      <vt:lpstr>Суд присяжних</vt:lpstr>
      <vt:lpstr>Адвокатура</vt:lpstr>
      <vt:lpstr>Прокуратура</vt:lpstr>
      <vt:lpstr>Висновки</vt:lpstr>
      <vt:lpstr>Список використаних джерел і літератури: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37</cp:revision>
  <dcterms:created xsi:type="dcterms:W3CDTF">2012-01-31T16:43:58Z</dcterms:created>
  <dcterms:modified xsi:type="dcterms:W3CDTF">2012-02-01T12:57:17Z</dcterms:modified>
</cp:coreProperties>
</file>