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67" r:id="rId5"/>
    <p:sldId id="259" r:id="rId6"/>
    <p:sldId id="260" r:id="rId7"/>
    <p:sldId id="261" r:id="rId8"/>
    <p:sldId id="270" r:id="rId9"/>
    <p:sldId id="262" r:id="rId10"/>
    <p:sldId id="263" r:id="rId11"/>
    <p:sldId id="269" r:id="rId12"/>
    <p:sldId id="266" r:id="rId13"/>
    <p:sldId id="264" r:id="rId14"/>
    <p:sldId id="274" r:id="rId15"/>
    <p:sldId id="273" r:id="rId16"/>
    <p:sldId id="272"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96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11" name="Номер слайда 10"/>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7465C03-4332-4DBA-8804-64617743F141}" type="slidenum">
              <a:rPr lang="uk-UA" smtClean="0"/>
              <a:pPr/>
              <a:t>‹#›</a:t>
            </a:fld>
            <a:endParaRPr lang="uk-UA"/>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00EA3FC-4829-4967-BAAA-C2DB77654CA2}" type="datetimeFigureOut">
              <a:rPr lang="uk-UA" smtClean="0"/>
              <a:pPr/>
              <a:t>11.05.2014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47465C03-4332-4DBA-8804-64617743F141}"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00EA3FC-4829-4967-BAAA-C2DB77654CA2}" type="datetimeFigureOut">
              <a:rPr lang="uk-UA" smtClean="0"/>
              <a:pPr/>
              <a:t>11.05.2014</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465C03-4332-4DBA-8804-64617743F14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thruBlk="1"/>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newsradio.com.ua/2013_08_05/50-rok-v-tomu-p-dpisali-Dogov-r-pro-chastkovu-zaboronu-jadernih-viprobuva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a-referat.com/%D0%A0%D0%BE%D1%81%D1%96%D1%8F" TargetMode="External"/><Relationship Id="rId2" Type="http://schemas.openxmlformats.org/officeDocument/2006/relationships/hyperlink" Target="http://ua-referat.com/%D0%9E%D1%81%D0%BB%D0%BE" TargetMode="External"/><Relationship Id="rId1" Type="http://schemas.openxmlformats.org/officeDocument/2006/relationships/slideLayout" Target="../slideLayouts/slideLayout2.xml"/><Relationship Id="rId5" Type="http://schemas.openxmlformats.org/officeDocument/2006/relationships/hyperlink" Target="http://ua-referat.com/%D0%86%D1%80%D0%B0%D0%BD" TargetMode="External"/><Relationship Id="rId4" Type="http://schemas.openxmlformats.org/officeDocument/2006/relationships/hyperlink" Target="http://ua-referat.com/%D0%86%D0%BD%D0%B4%D1%96%D1%8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uk.wikipedia.org/wiki/1994_%D1%80%D1%96%D0%BA" TargetMode="External"/><Relationship Id="rId3" Type="http://schemas.openxmlformats.org/officeDocument/2006/relationships/hyperlink" Target="http://uk.wikipedia.org/wiki/%D0%91%D1%96%D0%BB%D0%BE%D1%80%D1%83%D1%81%D1%96%D1%8F" TargetMode="External"/><Relationship Id="rId7" Type="http://schemas.openxmlformats.org/officeDocument/2006/relationships/hyperlink" Target="http://uk.wikipedia.org/wiki/%D0%9B%D1%96%D1%81%D0%B0%D0%B1%D0%BE%D0%BD%D1%81%D1%8C%D0%BA%D0%B8%D0%B9_%D0%BF%D1%80%D0%BE%D1%82%D0%BE%D0%BA%D0%BE%D0%BB" TargetMode="External"/><Relationship Id="rId2" Type="http://schemas.openxmlformats.org/officeDocument/2006/relationships/hyperlink" Target="http://uk.wikipedia.org/wiki/%D0%A3%D0%BA%D1%80%D0%B0%D1%97%D0%BD%D0%B0" TargetMode="External"/><Relationship Id="rId1" Type="http://schemas.openxmlformats.org/officeDocument/2006/relationships/slideLayout" Target="../slideLayouts/slideLayout2.xml"/><Relationship Id="rId6" Type="http://schemas.openxmlformats.org/officeDocument/2006/relationships/hyperlink" Target="http://uk.wikipedia.org/wiki/1992_%D1%80%D1%96%D0%BA" TargetMode="External"/><Relationship Id="rId5" Type="http://schemas.openxmlformats.org/officeDocument/2006/relationships/hyperlink" Target="http://uk.wikipedia.org/wiki/%D0%A1%D0%A0%D0%A1%D0%A0" TargetMode="External"/><Relationship Id="rId4" Type="http://schemas.openxmlformats.org/officeDocument/2006/relationships/hyperlink" Target="http://uk.wikipedia.org/wiki/%D0%9A%D0%B0%D0%B7%D0%B0%D1%85%D1%81%D1%82%D0%B0%D0%BD" TargetMode="External"/><Relationship Id="rId9" Type="http://schemas.openxmlformats.org/officeDocument/2006/relationships/hyperlink" Target="http://uk.wikipedia.org/wiki/1996_%D1%80%D1%96%D0%BA"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uk.wikipedia.org/wiki/%D0%92%D1%96%D0%BD%D0%BD%D0%B8%D1%86%D1%8F" TargetMode="External"/><Relationship Id="rId3" Type="http://schemas.openxmlformats.org/officeDocument/2006/relationships/hyperlink" Target="http://uk.wikipedia.org/wiki/%D0%9C%D0%91%D0%A0" TargetMode="External"/><Relationship Id="rId7" Type="http://schemas.openxmlformats.org/officeDocument/2006/relationships/hyperlink" Target="http://uk.wikipedia.org/w/index.php?title=%D0%92%D1%96%D0%B9%D1%81%D1%8C%D0%BA%D0%BE%D0%B2%D0%BE-%D1%96%D1%81%D1%82%D0%BE%D1%80%D0%B8%D1%87%D0%BD%D0%B8%D0%B9_%D0%BC%D1%83%D0%B7%D0%B5%D0%B9_%D0%9F%D0%BE%D0%B2%D1%96%D1%82%D1%80%D1%8F%D0%BD%D0%B8%D1%85_%D1%81%D0%B8%D0%BB_%D0%A3%D0%BA%D1%80%D0%B0%D1%97%D0%BD%D0%B8&amp;action=edit&amp;redlink=1"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uk.wikipedia.org/w/index.php?title=%D0%A0%D0%A1%D0%94-10&amp;action=edit&amp;redlink=1" TargetMode="External"/><Relationship Id="rId5" Type="http://schemas.openxmlformats.org/officeDocument/2006/relationships/hyperlink" Target="http://uk.wikipedia.org/wiki/%D0%A3%D0%A0%D0%A1%D0%A0" TargetMode="External"/><Relationship Id="rId4" Type="http://schemas.openxmlformats.org/officeDocument/2006/relationships/hyperlink" Target="http://uk.wikipedia.org/wiki/%D0%A0-36%D0%9C" TargetMode="External"/><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uk.wikipedia.org/wiki/%D0%90%D1%80%D0%B3%D0%B5%D0%BD%D1%82%D0%B8%D0%BD%D0%B0" TargetMode="External"/><Relationship Id="rId2" Type="http://schemas.openxmlformats.org/officeDocument/2006/relationships/hyperlink" Target="http://uk.wikipedia.org/wiki/%D0%91%D1%80%D0%B0%D0%B7%D0%B8%D0%BB%D1%96%D1%8F" TargetMode="External"/><Relationship Id="rId1" Type="http://schemas.openxmlformats.org/officeDocument/2006/relationships/slideLayout" Target="../slideLayouts/slideLayout2.xml"/><Relationship Id="rId5" Type="http://schemas.openxmlformats.org/officeDocument/2006/relationships/hyperlink" Target="http://uk.wikipedia.org/wiki/%D0%86%D1%80%D0%B0%D0%BD" TargetMode="External"/><Relationship Id="rId4" Type="http://schemas.openxmlformats.org/officeDocument/2006/relationships/hyperlink" Target="http://uk.wikipedia.org/wiki/%D0%9B%D1%96%D0%B2%D1%96%D1%8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uk.wikipedia.org/wiki/%D0%92%D0%B5%D0%BB%D0%B8%D0%BA%D0%BE%D0%B1%D1%80%D0%B8%D1%82%D0%B0%D0%BD%D1%96%D1%8F" TargetMode="External"/><Relationship Id="rId13" Type="http://schemas.openxmlformats.org/officeDocument/2006/relationships/hyperlink" Target="http://uk.wikipedia.org/wiki/1964_%D1%80%D1%96%D0%BA" TargetMode="External"/><Relationship Id="rId18" Type="http://schemas.openxmlformats.org/officeDocument/2006/relationships/hyperlink" Target="http://uk.wikipedia.org/wiki/2006_%D1%80%D1%96%D0%BA" TargetMode="External"/><Relationship Id="rId3" Type="http://schemas.openxmlformats.org/officeDocument/2006/relationships/hyperlink" Target="http://uk.wikipedia.org/wiki/%D0%A1%D0%A8%D0%90" TargetMode="External"/><Relationship Id="rId7" Type="http://schemas.openxmlformats.org/officeDocument/2006/relationships/hyperlink" Target="http://uk.wikipedia.org/wiki/1949_%D1%80%D1%96%D0%BA" TargetMode="External"/><Relationship Id="rId12" Type="http://schemas.openxmlformats.org/officeDocument/2006/relationships/hyperlink" Target="http://uk.wikipedia.org/wiki/%D0%9A%D0%9D%D0%A0" TargetMode="External"/><Relationship Id="rId17" Type="http://schemas.openxmlformats.org/officeDocument/2006/relationships/hyperlink" Target="http://uk.wikipedia.org/wiki/%D0%9A%D0%9D%D0%94%D0%A0" TargetMode="External"/><Relationship Id="rId2" Type="http://schemas.openxmlformats.org/officeDocument/2006/relationships/hyperlink" Target="http://uk.wikipedia.org/wiki/%D0%AF%D0%B4%D0%B5%D1%80%D0%BD%D0%B8%D0%B9_%D0%BA%D0%BB%D1%83%D0%B1" TargetMode="External"/><Relationship Id="rId16" Type="http://schemas.openxmlformats.org/officeDocument/2006/relationships/hyperlink" Target="http://uk.wikipedia.org/wiki/1998_%D1%80%D1%96%D0%BA" TargetMode="External"/><Relationship Id="rId1" Type="http://schemas.openxmlformats.org/officeDocument/2006/relationships/slideLayout" Target="../slideLayouts/slideLayout2.xml"/><Relationship Id="rId6" Type="http://schemas.openxmlformats.org/officeDocument/2006/relationships/hyperlink" Target="http://uk.wikipedia.org/wiki/%D0%A0%D0%B0%D0%B4%D1%8F%D0%BD%D1%81%D1%8C%D0%BA%D0%B8%D0%B9_%D0%A1%D0%BE%D1%8E%D0%B7" TargetMode="External"/><Relationship Id="rId11" Type="http://schemas.openxmlformats.org/officeDocument/2006/relationships/hyperlink" Target="http://uk.wikipedia.org/wiki/1960_%D1%80%D1%96%D0%BA" TargetMode="External"/><Relationship Id="rId5" Type="http://schemas.openxmlformats.org/officeDocument/2006/relationships/hyperlink" Target="http://uk.wikipedia.org/wiki/%D0%A0%D0%BE%D1%81%D1%96%D1%8F" TargetMode="External"/><Relationship Id="rId15" Type="http://schemas.openxmlformats.org/officeDocument/2006/relationships/hyperlink" Target="http://uk.wikipedia.org/wiki/%D0%9F%D0%B0%D0%BA%D0%B8%D1%81%D1%82%D0%B0%D0%BD" TargetMode="External"/><Relationship Id="rId10" Type="http://schemas.openxmlformats.org/officeDocument/2006/relationships/hyperlink" Target="http://uk.wikipedia.org/wiki/%D0%A4%D1%80%D0%B0%D0%BD%D1%86%D1%96%D1%8F" TargetMode="External"/><Relationship Id="rId19" Type="http://schemas.openxmlformats.org/officeDocument/2006/relationships/hyperlink" Target="http://uk.wikipedia.org/wiki/%D0%86%D0%B7%D1%80%D0%B0%D1%97%D0%BB%D1%8C" TargetMode="External"/><Relationship Id="rId4" Type="http://schemas.openxmlformats.org/officeDocument/2006/relationships/hyperlink" Target="http://uk.wikipedia.org/wiki/1945_%D1%80%D1%96%D0%BA" TargetMode="External"/><Relationship Id="rId9" Type="http://schemas.openxmlformats.org/officeDocument/2006/relationships/hyperlink" Target="http://uk.wikipedia.org/wiki/1952_%D1%80%D1%96%D0%BA" TargetMode="External"/><Relationship Id="rId14" Type="http://schemas.openxmlformats.org/officeDocument/2006/relationships/hyperlink" Target="http://uk.wikipedia.org/wiki/%D0%86%D0%BD%D0%B4%D1%96%D1%8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znaimo.com.ua/%D0%AF%D0%B4%D0%B5%D1%80%D0%BD%D0%B5_%D0%B2%D0%B8%D0%BF%D1%80%D0%BE%D0%B1%D1%83%D0%B2%D0%B0%D0%BD%D0%BD%D1%8F"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infoniac.ru/upload/medialibrary/109/109d908956cc187ff06a1ec2ce817f38.jpg"/>
          <p:cNvPicPr>
            <a:picLocks noChangeAspect="1" noChangeArrowheads="1"/>
          </p:cNvPicPr>
          <p:nvPr/>
        </p:nvPicPr>
        <p:blipFill>
          <a:blip r:embed="rId2"/>
          <a:srcRect/>
          <a:stretch>
            <a:fillRect/>
          </a:stretch>
        </p:blipFill>
        <p:spPr bwMode="auto">
          <a:xfrm>
            <a:off x="0" y="0"/>
            <a:ext cx="9144026" cy="6858000"/>
          </a:xfrm>
          <a:prstGeom prst="rect">
            <a:avLst/>
          </a:prstGeom>
          <a:noFill/>
        </p:spPr>
      </p:pic>
      <p:sp>
        <p:nvSpPr>
          <p:cNvPr id="2" name="Заголовок 1"/>
          <p:cNvSpPr>
            <a:spLocks noGrp="1"/>
          </p:cNvSpPr>
          <p:nvPr>
            <p:ph type="ctrTitle"/>
          </p:nvPr>
        </p:nvSpPr>
        <p:spPr>
          <a:xfrm>
            <a:off x="0" y="1071546"/>
            <a:ext cx="8929718" cy="1470025"/>
          </a:xfrm>
          <a:effectLst>
            <a:outerShdw blurRad="50800" dist="38100" algn="l" rotWithShape="0">
              <a:prstClr val="black">
                <a:alpha val="40000"/>
              </a:prstClr>
            </a:outerShdw>
          </a:effectLst>
        </p:spPr>
        <p:txBody>
          <a:bodyPr>
            <a:noAutofit/>
          </a:bodyPr>
          <a:lstStyle/>
          <a:p>
            <a:pPr algn="ctr"/>
            <a:r>
              <a:rPr lang="uk-UA" sz="54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Гонка ядерних озброєнь: основні етапи </a:t>
            </a:r>
            <a:endParaRPr lang="uk-UA" sz="54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Подзаголовок 2"/>
          <p:cNvSpPr>
            <a:spLocks noGrp="1"/>
          </p:cNvSpPr>
          <p:nvPr>
            <p:ph type="subTitle" idx="1"/>
          </p:nvPr>
        </p:nvSpPr>
        <p:spPr>
          <a:xfrm>
            <a:off x="1571604" y="5429264"/>
            <a:ext cx="5923040" cy="914400"/>
          </a:xfrm>
          <a:solidFill>
            <a:schemeClr val="bg1"/>
          </a:solidFill>
          <a:effectLst>
            <a:outerShdw blurRad="63500" sx="102000" sy="102000" algn="ctr" rotWithShape="0">
              <a:prstClr val="black">
                <a:alpha val="40000"/>
              </a:prstClr>
            </a:outerShdw>
          </a:effectLst>
        </p:spPr>
        <p:txBody>
          <a:bodyPr/>
          <a:lstStyle/>
          <a:p>
            <a:pPr algn="ctr"/>
            <a:r>
              <a:rPr lang="uk-UA" b="1" dirty="0" smtClean="0">
                <a:solidFill>
                  <a:srgbClr val="FF0000"/>
                </a:solidFill>
                <a:effectLst>
                  <a:outerShdw blurRad="38100" dist="38100" dir="2700000" algn="tl">
                    <a:srgbClr val="000000">
                      <a:alpha val="43137"/>
                    </a:srgbClr>
                  </a:outerShdw>
                </a:effectLst>
              </a:rPr>
              <a:t>Виконали учениці 33-ї групи</a:t>
            </a:r>
          </a:p>
          <a:p>
            <a:pPr algn="ctr"/>
            <a:r>
              <a:rPr lang="uk-UA" b="1" dirty="0" err="1" smtClean="0">
                <a:solidFill>
                  <a:srgbClr val="FF0000"/>
                </a:solidFill>
                <a:effectLst>
                  <a:outerShdw blurRad="38100" dist="38100" dir="2700000" algn="tl">
                    <a:srgbClr val="000000">
                      <a:alpha val="43137"/>
                    </a:srgbClr>
                  </a:outerShdw>
                </a:effectLst>
              </a:rPr>
              <a:t>Кулішова</a:t>
            </a:r>
            <a:r>
              <a:rPr lang="uk-UA" b="1" dirty="0" smtClean="0">
                <a:solidFill>
                  <a:srgbClr val="FF0000"/>
                </a:solidFill>
                <a:effectLst>
                  <a:outerShdw blurRad="38100" dist="38100" dir="2700000" algn="tl">
                    <a:srgbClr val="000000">
                      <a:alpha val="43137"/>
                    </a:srgbClr>
                  </a:outerShdw>
                </a:effectLst>
              </a:rPr>
              <a:t> Інна та Клименко Катерина </a:t>
            </a:r>
            <a:endParaRPr lang="uk-UA" b="1" dirty="0">
              <a:solidFill>
                <a:srgbClr val="FF000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428604"/>
            <a:ext cx="8643966" cy="923330"/>
          </a:xfrm>
          <a:prstGeom prst="rect">
            <a:avLst/>
          </a:prstGeom>
        </p:spPr>
        <p:txBody>
          <a:bodyPr wrap="square">
            <a:spAutoFit/>
          </a:bodyPr>
          <a:lstStyle/>
          <a:p>
            <a:r>
              <a:rPr lang="uk-UA" dirty="0" smtClean="0"/>
              <a:t>Зростання </a:t>
            </a:r>
            <a:r>
              <a:rPr lang="uk-UA" dirty="0"/>
              <a:t>кількості ядерних держав украй загострювало проблему безпеки у світі, збільшувало ризик виникнення ядерної війни, гальмувало вирішення проблеми </a:t>
            </a:r>
            <a:r>
              <a:rPr lang="uk-UA" dirty="0" smtClean="0"/>
              <a:t>роззброєння</a:t>
            </a:r>
            <a:r>
              <a:rPr lang="uk-UA" dirty="0"/>
              <a:t>.</a:t>
            </a:r>
          </a:p>
        </p:txBody>
      </p:sp>
      <p:sp>
        <p:nvSpPr>
          <p:cNvPr id="5" name="Прямоугольник 4"/>
          <p:cNvSpPr/>
          <p:nvPr/>
        </p:nvSpPr>
        <p:spPr>
          <a:xfrm>
            <a:off x="642910" y="1714488"/>
            <a:ext cx="7858180" cy="2862322"/>
          </a:xfrm>
          <a:prstGeom prst="rect">
            <a:avLst/>
          </a:prstGeom>
        </p:spPr>
        <p:txBody>
          <a:bodyPr wrap="square">
            <a:spAutoFit/>
          </a:bodyPr>
          <a:lstStyle/>
          <a:p>
            <a:pPr fontAlgn="base"/>
            <a:r>
              <a:rPr lang="ru-RU" dirty="0"/>
              <a:t>У 1963 </a:t>
            </a:r>
            <a:r>
              <a:rPr lang="ru-RU" dirty="0" err="1"/>
              <a:t>році</a:t>
            </a:r>
            <a:r>
              <a:rPr lang="ru-RU" dirty="0"/>
              <a:t> </a:t>
            </a:r>
            <a:r>
              <a:rPr lang="ru-RU" dirty="0" err="1">
                <a:hlinkClick r:id="rId2"/>
              </a:rPr>
              <a:t>представниками</a:t>
            </a:r>
            <a:r>
              <a:rPr lang="ru-RU" dirty="0">
                <a:hlinkClick r:id="rId2"/>
              </a:rPr>
              <a:t> СРСР, США </a:t>
            </a:r>
            <a:r>
              <a:rPr lang="ru-RU" dirty="0" err="1">
                <a:hlinkClick r:id="rId2"/>
              </a:rPr>
              <a:t>і</a:t>
            </a:r>
            <a:r>
              <a:rPr lang="ru-RU" dirty="0">
                <a:hlinkClick r:id="rId2"/>
              </a:rPr>
              <a:t> </a:t>
            </a:r>
            <a:r>
              <a:rPr lang="ru-RU" dirty="0" err="1">
                <a:hlinkClick r:id="rId2"/>
              </a:rPr>
              <a:t>Великобританії</a:t>
            </a:r>
            <a:r>
              <a:rPr lang="ru-RU" dirty="0">
                <a:hlinkClick r:id="rId2"/>
              </a:rPr>
              <a:t> в </a:t>
            </a:r>
            <a:r>
              <a:rPr lang="ru-RU" dirty="0" err="1">
                <a:hlinkClick r:id="rId2"/>
              </a:rPr>
              <a:t>Москві</a:t>
            </a:r>
            <a:r>
              <a:rPr lang="ru-RU" dirty="0">
                <a:hlinkClick r:id="rId2"/>
              </a:rPr>
              <a:t> </a:t>
            </a:r>
            <a:r>
              <a:rPr lang="ru-RU" dirty="0" err="1">
                <a:hlinkClick r:id="rId2"/>
              </a:rPr>
              <a:t>був</a:t>
            </a:r>
            <a:r>
              <a:rPr lang="ru-RU" dirty="0">
                <a:hlinkClick r:id="rId2"/>
              </a:rPr>
              <a:t> </a:t>
            </a:r>
            <a:r>
              <a:rPr lang="ru-RU" dirty="0" err="1">
                <a:hlinkClick r:id="rId2"/>
              </a:rPr>
              <a:t>підписаний</a:t>
            </a:r>
            <a:r>
              <a:rPr lang="ru-RU" dirty="0">
                <a:hlinkClick r:id="rId2"/>
              </a:rPr>
              <a:t> Документ</a:t>
            </a:r>
            <a:r>
              <a:rPr lang="ru-RU" dirty="0"/>
              <a:t>, </a:t>
            </a:r>
            <a:r>
              <a:rPr lang="ru-RU" dirty="0" err="1"/>
              <a:t>який</a:t>
            </a:r>
            <a:r>
              <a:rPr lang="ru-RU" dirty="0"/>
              <a:t> </a:t>
            </a:r>
            <a:r>
              <a:rPr lang="ru-RU" dirty="0" err="1"/>
              <a:t>поклав</a:t>
            </a:r>
            <a:r>
              <a:rPr lang="ru-RU" dirty="0"/>
              <a:t> початок контролю над </a:t>
            </a:r>
            <a:r>
              <a:rPr lang="ru-RU" dirty="0" err="1"/>
              <a:t>процесом</a:t>
            </a:r>
            <a:r>
              <a:rPr lang="ru-RU" dirty="0"/>
              <a:t> </a:t>
            </a:r>
            <a:r>
              <a:rPr lang="ru-RU" dirty="0" err="1"/>
              <a:t>створення</a:t>
            </a:r>
            <a:r>
              <a:rPr lang="ru-RU" dirty="0"/>
              <a:t> </a:t>
            </a:r>
            <a:r>
              <a:rPr lang="ru-RU" dirty="0" err="1"/>
              <a:t>ядерної</a:t>
            </a:r>
            <a:r>
              <a:rPr lang="ru-RU" dirty="0"/>
              <a:t> </a:t>
            </a:r>
            <a:r>
              <a:rPr lang="ru-RU" dirty="0" err="1"/>
              <a:t>зброї</a:t>
            </a:r>
            <a:r>
              <a:rPr lang="ru-RU" dirty="0"/>
              <a:t>, говорить директор Центру </a:t>
            </a:r>
            <a:r>
              <a:rPr lang="ru-RU" dirty="0" err="1"/>
              <a:t>суспільно-політичних</a:t>
            </a:r>
            <a:r>
              <a:rPr lang="ru-RU" dirty="0"/>
              <a:t> </a:t>
            </a:r>
            <a:r>
              <a:rPr lang="ru-RU" dirty="0" err="1"/>
              <a:t>досліджень</a:t>
            </a:r>
            <a:r>
              <a:rPr lang="ru-RU" dirty="0"/>
              <a:t> </a:t>
            </a:r>
            <a:r>
              <a:rPr lang="ru-RU" dirty="0" err="1"/>
              <a:t>Володимир</a:t>
            </a:r>
            <a:r>
              <a:rPr lang="ru-RU" dirty="0"/>
              <a:t> </a:t>
            </a:r>
            <a:r>
              <a:rPr lang="ru-RU" dirty="0" err="1" smtClean="0"/>
              <a:t>Євсєєв</a:t>
            </a:r>
            <a:r>
              <a:rPr lang="ru-RU" dirty="0"/>
              <a:t>:</a:t>
            </a:r>
            <a:endParaRPr lang="ru-RU" dirty="0" smtClean="0"/>
          </a:p>
          <a:p>
            <a:pPr fontAlgn="base"/>
            <a:endParaRPr lang="ru-RU" dirty="0"/>
          </a:p>
          <a:p>
            <a:pPr fontAlgn="base"/>
            <a:r>
              <a:rPr lang="ru-RU" i="1" dirty="0"/>
              <a:t>«</a:t>
            </a:r>
            <a:r>
              <a:rPr lang="ru-RU" i="1" dirty="0" err="1"/>
              <a:t>Договір</a:t>
            </a:r>
            <a:r>
              <a:rPr lang="ru-RU" i="1" dirty="0"/>
              <a:t> </a:t>
            </a:r>
            <a:r>
              <a:rPr lang="ru-RU" i="1" dirty="0" err="1"/>
              <a:t>мав</a:t>
            </a:r>
            <a:r>
              <a:rPr lang="ru-RU" i="1" dirty="0"/>
              <a:t> </a:t>
            </a:r>
            <a:r>
              <a:rPr lang="ru-RU" i="1" dirty="0" err="1"/>
              <a:t>незаперечне</a:t>
            </a:r>
            <a:r>
              <a:rPr lang="ru-RU" i="1" dirty="0"/>
              <a:t> </a:t>
            </a:r>
            <a:r>
              <a:rPr lang="ru-RU" i="1" dirty="0" err="1"/>
              <a:t>значення</a:t>
            </a:r>
            <a:r>
              <a:rPr lang="ru-RU" i="1" dirty="0"/>
              <a:t>. </a:t>
            </a:r>
            <a:r>
              <a:rPr lang="ru-RU" i="1" dirty="0" err="1"/>
              <a:t>Небезпека</a:t>
            </a:r>
            <a:r>
              <a:rPr lang="ru-RU" i="1" dirty="0"/>
              <a:t> </a:t>
            </a:r>
            <a:r>
              <a:rPr lang="ru-RU" i="1" dirty="0" err="1"/>
              <a:t>радіоактивного</a:t>
            </a:r>
            <a:r>
              <a:rPr lang="ru-RU" i="1" dirty="0"/>
              <a:t> </a:t>
            </a:r>
            <a:r>
              <a:rPr lang="ru-RU" i="1" dirty="0" err="1"/>
              <a:t>зараження</a:t>
            </a:r>
            <a:r>
              <a:rPr lang="ru-RU" i="1" dirty="0"/>
              <a:t> </a:t>
            </a:r>
            <a:r>
              <a:rPr lang="ru-RU" i="1" dirty="0" err="1"/>
              <a:t>місцевості</a:t>
            </a:r>
            <a:r>
              <a:rPr lang="ru-RU" i="1" dirty="0"/>
              <a:t> </a:t>
            </a:r>
            <a:r>
              <a:rPr lang="ru-RU" i="1" dirty="0" err="1"/>
              <a:t>і</a:t>
            </a:r>
            <a:r>
              <a:rPr lang="ru-RU" i="1" dirty="0"/>
              <a:t> </a:t>
            </a:r>
            <a:r>
              <a:rPr lang="ru-RU" i="1" dirty="0" err="1"/>
              <a:t>повітря</a:t>
            </a:r>
            <a:r>
              <a:rPr lang="ru-RU" i="1" dirty="0"/>
              <a:t> </a:t>
            </a:r>
            <a:r>
              <a:rPr lang="ru-RU" i="1" dirty="0" err="1"/>
              <a:t>була</a:t>
            </a:r>
            <a:r>
              <a:rPr lang="ru-RU" i="1" dirty="0"/>
              <a:t> </a:t>
            </a:r>
            <a:r>
              <a:rPr lang="ru-RU" i="1" dirty="0" err="1"/>
              <a:t>істотно</a:t>
            </a:r>
            <a:r>
              <a:rPr lang="ru-RU" i="1" dirty="0"/>
              <a:t> </a:t>
            </a:r>
            <a:r>
              <a:rPr lang="ru-RU" i="1" dirty="0" err="1"/>
              <a:t>зменшена</a:t>
            </a:r>
            <a:r>
              <a:rPr lang="ru-RU" i="1" dirty="0"/>
              <a:t>. </a:t>
            </a:r>
            <a:r>
              <a:rPr lang="ru-RU" i="1" dirty="0" err="1"/>
              <a:t>Після</a:t>
            </a:r>
            <a:r>
              <a:rPr lang="ru-RU" i="1" dirty="0"/>
              <a:t> </a:t>
            </a:r>
            <a:r>
              <a:rPr lang="ru-RU" i="1" dirty="0" err="1"/>
              <a:t>цього</a:t>
            </a:r>
            <a:r>
              <a:rPr lang="ru-RU" i="1" dirty="0"/>
              <a:t> </a:t>
            </a:r>
            <a:r>
              <a:rPr lang="ru-RU" i="1" dirty="0" err="1"/>
              <a:t>випробування</a:t>
            </a:r>
            <a:r>
              <a:rPr lang="ru-RU" i="1" dirty="0"/>
              <a:t> носили </a:t>
            </a:r>
            <a:r>
              <a:rPr lang="ru-RU" i="1" dirty="0" err="1"/>
              <a:t>підземний</a:t>
            </a:r>
            <a:r>
              <a:rPr lang="ru-RU" i="1" dirty="0"/>
              <a:t> характер».</a:t>
            </a:r>
            <a:r>
              <a:rPr lang="ru-RU" dirty="0"/>
              <a:t/>
            </a:r>
            <a:br>
              <a:rPr lang="ru-RU" dirty="0"/>
            </a:br>
            <a:endParaRPr lang="ru-RU" dirty="0"/>
          </a:p>
        </p:txBody>
      </p:sp>
      <p:sp>
        <p:nvSpPr>
          <p:cNvPr id="6" name="Прямоугольник 5"/>
          <p:cNvSpPr/>
          <p:nvPr/>
        </p:nvSpPr>
        <p:spPr>
          <a:xfrm>
            <a:off x="2500298" y="6550223"/>
            <a:ext cx="4000528" cy="307777"/>
          </a:xfrm>
          <a:prstGeom prst="rect">
            <a:avLst/>
          </a:prstGeom>
        </p:spPr>
        <p:txBody>
          <a:bodyPr wrap="square">
            <a:spAutoFit/>
          </a:bodyPr>
          <a:lstStyle/>
          <a:p>
            <a:r>
              <a:rPr lang="uk-UA" sz="1400" dirty="0"/>
              <a:t>Підводне випробування </a:t>
            </a:r>
            <a:r>
              <a:rPr lang="uk-UA" sz="1400" b="1" dirty="0"/>
              <a:t>ядерної зброї</a:t>
            </a:r>
            <a:endParaRPr lang="uk-UA" sz="1400" dirty="0"/>
          </a:p>
        </p:txBody>
      </p:sp>
      <p:pic>
        <p:nvPicPr>
          <p:cNvPr id="37890" name="Picture 2" descr="http://upload.wikimedia.org/wikipedia/commons/thumb/2/21/Crossroads_baker_explosion.jpg/220px-Crossroads_baker_explosion.jpg"/>
          <p:cNvPicPr>
            <a:picLocks noChangeAspect="1" noChangeArrowheads="1"/>
          </p:cNvPicPr>
          <p:nvPr/>
        </p:nvPicPr>
        <p:blipFill>
          <a:blip r:embed="rId3"/>
          <a:srcRect/>
          <a:stretch>
            <a:fillRect/>
          </a:stretch>
        </p:blipFill>
        <p:spPr bwMode="auto">
          <a:xfrm>
            <a:off x="2857488" y="4429132"/>
            <a:ext cx="3286148" cy="207170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42910" y="642918"/>
            <a:ext cx="7929618" cy="5078313"/>
          </a:xfrm>
          <a:prstGeom prst="rect">
            <a:avLst/>
          </a:prstGeom>
        </p:spPr>
        <p:txBody>
          <a:bodyPr wrap="square">
            <a:spAutoFit/>
          </a:bodyPr>
          <a:lstStyle/>
          <a:p>
            <a:r>
              <a:rPr lang="uk-UA" dirty="0"/>
              <a:t>Один із найефективніших підходів до припинення гонки ядерних озброєнь передбачав обмеження </a:t>
            </a:r>
            <a:r>
              <a:rPr lang="uk-UA" dirty="0" smtClean="0"/>
              <a:t>ядерних </a:t>
            </a:r>
            <a:r>
              <a:rPr lang="uk-UA" dirty="0"/>
              <a:t>випробувань ах до цілковитої заборони проведення ядерних вибухів. Важливим кроком у цьому напрямі став підписаний </a:t>
            </a:r>
            <a:r>
              <a:rPr lang="uk-UA" i="1" dirty="0"/>
              <a:t>3 липня 1974 р.</a:t>
            </a:r>
            <a:r>
              <a:rPr lang="uk-UA" dirty="0"/>
              <a:t> в Москві </a:t>
            </a:r>
            <a:r>
              <a:rPr lang="uk-UA" i="1" dirty="0"/>
              <a:t>Договір між СРСР і США про обмеження підземних випробувань ядерної зброї. </a:t>
            </a:r>
            <a:r>
              <a:rPr lang="uk-UA" dirty="0"/>
              <a:t>Сторони домовилися довести потужність підземних </a:t>
            </a:r>
            <a:r>
              <a:rPr lang="uk-UA" dirty="0" smtClean="0"/>
              <a:t>випробувань </a:t>
            </a:r>
            <a:r>
              <a:rPr lang="uk-UA" dirty="0"/>
              <a:t>ядерної зброї, починаючи з </a:t>
            </a:r>
            <a:r>
              <a:rPr lang="uk-UA" i="1" dirty="0"/>
              <a:t>ЗІ березня 1976 р., </a:t>
            </a:r>
            <a:r>
              <a:rPr lang="uk-UA" dirty="0"/>
              <a:t>у будь-якому місці, що перебувало під їх юрисдикцією чи контролем, до 150 кілотонн та зобов'язалися проводити такі випробування виключно на відповідних полігонах. Контроль за виконанням Договору мав здійснюватися національними технічними засобами. Положення Дого­вору не поширювалися на підземні ядерні вибухи, здійс­нювані з мирною метою. І хоча Договір не був </a:t>
            </a:r>
            <a:r>
              <a:rPr lang="uk-UA" dirty="0" smtClean="0"/>
              <a:t>ратифікований</a:t>
            </a:r>
            <a:r>
              <a:rPr lang="uk-UA" dirty="0"/>
              <a:t>, він зробив чималий внесок у справу обмежен­ня гонки ядерних озброєнь, оскільки сторони де-факто дотримувалися його обмежень у відповідності з </a:t>
            </a:r>
            <a:r>
              <a:rPr lang="uk-UA" dirty="0" smtClean="0"/>
              <a:t>домовленістю</a:t>
            </a:r>
            <a:r>
              <a:rPr lang="uk-UA" dirty="0"/>
              <a:t> 1976 р</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785794"/>
            <a:ext cx="8429684" cy="2862322"/>
          </a:xfrm>
          <a:prstGeom prst="rect">
            <a:avLst/>
          </a:prstGeom>
        </p:spPr>
        <p:txBody>
          <a:bodyPr wrap="square">
            <a:spAutoFit/>
          </a:bodyPr>
          <a:lstStyle/>
          <a:p>
            <a:r>
              <a:rPr lang="uk-UA" dirty="0"/>
              <a:t>Загалом період 60—70-х років позначився </a:t>
            </a:r>
            <a:r>
              <a:rPr lang="uk-UA" dirty="0" smtClean="0"/>
              <a:t>надзвичайно </a:t>
            </a:r>
            <a:r>
              <a:rPr lang="uk-UA" dirty="0"/>
              <a:t>бурхливими подіями в галузі контролю над озбро­єннями та роззброєння. Саме на нього припадає </a:t>
            </a:r>
            <a:r>
              <a:rPr lang="uk-UA" dirty="0" smtClean="0"/>
              <a:t>найнебезпечніше </a:t>
            </a:r>
            <a:r>
              <a:rPr lang="uk-UA" dirty="0"/>
              <a:t>загострення відносин між СРСР і США, яке під час «карибської кризи» підвело світ до межі </a:t>
            </a:r>
            <a:r>
              <a:rPr lang="uk-UA" dirty="0" smtClean="0"/>
              <a:t>термоядерної </a:t>
            </a:r>
            <a:r>
              <a:rPr lang="uk-UA" dirty="0"/>
              <a:t>катастрофи. Але на цей період припали й </a:t>
            </a:r>
            <a:r>
              <a:rPr lang="uk-UA" dirty="0" smtClean="0"/>
              <a:t>обопільне </a:t>
            </a:r>
            <a:r>
              <a:rPr lang="uk-UA" dirty="0"/>
              <a:t>усвідомлення цими наддержавами катастрофічних наслідків воєнного зіткнення в умовах нагромадження величезних арсеналів зброї масового знищення з обох сторін, перші успішні спроби обмеження гонки ракетно-ядерних озброєнь та встановлення контролю над нагро­мадженими арсеналами. </a:t>
            </a:r>
          </a:p>
        </p:txBody>
      </p:sp>
      <p:pic>
        <p:nvPicPr>
          <p:cNvPr id="34818" name="Picture 2" descr="http://fb.ru/misc/i/gallery/10508/45890.jpg"/>
          <p:cNvPicPr>
            <a:picLocks noChangeAspect="1" noChangeArrowheads="1"/>
          </p:cNvPicPr>
          <p:nvPr/>
        </p:nvPicPr>
        <p:blipFill>
          <a:blip r:embed="rId2"/>
          <a:srcRect/>
          <a:stretch>
            <a:fillRect/>
          </a:stretch>
        </p:blipFill>
        <p:spPr bwMode="auto">
          <a:xfrm>
            <a:off x="2571736" y="3857628"/>
            <a:ext cx="4214842" cy="263218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714356"/>
            <a:ext cx="7358114" cy="3416320"/>
          </a:xfrm>
          <a:prstGeom prst="rect">
            <a:avLst/>
          </a:prstGeom>
        </p:spPr>
        <p:txBody>
          <a:bodyPr wrap="square">
            <a:spAutoFit/>
          </a:bodyPr>
          <a:lstStyle/>
          <a:p>
            <a:r>
              <a:rPr lang="uk-UA" dirty="0"/>
              <a:t>У 1996 році був підписаний новий договір - про всеосяжну заборону ядерних випробувань. У Росії до цього часу вони були вже повністю припинені. Індія і Пакистан, що не підписали обидва договори, провели свої останні ядерні випробування в 1998 році. </a:t>
            </a:r>
            <a:r>
              <a:rPr lang="ru-RU" dirty="0"/>
              <a:t>. </a:t>
            </a:r>
            <a:r>
              <a:rPr lang="ru-RU" dirty="0" err="1"/>
              <a:t>Північна</a:t>
            </a:r>
            <a:r>
              <a:rPr lang="ru-RU" dirty="0"/>
              <a:t> Корея </a:t>
            </a:r>
            <a:r>
              <a:rPr lang="ru-RU" dirty="0" err="1"/>
              <a:t>свої</a:t>
            </a:r>
            <a:r>
              <a:rPr lang="ru-RU" dirty="0"/>
              <a:t> </a:t>
            </a:r>
            <a:r>
              <a:rPr lang="ru-RU" dirty="0" err="1"/>
              <a:t>треті</a:t>
            </a:r>
            <a:r>
              <a:rPr lang="ru-RU" dirty="0"/>
              <a:t> за </a:t>
            </a:r>
            <a:r>
              <a:rPr lang="ru-RU" dirty="0" err="1"/>
              <a:t>рахунком</a:t>
            </a:r>
            <a:r>
              <a:rPr lang="ru-RU" dirty="0"/>
              <a:t> </a:t>
            </a:r>
            <a:r>
              <a:rPr lang="ru-RU" dirty="0" err="1"/>
              <a:t>підземні</a:t>
            </a:r>
            <a:r>
              <a:rPr lang="ru-RU" dirty="0"/>
              <a:t> </a:t>
            </a:r>
            <a:r>
              <a:rPr lang="ru-RU" dirty="0" err="1"/>
              <a:t>випробування</a:t>
            </a:r>
            <a:r>
              <a:rPr lang="ru-RU" dirty="0"/>
              <a:t> ядерного пристрою провела в </a:t>
            </a:r>
            <a:r>
              <a:rPr lang="ru-RU" dirty="0" smtClean="0"/>
              <a:t>2013році</a:t>
            </a:r>
            <a:r>
              <a:rPr lang="ru-RU" dirty="0"/>
              <a:t>. </a:t>
            </a:r>
            <a:br>
              <a:rPr lang="ru-RU" dirty="0"/>
            </a:br>
            <a:r>
              <a:rPr lang="ru-RU" dirty="0" smtClean="0"/>
              <a:t/>
            </a:r>
            <a:br>
              <a:rPr lang="ru-RU" dirty="0" smtClean="0"/>
            </a:br>
            <a:r>
              <a:rPr lang="uk-UA" dirty="0"/>
              <a:t/>
            </a:r>
            <a:br>
              <a:rPr lang="uk-UA" dirty="0"/>
            </a:br>
            <a:r>
              <a:rPr lang="en-US" dirty="0"/>
              <a:t/>
            </a:r>
            <a:br>
              <a:rPr lang="en-US" dirty="0"/>
            </a:br>
            <a:r>
              <a:rPr lang="en-US" dirty="0" smtClean="0"/>
              <a:t/>
            </a:r>
            <a:br>
              <a:rPr lang="en-US" dirty="0" smtClean="0"/>
            </a:br>
            <a:endParaRPr lang="uk-UA" dirty="0"/>
          </a:p>
        </p:txBody>
      </p:sp>
      <p:sp>
        <p:nvSpPr>
          <p:cNvPr id="5" name="Прямоугольник 4"/>
          <p:cNvSpPr/>
          <p:nvPr/>
        </p:nvSpPr>
        <p:spPr>
          <a:xfrm>
            <a:off x="1000100" y="2928934"/>
            <a:ext cx="7143784" cy="2308324"/>
          </a:xfrm>
          <a:prstGeom prst="rect">
            <a:avLst/>
          </a:prstGeom>
        </p:spPr>
        <p:txBody>
          <a:bodyPr wrap="square">
            <a:spAutoFit/>
          </a:bodyPr>
          <a:lstStyle/>
          <a:p>
            <a:r>
              <a:rPr lang="ru-RU" dirty="0"/>
              <a:t> У </a:t>
            </a:r>
            <a:r>
              <a:rPr lang="ru-RU" dirty="0" err="1"/>
              <a:t>вересні</a:t>
            </a:r>
            <a:r>
              <a:rPr lang="ru-RU" dirty="0"/>
              <a:t> 1997 за </a:t>
            </a:r>
            <a:r>
              <a:rPr lang="ru-RU" dirty="0" err="1"/>
              <a:t>ініціативою</a:t>
            </a:r>
            <a:r>
              <a:rPr lang="ru-RU" dirty="0"/>
              <a:t> </a:t>
            </a:r>
            <a:r>
              <a:rPr lang="ru-RU" dirty="0" err="1"/>
              <a:t>канадського</a:t>
            </a:r>
            <a:r>
              <a:rPr lang="ru-RU" dirty="0"/>
              <a:t> уряду в </a:t>
            </a:r>
            <a:r>
              <a:rPr lang="ru-RU" dirty="0">
                <a:hlinkClick r:id="rId2" tooltip="Осло"/>
              </a:rPr>
              <a:t>Осло</a:t>
            </a:r>
            <a:r>
              <a:rPr lang="ru-RU" dirty="0"/>
              <a:t> </a:t>
            </a:r>
            <a:r>
              <a:rPr lang="ru-RU" dirty="0" err="1"/>
              <a:t>була</a:t>
            </a:r>
            <a:r>
              <a:rPr lang="ru-RU" dirty="0"/>
              <a:t> скликана </a:t>
            </a:r>
            <a:r>
              <a:rPr lang="ru-RU" dirty="0" err="1"/>
              <a:t>міжнародна</a:t>
            </a:r>
            <a:r>
              <a:rPr lang="ru-RU" dirty="0"/>
              <a:t> </a:t>
            </a:r>
            <a:r>
              <a:rPr lang="ru-RU" dirty="0" err="1"/>
              <a:t>конференція</a:t>
            </a:r>
            <a:r>
              <a:rPr lang="ru-RU" dirty="0"/>
              <a:t> </a:t>
            </a:r>
            <a:r>
              <a:rPr lang="ru-RU" dirty="0" err="1"/>
              <a:t>щодо</a:t>
            </a:r>
            <a:r>
              <a:rPr lang="ru-RU" dirty="0"/>
              <a:t> заборони </a:t>
            </a:r>
            <a:r>
              <a:rPr lang="ru-RU" dirty="0" err="1"/>
              <a:t>протипіхотних</a:t>
            </a:r>
            <a:r>
              <a:rPr lang="ru-RU" dirty="0"/>
              <a:t> </a:t>
            </a:r>
            <a:r>
              <a:rPr lang="ru-RU" dirty="0" err="1"/>
              <a:t>мін</a:t>
            </a:r>
            <a:r>
              <a:rPr lang="ru-RU" dirty="0"/>
              <a:t>, на </a:t>
            </a:r>
            <a:r>
              <a:rPr lang="ru-RU" dirty="0" err="1"/>
              <a:t>якій</a:t>
            </a:r>
            <a:r>
              <a:rPr lang="ru-RU" dirty="0"/>
              <a:t> </a:t>
            </a:r>
            <a:r>
              <a:rPr lang="ru-RU" dirty="0" err="1"/>
              <a:t>делегати</a:t>
            </a:r>
            <a:r>
              <a:rPr lang="ru-RU" dirty="0"/>
              <a:t> 81 </a:t>
            </a:r>
            <a:r>
              <a:rPr lang="ru-RU" dirty="0" err="1"/>
              <a:t>країни</a:t>
            </a:r>
            <a:r>
              <a:rPr lang="ru-RU" dirty="0"/>
              <a:t> </a:t>
            </a:r>
            <a:r>
              <a:rPr lang="ru-RU" dirty="0" err="1"/>
              <a:t>приєдналися</a:t>
            </a:r>
            <a:r>
              <a:rPr lang="ru-RU" dirty="0"/>
              <a:t> до договору. Уряд США </a:t>
            </a:r>
            <a:r>
              <a:rPr lang="ru-RU" dirty="0" err="1"/>
              <a:t>відмовився</a:t>
            </a:r>
            <a:r>
              <a:rPr lang="ru-RU" dirty="0"/>
              <a:t> </a:t>
            </a:r>
            <a:r>
              <a:rPr lang="ru-RU" dirty="0" err="1"/>
              <a:t>його</a:t>
            </a:r>
            <a:r>
              <a:rPr lang="ru-RU" dirty="0"/>
              <a:t> </a:t>
            </a:r>
            <a:r>
              <a:rPr lang="ru-RU" dirty="0" err="1"/>
              <a:t>підписати</a:t>
            </a:r>
            <a:r>
              <a:rPr lang="ru-RU" dirty="0"/>
              <a:t>, </a:t>
            </a:r>
            <a:r>
              <a:rPr lang="ru-RU" dirty="0" err="1"/>
              <a:t>посилаючись</a:t>
            </a:r>
            <a:r>
              <a:rPr lang="ru-RU" dirty="0"/>
              <a:t> на </a:t>
            </a:r>
            <a:r>
              <a:rPr lang="ru-RU" dirty="0" err="1"/>
              <a:t>необхідність</a:t>
            </a:r>
            <a:r>
              <a:rPr lang="ru-RU" dirty="0"/>
              <a:t> </a:t>
            </a:r>
            <a:r>
              <a:rPr lang="ru-RU" dirty="0" err="1"/>
              <a:t>мінування</a:t>
            </a:r>
            <a:r>
              <a:rPr lang="ru-RU" dirty="0"/>
              <a:t> </a:t>
            </a:r>
            <a:r>
              <a:rPr lang="ru-RU" dirty="0" err="1"/>
              <a:t>уздовж</a:t>
            </a:r>
            <a:r>
              <a:rPr lang="ru-RU" dirty="0"/>
              <a:t> </a:t>
            </a:r>
            <a:r>
              <a:rPr lang="ru-RU" dirty="0" err="1"/>
              <a:t>лінії</a:t>
            </a:r>
            <a:r>
              <a:rPr lang="ru-RU" dirty="0"/>
              <a:t> </a:t>
            </a:r>
            <a:r>
              <a:rPr lang="ru-RU" dirty="0" err="1"/>
              <a:t>перемир'я</a:t>
            </a:r>
            <a:r>
              <a:rPr lang="ru-RU" dirty="0"/>
              <a:t> в </a:t>
            </a:r>
            <a:r>
              <a:rPr lang="ru-RU" dirty="0" err="1"/>
              <a:t>Кореї</a:t>
            </a:r>
            <a:r>
              <a:rPr lang="ru-RU" dirty="0"/>
              <a:t>. </a:t>
            </a:r>
            <a:r>
              <a:rPr lang="ru-RU" dirty="0" err="1"/>
              <a:t>Серед</a:t>
            </a:r>
            <a:r>
              <a:rPr lang="ru-RU" dirty="0"/>
              <a:t> </a:t>
            </a:r>
            <a:r>
              <a:rPr lang="ru-RU" dirty="0" err="1"/>
              <a:t>інших</a:t>
            </a:r>
            <a:r>
              <a:rPr lang="ru-RU" dirty="0"/>
              <a:t> </a:t>
            </a:r>
            <a:r>
              <a:rPr lang="ru-RU" dirty="0" err="1"/>
              <a:t>країн</a:t>
            </a:r>
            <a:r>
              <a:rPr lang="ru-RU" dirty="0"/>
              <a:t>, </a:t>
            </a:r>
            <a:r>
              <a:rPr lang="ru-RU" dirty="0" err="1"/>
              <a:t>які</a:t>
            </a:r>
            <a:r>
              <a:rPr lang="ru-RU" dirty="0"/>
              <a:t> не </a:t>
            </a:r>
            <a:r>
              <a:rPr lang="ru-RU" dirty="0" err="1"/>
              <a:t>підписали</a:t>
            </a:r>
            <a:r>
              <a:rPr lang="ru-RU" dirty="0"/>
              <a:t> </a:t>
            </a:r>
            <a:r>
              <a:rPr lang="ru-RU" dirty="0" err="1"/>
              <a:t>договір</a:t>
            </a:r>
            <a:r>
              <a:rPr lang="ru-RU" dirty="0"/>
              <a:t>, - Китай,</a:t>
            </a:r>
            <a:r>
              <a:rPr lang="ru-RU" dirty="0">
                <a:hlinkClick r:id="rId3" tooltip="Росія"/>
              </a:rPr>
              <a:t> </a:t>
            </a:r>
            <a:r>
              <a:rPr lang="ru-RU" dirty="0" err="1">
                <a:hlinkClick r:id="rId3" tooltip="Росія"/>
              </a:rPr>
              <a:t>Росія</a:t>
            </a:r>
            <a:r>
              <a:rPr lang="ru-RU" dirty="0"/>
              <a:t>,</a:t>
            </a:r>
            <a:r>
              <a:rPr lang="ru-RU" dirty="0">
                <a:hlinkClick r:id="rId4" tooltip="Індія"/>
              </a:rPr>
              <a:t> </a:t>
            </a:r>
            <a:r>
              <a:rPr lang="ru-RU" dirty="0" err="1">
                <a:hlinkClick r:id="rId4" tooltip="Індія"/>
              </a:rPr>
              <a:t>Індія</a:t>
            </a:r>
            <a:r>
              <a:rPr lang="ru-RU" dirty="0"/>
              <a:t>, Пакистан, </a:t>
            </a:r>
            <a:r>
              <a:rPr lang="ru-RU" dirty="0" err="1">
                <a:hlinkClick r:id="rId5" tooltip="Іран"/>
              </a:rPr>
              <a:t>Іран</a:t>
            </a:r>
            <a:r>
              <a:rPr lang="ru-RU" dirty="0"/>
              <a:t> </a:t>
            </a:r>
            <a:r>
              <a:rPr lang="ru-RU" dirty="0" err="1"/>
              <a:t>і</a:t>
            </a:r>
            <a:r>
              <a:rPr lang="ru-RU" dirty="0"/>
              <a:t> </a:t>
            </a:r>
            <a:r>
              <a:rPr lang="ru-RU" dirty="0" err="1"/>
              <a:t>Ірак</a:t>
            </a:r>
            <a:r>
              <a:rPr lang="ru-RU" dirty="0"/>
              <a:t>.</a:t>
            </a:r>
            <a:endParaRPr lang="uk-UA"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428604"/>
            <a:ext cx="6926600" cy="1051560"/>
          </a:xfrm>
        </p:spPr>
        <p:txBody>
          <a:bodyPr/>
          <a:lstStyle/>
          <a:p>
            <a:r>
              <a:rPr lang="uk-UA" dirty="0" smtClean="0">
                <a:solidFill>
                  <a:schemeClr val="tx1">
                    <a:lumMod val="95000"/>
                    <a:lumOff val="5000"/>
                  </a:schemeClr>
                </a:solidFill>
              </a:rPr>
              <a:t>Україна та ядерна зброя</a:t>
            </a:r>
            <a:endParaRPr lang="uk-UA" dirty="0">
              <a:solidFill>
                <a:schemeClr val="tx1">
                  <a:lumMod val="95000"/>
                  <a:lumOff val="5000"/>
                </a:schemeClr>
              </a:solidFill>
            </a:endParaRPr>
          </a:p>
        </p:txBody>
      </p:sp>
      <p:sp>
        <p:nvSpPr>
          <p:cNvPr id="4" name="Прямоугольник 3"/>
          <p:cNvSpPr/>
          <p:nvPr/>
        </p:nvSpPr>
        <p:spPr>
          <a:xfrm>
            <a:off x="642910" y="1643050"/>
            <a:ext cx="7715288" cy="3139321"/>
          </a:xfrm>
          <a:prstGeom prst="rect">
            <a:avLst/>
          </a:prstGeom>
        </p:spPr>
        <p:txBody>
          <a:bodyPr wrap="square">
            <a:spAutoFit/>
          </a:bodyPr>
          <a:lstStyle/>
          <a:p>
            <a:r>
              <a:rPr lang="uk-UA" dirty="0" smtClean="0">
                <a:hlinkClick r:id="rId2" tooltip="Україна"/>
              </a:rPr>
              <a:t>Україна</a:t>
            </a:r>
            <a:r>
              <a:rPr lang="uk-UA" dirty="0" smtClean="0"/>
              <a:t>, </a:t>
            </a:r>
            <a:r>
              <a:rPr lang="uk-UA" dirty="0" smtClean="0">
                <a:hlinkClick r:id="rId3" tooltip="Білорусія"/>
              </a:rPr>
              <a:t>Білорусія</a:t>
            </a:r>
            <a:r>
              <a:rPr lang="uk-UA" dirty="0" smtClean="0"/>
              <a:t> й </a:t>
            </a:r>
            <a:r>
              <a:rPr lang="uk-UA" dirty="0" smtClean="0">
                <a:hlinkClick r:id="rId4" tooltip="Казахстан"/>
              </a:rPr>
              <a:t>Казахстан</a:t>
            </a:r>
            <a:r>
              <a:rPr lang="uk-UA" dirty="0" smtClean="0"/>
              <a:t>, на території яких перебувала частина ядерного озброєння </a:t>
            </a:r>
            <a:r>
              <a:rPr lang="uk-UA" dirty="0" smtClean="0">
                <a:hlinkClick r:id="rId5" tooltip="СРСР"/>
              </a:rPr>
              <a:t>СРСР</a:t>
            </a:r>
            <a:r>
              <a:rPr lang="uk-UA" dirty="0" smtClean="0"/>
              <a:t>, після підписання в </a:t>
            </a:r>
            <a:r>
              <a:rPr lang="uk-UA" dirty="0" smtClean="0">
                <a:hlinkClick r:id="rId6" tooltip="1992 рік"/>
              </a:rPr>
              <a:t>1992 році</a:t>
            </a:r>
            <a:r>
              <a:rPr lang="uk-UA" dirty="0" smtClean="0"/>
              <a:t> </a:t>
            </a:r>
            <a:r>
              <a:rPr lang="uk-UA" dirty="0" smtClean="0">
                <a:hlinkClick r:id="rId7" tooltip="Лісабонський протокол"/>
              </a:rPr>
              <a:t>Лісабонського протоколу</a:t>
            </a:r>
            <a:r>
              <a:rPr lang="uk-UA" dirty="0" smtClean="0"/>
              <a:t> були оголошені країнами, що не мають ядерної зброї, і в </a:t>
            </a:r>
            <a:r>
              <a:rPr lang="uk-UA" dirty="0" smtClean="0">
                <a:hlinkClick r:id="rId8" tooltip="1994 рік"/>
              </a:rPr>
              <a:t>1994</a:t>
            </a:r>
            <a:r>
              <a:rPr lang="uk-UA" dirty="0" smtClean="0"/>
              <a:t>- </a:t>
            </a:r>
            <a:r>
              <a:rPr lang="uk-UA" dirty="0" smtClean="0">
                <a:hlinkClick r:id="rId9" tooltip="1996 рік"/>
              </a:rPr>
              <a:t>1996 роках</a:t>
            </a:r>
            <a:r>
              <a:rPr lang="uk-UA" dirty="0" smtClean="0"/>
              <a:t> передали всі ядерні боєприпаси Російській Федерації.</a:t>
            </a:r>
          </a:p>
          <a:p>
            <a:endParaRPr lang="uk-UA" dirty="0" smtClean="0"/>
          </a:p>
          <a:p>
            <a:r>
              <a:rPr lang="uk-UA" dirty="0" smtClean="0"/>
              <a:t> 1991 року після розпаду Радянського Союзу Україна була третьою країною у світі за ядерним арсеналом. Україна відмовилась від свого арсеналу, який розташовувався на її території з часів Радянського Союзу, за умов надання їй відповідних гарантій провідними ядерними державами світу.</a:t>
            </a:r>
            <a:endParaRPr lang="uk-UA" dirty="0"/>
          </a:p>
        </p:txBody>
      </p:sp>
      <p:sp>
        <p:nvSpPr>
          <p:cNvPr id="5" name="Прямоугольник 4"/>
          <p:cNvSpPr/>
          <p:nvPr/>
        </p:nvSpPr>
        <p:spPr>
          <a:xfrm>
            <a:off x="714348" y="4929198"/>
            <a:ext cx="6572296" cy="1200329"/>
          </a:xfrm>
          <a:prstGeom prst="rect">
            <a:avLst/>
          </a:prstGeom>
        </p:spPr>
        <p:txBody>
          <a:bodyPr wrap="square">
            <a:spAutoFit/>
          </a:bodyPr>
          <a:lstStyle/>
          <a:p>
            <a:pPr fontAlgn="base"/>
            <a:r>
              <a:rPr lang="ru-RU" dirty="0" err="1" smtClean="0"/>
              <a:t>Вважається</a:t>
            </a:r>
            <a:r>
              <a:rPr lang="ru-RU" dirty="0" smtClean="0"/>
              <a:t>, </a:t>
            </a:r>
            <a:r>
              <a:rPr lang="ru-RU" dirty="0" err="1" smtClean="0"/>
              <a:t>що</a:t>
            </a:r>
            <a:r>
              <a:rPr lang="ru-RU" dirty="0" smtClean="0"/>
              <a:t> </a:t>
            </a:r>
            <a:r>
              <a:rPr lang="ru-RU" dirty="0" err="1" smtClean="0"/>
              <a:t>Україна</a:t>
            </a:r>
            <a:r>
              <a:rPr lang="ru-RU" dirty="0" smtClean="0"/>
              <a:t> </a:t>
            </a:r>
            <a:r>
              <a:rPr lang="ru-RU" dirty="0" err="1" smtClean="0"/>
              <a:t>має</a:t>
            </a:r>
            <a:r>
              <a:rPr lang="ru-RU" dirty="0" smtClean="0"/>
              <a:t> </a:t>
            </a:r>
            <a:r>
              <a:rPr lang="ru-RU" dirty="0" err="1" smtClean="0"/>
              <a:t>необхідний</a:t>
            </a:r>
            <a:r>
              <a:rPr lang="ru-RU" dirty="0" smtClean="0"/>
              <a:t> </a:t>
            </a:r>
            <a:r>
              <a:rPr lang="ru-RU" dirty="0" err="1" smtClean="0"/>
              <a:t>потенціал</a:t>
            </a:r>
            <a:r>
              <a:rPr lang="ru-RU" dirty="0" smtClean="0"/>
              <a:t> для </a:t>
            </a:r>
            <a:r>
              <a:rPr lang="ru-RU" dirty="0" err="1" smtClean="0"/>
              <a:t>створення</a:t>
            </a:r>
            <a:r>
              <a:rPr lang="ru-RU" dirty="0" smtClean="0"/>
              <a:t> </a:t>
            </a:r>
            <a:r>
              <a:rPr lang="ru-RU" dirty="0" err="1" smtClean="0"/>
              <a:t>власної</a:t>
            </a:r>
            <a:r>
              <a:rPr lang="ru-RU" dirty="0" smtClean="0"/>
              <a:t> </a:t>
            </a:r>
            <a:r>
              <a:rPr lang="ru-RU" dirty="0" err="1" smtClean="0"/>
              <a:t>атомної</a:t>
            </a:r>
            <a:r>
              <a:rPr lang="ru-RU" dirty="0" smtClean="0"/>
              <a:t> бомби. Час </a:t>
            </a:r>
            <a:r>
              <a:rPr lang="ru-RU" dirty="0" err="1" smtClean="0"/>
              <a:t>необхідний</a:t>
            </a:r>
            <a:r>
              <a:rPr lang="ru-RU" dirty="0" smtClean="0"/>
              <a:t> для </a:t>
            </a:r>
            <a:r>
              <a:rPr lang="ru-RU" dirty="0" err="1" smtClean="0"/>
              <a:t>цього</a:t>
            </a:r>
            <a:r>
              <a:rPr lang="ru-RU" dirty="0" smtClean="0"/>
              <a:t> при </a:t>
            </a:r>
            <a:r>
              <a:rPr lang="ru-RU" dirty="0" err="1" smtClean="0"/>
              <a:t>максимальних</a:t>
            </a:r>
            <a:r>
              <a:rPr lang="ru-RU" dirty="0" smtClean="0"/>
              <a:t> </a:t>
            </a:r>
            <a:r>
              <a:rPr lang="ru-RU" dirty="0" err="1" smtClean="0"/>
              <a:t>зусиллях</a:t>
            </a:r>
            <a:r>
              <a:rPr lang="ru-RU" dirty="0" smtClean="0"/>
              <a:t> </a:t>
            </a:r>
            <a:r>
              <a:rPr lang="ru-RU" dirty="0" err="1" smtClean="0"/>
              <a:t>з</a:t>
            </a:r>
            <a:r>
              <a:rPr lang="ru-RU" dirty="0" smtClean="0"/>
              <a:t> боку </a:t>
            </a:r>
            <a:r>
              <a:rPr lang="ru-RU" dirty="0" err="1" smtClean="0"/>
              <a:t>держави</a:t>
            </a:r>
            <a:r>
              <a:rPr lang="ru-RU" dirty="0" smtClean="0"/>
              <a:t> </a:t>
            </a:r>
            <a:r>
              <a:rPr lang="ru-RU" dirty="0" err="1" smtClean="0"/>
              <a:t>можна</a:t>
            </a:r>
            <a:r>
              <a:rPr lang="ru-RU" dirty="0" smtClean="0"/>
              <a:t> </a:t>
            </a:r>
            <a:r>
              <a:rPr lang="ru-RU" dirty="0" err="1" smtClean="0"/>
              <a:t>оцінити</a:t>
            </a:r>
            <a:r>
              <a:rPr lang="ru-RU" dirty="0" smtClean="0"/>
              <a:t> в 5-7 </a:t>
            </a:r>
            <a:r>
              <a:rPr lang="ru-RU" dirty="0" err="1" smtClean="0"/>
              <a:t>років</a:t>
            </a:r>
            <a:r>
              <a:rPr lang="ru-RU" dirty="0" smtClean="0"/>
              <a:t>.</a:t>
            </a:r>
            <a:endParaRPr lang="ru-RU"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Файл:Dnepr rocket lift-off 1.jpg"/>
          <p:cNvPicPr>
            <a:picLocks noChangeAspect="1" noChangeArrowheads="1"/>
          </p:cNvPicPr>
          <p:nvPr/>
        </p:nvPicPr>
        <p:blipFill>
          <a:blip r:embed="rId2"/>
          <a:srcRect/>
          <a:stretch>
            <a:fillRect/>
          </a:stretch>
        </p:blipFill>
        <p:spPr bwMode="auto">
          <a:xfrm>
            <a:off x="785786" y="785794"/>
            <a:ext cx="2790732" cy="3714776"/>
          </a:xfrm>
          <a:prstGeom prst="rect">
            <a:avLst/>
          </a:prstGeom>
          <a:noFill/>
        </p:spPr>
      </p:pic>
      <p:sp>
        <p:nvSpPr>
          <p:cNvPr id="5" name="Прямоугольник 4"/>
          <p:cNvSpPr/>
          <p:nvPr/>
        </p:nvSpPr>
        <p:spPr>
          <a:xfrm>
            <a:off x="428596" y="4572008"/>
            <a:ext cx="3500462" cy="738664"/>
          </a:xfrm>
          <a:prstGeom prst="rect">
            <a:avLst/>
          </a:prstGeom>
        </p:spPr>
        <p:txBody>
          <a:bodyPr wrap="square">
            <a:spAutoFit/>
          </a:bodyPr>
          <a:lstStyle/>
          <a:p>
            <a:r>
              <a:rPr lang="ru-RU" sz="1400" dirty="0" smtClean="0"/>
              <a:t>Старт </a:t>
            </a:r>
            <a:r>
              <a:rPr lang="ru-RU" sz="1400" dirty="0" smtClean="0">
                <a:hlinkClick r:id="rId3" tooltip="МБР"/>
              </a:rPr>
              <a:t>МБР</a:t>
            </a:r>
            <a:r>
              <a:rPr lang="ru-RU" sz="1400" dirty="0" smtClean="0"/>
              <a:t> </a:t>
            </a:r>
            <a:r>
              <a:rPr lang="ru-RU" sz="1400" dirty="0" smtClean="0">
                <a:hlinkClick r:id="rId4" tooltip="Р-36М"/>
              </a:rPr>
              <a:t>Р-36М «</a:t>
            </a:r>
            <a:r>
              <a:rPr lang="ru-RU" sz="1400" dirty="0" err="1" smtClean="0">
                <a:hlinkClick r:id="rId4" tooltip="Р-36М"/>
              </a:rPr>
              <a:t>Дніпро</a:t>
            </a:r>
            <a:r>
              <a:rPr lang="ru-RU" sz="1400" dirty="0" smtClean="0">
                <a:hlinkClick r:id="rId4" tooltip="Р-36М"/>
              </a:rPr>
              <a:t>»</a:t>
            </a:r>
            <a:r>
              <a:rPr lang="ru-RU" sz="1400" dirty="0" smtClean="0"/>
              <a:t>, ракета </a:t>
            </a:r>
            <a:r>
              <a:rPr lang="ru-RU" sz="1400" dirty="0" err="1" smtClean="0"/>
              <a:t>повністю</a:t>
            </a:r>
            <a:r>
              <a:rPr lang="ru-RU" sz="1400" dirty="0" smtClean="0"/>
              <a:t> </a:t>
            </a:r>
            <a:r>
              <a:rPr lang="ru-RU" sz="1400" dirty="0" err="1" smtClean="0"/>
              <a:t>спроектована</a:t>
            </a:r>
            <a:r>
              <a:rPr lang="ru-RU" sz="1400" dirty="0" smtClean="0"/>
              <a:t> </a:t>
            </a:r>
            <a:r>
              <a:rPr lang="ru-RU" sz="1400" dirty="0" err="1" smtClean="0"/>
              <a:t>і</a:t>
            </a:r>
            <a:r>
              <a:rPr lang="ru-RU" sz="1400" dirty="0" smtClean="0"/>
              <a:t> </a:t>
            </a:r>
            <a:r>
              <a:rPr lang="ru-RU" sz="1400" dirty="0" err="1" smtClean="0"/>
              <a:t>вироблялася</a:t>
            </a:r>
            <a:r>
              <a:rPr lang="ru-RU" sz="1400" dirty="0" smtClean="0"/>
              <a:t> на </a:t>
            </a:r>
            <a:r>
              <a:rPr lang="ru-RU" sz="1400" dirty="0" err="1" smtClean="0"/>
              <a:t>території</a:t>
            </a:r>
            <a:r>
              <a:rPr lang="ru-RU" sz="1400" dirty="0" smtClean="0"/>
              <a:t> </a:t>
            </a:r>
            <a:r>
              <a:rPr lang="ru-RU" sz="1400" dirty="0" err="1" smtClean="0">
                <a:hlinkClick r:id="rId5" tooltip="УРСР"/>
              </a:rPr>
              <a:t>України</a:t>
            </a:r>
            <a:r>
              <a:rPr lang="ru-RU" sz="1400" dirty="0" smtClean="0"/>
              <a:t>.</a:t>
            </a:r>
            <a:endParaRPr lang="uk-UA" sz="1400" dirty="0"/>
          </a:p>
        </p:txBody>
      </p:sp>
      <p:sp>
        <p:nvSpPr>
          <p:cNvPr id="6" name="Прямоугольник 5"/>
          <p:cNvSpPr/>
          <p:nvPr/>
        </p:nvSpPr>
        <p:spPr>
          <a:xfrm>
            <a:off x="4572000" y="4143380"/>
            <a:ext cx="3857652" cy="523220"/>
          </a:xfrm>
          <a:prstGeom prst="rect">
            <a:avLst/>
          </a:prstGeom>
        </p:spPr>
        <p:txBody>
          <a:bodyPr wrap="square">
            <a:spAutoFit/>
          </a:bodyPr>
          <a:lstStyle/>
          <a:p>
            <a:r>
              <a:rPr lang="ru-RU" sz="1400" dirty="0" err="1"/>
              <a:t>Ядерний</a:t>
            </a:r>
            <a:r>
              <a:rPr lang="ru-RU" sz="1400" dirty="0"/>
              <a:t> комплекс </a:t>
            </a:r>
            <a:r>
              <a:rPr lang="ru-RU" sz="1400" dirty="0">
                <a:hlinkClick r:id="rId6" tooltip="РСД-10 (ще не написана)"/>
              </a:rPr>
              <a:t>«</a:t>
            </a:r>
            <a:r>
              <a:rPr lang="ru-RU" sz="1400" dirty="0" err="1">
                <a:hlinkClick r:id="rId6" tooltip="РСД-10 (ще не написана)"/>
              </a:rPr>
              <a:t>Піонер</a:t>
            </a:r>
            <a:r>
              <a:rPr lang="ru-RU" sz="1400" dirty="0">
                <a:hlinkClick r:id="rId6" tooltip="РСД-10 (ще не написана)"/>
              </a:rPr>
              <a:t>»</a:t>
            </a:r>
            <a:r>
              <a:rPr lang="ru-RU" sz="1400" dirty="0"/>
              <a:t> в </a:t>
            </a:r>
            <a:r>
              <a:rPr lang="ru-RU" sz="1400" dirty="0" err="1">
                <a:hlinkClick r:id="rId7" tooltip="Військово-історичний музей Повітряних сил України (ще не написана)"/>
              </a:rPr>
              <a:t>Музеї</a:t>
            </a:r>
            <a:r>
              <a:rPr lang="ru-RU" sz="1400" dirty="0">
                <a:hlinkClick r:id="rId7" tooltip="Військово-історичний музей Повітряних сил України (ще не написана)"/>
              </a:rPr>
              <a:t> ВПС </a:t>
            </a:r>
            <a:r>
              <a:rPr lang="ru-RU" sz="1400" dirty="0" err="1">
                <a:hlinkClick r:id="rId7" tooltip="Військово-історичний музей Повітряних сил України (ще не написана)"/>
              </a:rPr>
              <a:t>України</a:t>
            </a:r>
            <a:r>
              <a:rPr lang="ru-RU" sz="1400" dirty="0"/>
              <a:t>, </a:t>
            </a:r>
            <a:r>
              <a:rPr lang="ru-RU" sz="1400" dirty="0" err="1"/>
              <a:t>місто</a:t>
            </a:r>
            <a:r>
              <a:rPr lang="ru-RU" sz="1400" dirty="0"/>
              <a:t> </a:t>
            </a:r>
            <a:r>
              <a:rPr lang="ru-RU" sz="1400" dirty="0" err="1">
                <a:hlinkClick r:id="rId8" tooltip="Вінниця"/>
              </a:rPr>
              <a:t>Вінниця</a:t>
            </a:r>
            <a:endParaRPr lang="uk-UA" sz="1400" dirty="0"/>
          </a:p>
        </p:txBody>
      </p:sp>
      <p:pic>
        <p:nvPicPr>
          <p:cNvPr id="46084" name="Picture 4" descr="Файл:RSD-10 2009 G1.jpg"/>
          <p:cNvPicPr>
            <a:picLocks noChangeAspect="1" noChangeArrowheads="1"/>
          </p:cNvPicPr>
          <p:nvPr/>
        </p:nvPicPr>
        <p:blipFill>
          <a:blip r:embed="rId9"/>
          <a:srcRect/>
          <a:stretch>
            <a:fillRect/>
          </a:stretch>
        </p:blipFill>
        <p:spPr bwMode="auto">
          <a:xfrm>
            <a:off x="3929058" y="1357298"/>
            <a:ext cx="4633815" cy="257176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857232"/>
            <a:ext cx="8001024" cy="3693319"/>
          </a:xfrm>
          <a:prstGeom prst="rect">
            <a:avLst/>
          </a:prstGeom>
        </p:spPr>
        <p:txBody>
          <a:bodyPr wrap="square">
            <a:spAutoFit/>
          </a:bodyPr>
          <a:lstStyle/>
          <a:p>
            <a:r>
              <a:rPr lang="uk-UA" dirty="0"/>
              <a:t>З різних причин добровільно відмовилися від своїх ядерних програм </a:t>
            </a:r>
            <a:r>
              <a:rPr lang="uk-UA" dirty="0">
                <a:hlinkClick r:id="rId2" tooltip="Бразилія"/>
              </a:rPr>
              <a:t>Бразилія</a:t>
            </a:r>
            <a:r>
              <a:rPr lang="uk-UA" dirty="0"/>
              <a:t>, </a:t>
            </a:r>
            <a:r>
              <a:rPr lang="uk-UA" dirty="0">
                <a:hlinkClick r:id="rId3" tooltip="Аргентина"/>
              </a:rPr>
              <a:t>Аргентина</a:t>
            </a:r>
            <a:r>
              <a:rPr lang="uk-UA" dirty="0"/>
              <a:t>, </a:t>
            </a:r>
            <a:r>
              <a:rPr lang="uk-UA" dirty="0">
                <a:hlinkClick r:id="rId4" tooltip="Лівія"/>
              </a:rPr>
              <a:t>Лівія</a:t>
            </a:r>
            <a:r>
              <a:rPr lang="uk-UA" dirty="0"/>
              <a:t>. </a:t>
            </a:r>
            <a:endParaRPr lang="uk-UA" dirty="0" smtClean="0"/>
          </a:p>
          <a:p>
            <a:endParaRPr lang="uk-UA" dirty="0"/>
          </a:p>
          <a:p>
            <a:r>
              <a:rPr lang="uk-UA" dirty="0" smtClean="0"/>
              <a:t>У </a:t>
            </a:r>
            <a:r>
              <a:rPr lang="uk-UA" dirty="0"/>
              <a:t>різні роки підозрювалося, що ядерну зброю можуть розробляти ще кілька країн. </a:t>
            </a:r>
            <a:endParaRPr lang="uk-UA" dirty="0" smtClean="0"/>
          </a:p>
          <a:p>
            <a:r>
              <a:rPr lang="uk-UA" dirty="0" smtClean="0"/>
              <a:t>Вважається</a:t>
            </a:r>
            <a:r>
              <a:rPr lang="uk-UA" dirty="0"/>
              <a:t>, що найбільш близьким до створення власної ядерної зброї є </a:t>
            </a:r>
            <a:r>
              <a:rPr lang="uk-UA" dirty="0">
                <a:hlinkClick r:id="rId5" tooltip="Іран"/>
              </a:rPr>
              <a:t>Іран</a:t>
            </a:r>
            <a:r>
              <a:rPr lang="uk-UA" dirty="0"/>
              <a:t>. </a:t>
            </a:r>
            <a:endParaRPr lang="uk-UA" dirty="0" smtClean="0"/>
          </a:p>
          <a:p>
            <a:endParaRPr lang="uk-UA" dirty="0"/>
          </a:p>
          <a:p>
            <a:r>
              <a:rPr lang="uk-UA" dirty="0" smtClean="0"/>
              <a:t>Також </a:t>
            </a:r>
            <a:r>
              <a:rPr lang="uk-UA" dirty="0"/>
              <a:t>на думку багатьох фахівців, деякі країни (наприклад, Японія й Німеччина), що не володіють ядерною зброєю, за своїми науково-виробничими можливостями здатні створити її протягом короткого часу після ухвалення політичного рішення й </a:t>
            </a:r>
            <a:r>
              <a:rPr lang="uk-UA" dirty="0" smtClean="0"/>
              <a:t>фінансування.</a:t>
            </a:r>
            <a:endParaRPr lang="uk-UA" dirty="0"/>
          </a:p>
        </p:txBody>
      </p:sp>
      <p:sp>
        <p:nvSpPr>
          <p:cNvPr id="3" name="Прямоугольник 2"/>
          <p:cNvSpPr/>
          <p:nvPr/>
        </p:nvSpPr>
        <p:spPr>
          <a:xfrm>
            <a:off x="2285984" y="4857760"/>
            <a:ext cx="4572000" cy="584775"/>
          </a:xfrm>
          <a:prstGeom prst="rect">
            <a:avLst/>
          </a:prstGeom>
        </p:spPr>
        <p:txBody>
          <a:bodyPr>
            <a:spAutoFit/>
          </a:bodyPr>
          <a:lstStyle/>
          <a:p>
            <a:pPr fontAlgn="base"/>
            <a:r>
              <a:rPr lang="ru-RU" sz="3200" b="1" dirty="0" err="1" smtClean="0">
                <a:solidFill>
                  <a:srgbClr val="C00000"/>
                </a:solidFill>
              </a:rPr>
              <a:t>Дякуємо</a:t>
            </a:r>
            <a:r>
              <a:rPr lang="ru-RU" sz="3200" b="1" dirty="0" smtClean="0">
                <a:solidFill>
                  <a:srgbClr val="C00000"/>
                </a:solidFill>
              </a:rPr>
              <a:t> за </a:t>
            </a:r>
            <a:r>
              <a:rPr lang="ru-RU" sz="3200" b="1" dirty="0" err="1" smtClean="0">
                <a:solidFill>
                  <a:srgbClr val="C00000"/>
                </a:solidFill>
              </a:rPr>
              <a:t>увагу</a:t>
            </a:r>
            <a:r>
              <a:rPr lang="ru-RU" sz="3200" b="1" dirty="0" smtClean="0">
                <a:solidFill>
                  <a:srgbClr val="C00000"/>
                </a:solidFill>
              </a:rPr>
              <a:t>!</a:t>
            </a:r>
            <a:endParaRPr lang="ru-RU" sz="3200" b="1" dirty="0">
              <a:solidFill>
                <a:srgbClr val="C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357166"/>
            <a:ext cx="7786742" cy="2062103"/>
          </a:xfrm>
          <a:prstGeom prst="rect">
            <a:avLst/>
          </a:prstGeom>
        </p:spPr>
        <p:txBody>
          <a:bodyPr wrap="square">
            <a:spAutoFit/>
          </a:bodyPr>
          <a:lstStyle/>
          <a:p>
            <a:r>
              <a:rPr lang="uk-UA" sz="3200" i="1" dirty="0" err="1" smtClean="0"/>
              <a:t>“Ніщо</a:t>
            </a:r>
            <a:r>
              <a:rPr lang="uk-UA" sz="3200" i="1" dirty="0" smtClean="0"/>
              <a:t> </a:t>
            </a:r>
            <a:r>
              <a:rPr lang="uk-UA" sz="3200" i="1" dirty="0"/>
              <a:t>не може бути сильніше ідей</a:t>
            </a:r>
            <a:r>
              <a:rPr lang="uk-UA" sz="3200" i="1" dirty="0" smtClean="0"/>
              <a:t>,</a:t>
            </a:r>
          </a:p>
          <a:p>
            <a:pPr algn="r"/>
            <a:r>
              <a:rPr lang="uk-UA" sz="3200" i="1" dirty="0" smtClean="0"/>
              <a:t> </a:t>
            </a:r>
            <a:r>
              <a:rPr lang="uk-UA" sz="3200" i="1" dirty="0"/>
              <a:t>час яких </a:t>
            </a:r>
            <a:r>
              <a:rPr lang="uk-UA" sz="3200" i="1" dirty="0" err="1" smtClean="0"/>
              <a:t>прийшов“</a:t>
            </a:r>
            <a:endParaRPr lang="uk-UA" sz="3200" i="1" dirty="0" smtClean="0"/>
          </a:p>
          <a:p>
            <a:pPr algn="r"/>
            <a:r>
              <a:rPr lang="uk-UA" sz="3200" i="1" dirty="0" smtClean="0"/>
              <a:t> </a:t>
            </a:r>
          </a:p>
          <a:p>
            <a:pPr algn="r"/>
            <a:r>
              <a:rPr lang="uk-UA" sz="3200" dirty="0" smtClean="0"/>
              <a:t>В</a:t>
            </a:r>
            <a:r>
              <a:rPr lang="uk-UA" sz="3200" dirty="0"/>
              <a:t>. </a:t>
            </a:r>
            <a:r>
              <a:rPr lang="uk-UA" sz="3200" dirty="0" smtClean="0"/>
              <a:t>Гюго</a:t>
            </a:r>
            <a:endParaRPr lang="uk-UA" sz="3200" dirty="0"/>
          </a:p>
        </p:txBody>
      </p:sp>
      <p:pic>
        <p:nvPicPr>
          <p:cNvPr id="15362" name="Picture 2" descr="http://www.frieden-fragen.de/userfiles/images/Atomwaffen/SmallBoyNuclearTest.jpg"/>
          <p:cNvPicPr>
            <a:picLocks noChangeAspect="1" noChangeArrowheads="1"/>
          </p:cNvPicPr>
          <p:nvPr/>
        </p:nvPicPr>
        <p:blipFill>
          <a:blip r:embed="rId2"/>
          <a:srcRect/>
          <a:stretch>
            <a:fillRect/>
          </a:stretch>
        </p:blipFill>
        <p:spPr bwMode="auto">
          <a:xfrm>
            <a:off x="285720" y="2571744"/>
            <a:ext cx="8572560" cy="394917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anim calcmode="lin" valueType="num">
                                      <p:cBhvr>
                                        <p:cTn id="8" dur="2000" fill="hold"/>
                                        <p:tgtEl>
                                          <p:spTgt spid="15362"/>
                                        </p:tgtEl>
                                        <p:attrNameLst>
                                          <p:attrName>style.rotation</p:attrName>
                                        </p:attrNameLst>
                                      </p:cBhvr>
                                      <p:tavLst>
                                        <p:tav tm="0">
                                          <p:val>
                                            <p:fltVal val="720"/>
                                          </p:val>
                                        </p:tav>
                                        <p:tav tm="100000">
                                          <p:val>
                                            <p:fltVal val="0"/>
                                          </p:val>
                                        </p:tav>
                                      </p:tavLst>
                                    </p:anim>
                                    <p:anim calcmode="lin" valueType="num">
                                      <p:cBhvr>
                                        <p:cTn id="9" dur="2000" fill="hold"/>
                                        <p:tgtEl>
                                          <p:spTgt spid="15362"/>
                                        </p:tgtEl>
                                        <p:attrNameLst>
                                          <p:attrName>ppt_h</p:attrName>
                                        </p:attrNameLst>
                                      </p:cBhvr>
                                      <p:tavLst>
                                        <p:tav tm="0">
                                          <p:val>
                                            <p:fltVal val="0"/>
                                          </p:val>
                                        </p:tav>
                                        <p:tav tm="100000">
                                          <p:val>
                                            <p:strVal val="#ppt_h"/>
                                          </p:val>
                                        </p:tav>
                                      </p:tavLst>
                                    </p:anim>
                                    <p:anim calcmode="lin" valueType="num">
                                      <p:cBhvr>
                                        <p:cTn id="10" dur="2000" fill="hold"/>
                                        <p:tgtEl>
                                          <p:spTgt spid="153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2910" y="642918"/>
            <a:ext cx="7786742" cy="2215991"/>
          </a:xfrm>
          <a:prstGeom prst="rect">
            <a:avLst/>
          </a:prstGeom>
        </p:spPr>
        <p:txBody>
          <a:bodyPr wrap="square">
            <a:spAutoFit/>
          </a:bodyPr>
          <a:lstStyle/>
          <a:p>
            <a:r>
              <a:rPr lang="ru-RU" sz="2000" b="1" dirty="0"/>
              <a:t>Гонка </a:t>
            </a:r>
            <a:r>
              <a:rPr lang="ru-RU" sz="2000" b="1" dirty="0" err="1"/>
              <a:t>озброєнь</a:t>
            </a:r>
            <a:r>
              <a:rPr lang="ru-RU" sz="2000" dirty="0"/>
              <a:t> - </a:t>
            </a:r>
            <a:r>
              <a:rPr lang="ru-RU" sz="2000" dirty="0" err="1"/>
              <a:t>це</a:t>
            </a:r>
            <a:r>
              <a:rPr lang="ru-RU" sz="2000" dirty="0"/>
              <a:t> </a:t>
            </a:r>
            <a:r>
              <a:rPr lang="ru-RU" sz="2000" dirty="0" err="1"/>
              <a:t>політичне</a:t>
            </a:r>
            <a:r>
              <a:rPr lang="ru-RU" sz="2000" dirty="0"/>
              <a:t> </a:t>
            </a:r>
            <a:r>
              <a:rPr lang="ru-RU" sz="2000" dirty="0" err="1"/>
              <a:t>протистояння</a:t>
            </a:r>
            <a:r>
              <a:rPr lang="ru-RU" sz="2000" dirty="0"/>
              <a:t> </a:t>
            </a:r>
            <a:r>
              <a:rPr lang="ru-RU" sz="2000" dirty="0" err="1"/>
              <a:t>двох</a:t>
            </a:r>
            <a:r>
              <a:rPr lang="ru-RU" sz="2000" dirty="0"/>
              <a:t> </a:t>
            </a:r>
            <a:r>
              <a:rPr lang="ru-RU" sz="2000" dirty="0" err="1"/>
              <a:t>або</a:t>
            </a:r>
            <a:r>
              <a:rPr lang="ru-RU" sz="2000" dirty="0"/>
              <a:t> </a:t>
            </a:r>
            <a:r>
              <a:rPr lang="ru-RU" sz="2000" dirty="0" err="1"/>
              <a:t>декількох</a:t>
            </a:r>
            <a:r>
              <a:rPr lang="ru-RU" sz="2000" dirty="0"/>
              <a:t> держав (а </a:t>
            </a:r>
            <a:r>
              <a:rPr lang="ru-RU" sz="2000" dirty="0" err="1"/>
              <a:t>частіше</a:t>
            </a:r>
            <a:r>
              <a:rPr lang="ru-RU" sz="2000" dirty="0"/>
              <a:t> - </a:t>
            </a:r>
            <a:r>
              <a:rPr lang="ru-RU" sz="2000" dirty="0" err="1"/>
              <a:t>цілих</a:t>
            </a:r>
            <a:r>
              <a:rPr lang="ru-RU" sz="2000" dirty="0"/>
              <a:t> </a:t>
            </a:r>
            <a:r>
              <a:rPr lang="ru-RU" sz="2000" dirty="0" err="1"/>
              <a:t>військових</a:t>
            </a:r>
            <a:r>
              <a:rPr lang="ru-RU" sz="2000" dirty="0"/>
              <a:t> </a:t>
            </a:r>
            <a:r>
              <a:rPr lang="ru-RU" sz="2000" dirty="0" err="1"/>
              <a:t>блоків</a:t>
            </a:r>
            <a:r>
              <a:rPr lang="ru-RU" sz="2000" dirty="0"/>
              <a:t>) за </a:t>
            </a:r>
            <a:r>
              <a:rPr lang="ru-RU" sz="2000" dirty="0" err="1"/>
              <a:t>перевагу</a:t>
            </a:r>
            <a:r>
              <a:rPr lang="ru-RU" sz="2000" dirty="0"/>
              <a:t> в </a:t>
            </a:r>
            <a:r>
              <a:rPr lang="ru-RU" sz="2000" dirty="0" err="1"/>
              <a:t>області</a:t>
            </a:r>
            <a:r>
              <a:rPr lang="ru-RU" sz="2000" dirty="0"/>
              <a:t> </a:t>
            </a:r>
            <a:r>
              <a:rPr lang="ru-RU" sz="2000" dirty="0" err="1"/>
              <a:t>збройних</a:t>
            </a:r>
            <a:r>
              <a:rPr lang="ru-RU" sz="2000" dirty="0"/>
              <a:t> сил. </a:t>
            </a:r>
            <a:r>
              <a:rPr lang="ru-RU" sz="2000" dirty="0" err="1"/>
              <a:t>Під</a:t>
            </a:r>
            <a:r>
              <a:rPr lang="ru-RU" sz="2000" dirty="0"/>
              <a:t> час такого </a:t>
            </a:r>
            <a:r>
              <a:rPr lang="ru-RU" sz="2000" dirty="0" err="1"/>
              <a:t>протистояння</a:t>
            </a:r>
            <a:r>
              <a:rPr lang="ru-RU" sz="2000" dirty="0"/>
              <a:t> </a:t>
            </a:r>
            <a:r>
              <a:rPr lang="ru-RU" sz="2000" dirty="0" err="1"/>
              <a:t>кожна</a:t>
            </a:r>
            <a:r>
              <a:rPr lang="ru-RU" sz="2000" dirty="0"/>
              <a:t> </a:t>
            </a:r>
            <a:r>
              <a:rPr lang="ru-RU" sz="2000" dirty="0" err="1"/>
              <a:t>з</a:t>
            </a:r>
            <a:r>
              <a:rPr lang="ru-RU" sz="2000" dirty="0"/>
              <a:t> </a:t>
            </a:r>
            <a:r>
              <a:rPr lang="ru-RU" sz="2000" dirty="0" err="1"/>
              <a:t>сторін</a:t>
            </a:r>
            <a:r>
              <a:rPr lang="ru-RU" sz="2000" dirty="0"/>
              <a:t> </a:t>
            </a:r>
            <a:r>
              <a:rPr lang="ru-RU" sz="2000" dirty="0" err="1"/>
              <a:t>робить</a:t>
            </a:r>
            <a:r>
              <a:rPr lang="ru-RU" sz="2000" dirty="0"/>
              <a:t> </a:t>
            </a:r>
            <a:r>
              <a:rPr lang="ru-RU" sz="2000" dirty="0" err="1"/>
              <a:t>величезні</a:t>
            </a:r>
            <a:r>
              <a:rPr lang="ru-RU" sz="2000" dirty="0"/>
              <a:t> запаси </a:t>
            </a:r>
            <a:r>
              <a:rPr lang="ru-RU" sz="2000" dirty="0" err="1"/>
              <a:t>зброї</a:t>
            </a:r>
            <a:r>
              <a:rPr lang="ru-RU" sz="2000" dirty="0"/>
              <a:t>, </a:t>
            </a:r>
            <a:r>
              <a:rPr lang="ru-RU" sz="2000" dirty="0" err="1"/>
              <a:t>намагаючись</a:t>
            </a:r>
            <a:r>
              <a:rPr lang="ru-RU" sz="2000" dirty="0"/>
              <a:t> </a:t>
            </a:r>
            <a:r>
              <a:rPr lang="ru-RU" sz="2000" dirty="0" err="1"/>
              <a:t>встановити</a:t>
            </a:r>
            <a:r>
              <a:rPr lang="ru-RU" sz="2000" dirty="0"/>
              <a:t> паритет </a:t>
            </a:r>
            <a:r>
              <a:rPr lang="ru-RU" sz="2000" dirty="0" err="1"/>
              <a:t>з</a:t>
            </a:r>
            <a:r>
              <a:rPr lang="ru-RU" sz="2000" dirty="0"/>
              <a:t> супротивником </a:t>
            </a:r>
            <a:r>
              <a:rPr lang="ru-RU" sz="2000" dirty="0" err="1"/>
              <a:t>або</a:t>
            </a:r>
            <a:r>
              <a:rPr lang="ru-RU" sz="2000" dirty="0"/>
              <a:t> </a:t>
            </a:r>
            <a:r>
              <a:rPr lang="ru-RU" sz="2000" dirty="0" err="1"/>
              <a:t>обігнати</a:t>
            </a:r>
            <a:r>
              <a:rPr lang="ru-RU" sz="2000" dirty="0"/>
              <a:t> </a:t>
            </a:r>
            <a:r>
              <a:rPr lang="ru-RU" sz="2000" dirty="0" err="1"/>
              <a:t>його</a:t>
            </a:r>
            <a:r>
              <a:rPr lang="ru-RU" sz="2000" dirty="0"/>
              <a:t>. </a:t>
            </a:r>
            <a:endParaRPr lang="ru-RU" sz="2000" dirty="0" smtClean="0"/>
          </a:p>
          <a:p>
            <a:endParaRPr lang="ru-RU" dirty="0"/>
          </a:p>
        </p:txBody>
      </p:sp>
      <p:sp>
        <p:nvSpPr>
          <p:cNvPr id="7" name="Прямоугольник 6"/>
          <p:cNvSpPr/>
          <p:nvPr/>
        </p:nvSpPr>
        <p:spPr>
          <a:xfrm>
            <a:off x="357158" y="2928934"/>
            <a:ext cx="8501122" cy="2308324"/>
          </a:xfrm>
          <a:prstGeom prst="rect">
            <a:avLst/>
          </a:prstGeom>
        </p:spPr>
        <p:txBody>
          <a:bodyPr wrap="square">
            <a:spAutoFit/>
          </a:bodyPr>
          <a:lstStyle/>
          <a:p>
            <a:r>
              <a:rPr lang="uk-UA" b="1" dirty="0" smtClean="0"/>
              <a:t>«</a:t>
            </a:r>
            <a:r>
              <a:rPr lang="uk-UA" b="1" dirty="0" smtClean="0">
                <a:hlinkClick r:id="rId2" tooltip="Ядерний клуб"/>
              </a:rPr>
              <a:t>Ядерний клуб</a:t>
            </a:r>
            <a:r>
              <a:rPr lang="uk-UA" b="1" dirty="0" smtClean="0"/>
              <a:t>» </a:t>
            </a:r>
            <a:r>
              <a:rPr lang="uk-UA" dirty="0" smtClean="0"/>
              <a:t>— неофіційна назва групи країн, що володіють ядерною зброєю. </a:t>
            </a:r>
          </a:p>
          <a:p>
            <a:endParaRPr lang="uk-UA" dirty="0" smtClean="0"/>
          </a:p>
          <a:p>
            <a:r>
              <a:rPr lang="uk-UA" dirty="0" smtClean="0"/>
              <a:t>До нього входять:</a:t>
            </a:r>
          </a:p>
          <a:p>
            <a:r>
              <a:rPr lang="uk-UA" dirty="0" smtClean="0"/>
              <a:t> </a:t>
            </a:r>
            <a:r>
              <a:rPr lang="uk-UA" b="1" dirty="0" smtClean="0">
                <a:hlinkClick r:id="rId3" tooltip="США"/>
              </a:rPr>
              <a:t>США</a:t>
            </a:r>
            <a:r>
              <a:rPr lang="uk-UA" b="1" dirty="0" smtClean="0"/>
              <a:t> </a:t>
            </a:r>
            <a:r>
              <a:rPr lang="uk-UA" dirty="0" smtClean="0"/>
              <a:t>(з </a:t>
            </a:r>
            <a:r>
              <a:rPr lang="uk-UA" dirty="0" smtClean="0">
                <a:hlinkClick r:id="rId4" tooltip="1945 рік"/>
              </a:rPr>
              <a:t>1945</a:t>
            </a:r>
            <a:r>
              <a:rPr lang="uk-UA" dirty="0" smtClean="0"/>
              <a:t>), </a:t>
            </a:r>
            <a:r>
              <a:rPr lang="uk-UA" b="1" dirty="0" smtClean="0">
                <a:hlinkClick r:id="rId5" tooltip="Росія"/>
              </a:rPr>
              <a:t>Росія</a:t>
            </a:r>
            <a:r>
              <a:rPr lang="uk-UA" dirty="0" smtClean="0"/>
              <a:t> (До неї Радянський </a:t>
            </a:r>
            <a:r>
              <a:rPr lang="uk-UA" dirty="0" smtClean="0">
                <a:hlinkClick r:id="rId6" tooltip="Радянський Союз"/>
              </a:rPr>
              <a:t>Союз</a:t>
            </a:r>
            <a:r>
              <a:rPr lang="uk-UA" dirty="0" smtClean="0"/>
              <a:t>:з </a:t>
            </a:r>
            <a:r>
              <a:rPr lang="uk-UA" dirty="0" smtClean="0">
                <a:hlinkClick r:id="rId7" tooltip="1949 рік"/>
              </a:rPr>
              <a:t>1949</a:t>
            </a:r>
            <a:r>
              <a:rPr lang="uk-UA" dirty="0" smtClean="0"/>
              <a:t>), </a:t>
            </a:r>
          </a:p>
          <a:p>
            <a:r>
              <a:rPr lang="uk-UA" b="1" dirty="0" smtClean="0">
                <a:hlinkClick r:id="rId8" tooltip="Великобританія"/>
              </a:rPr>
              <a:t>Великобританія</a:t>
            </a:r>
            <a:r>
              <a:rPr lang="uk-UA" dirty="0" smtClean="0"/>
              <a:t>(</a:t>
            </a:r>
            <a:r>
              <a:rPr lang="uk-UA" dirty="0" smtClean="0">
                <a:hlinkClick r:id="rId9" tooltip="1952 рік"/>
              </a:rPr>
              <a:t>1952</a:t>
            </a:r>
            <a:r>
              <a:rPr lang="uk-UA" dirty="0" smtClean="0"/>
              <a:t>), </a:t>
            </a:r>
            <a:r>
              <a:rPr lang="uk-UA" b="1" dirty="0" smtClean="0">
                <a:hlinkClick r:id="rId10" tooltip="Франція"/>
              </a:rPr>
              <a:t>Франція</a:t>
            </a:r>
            <a:r>
              <a:rPr lang="uk-UA" b="1" dirty="0" smtClean="0"/>
              <a:t> </a:t>
            </a:r>
            <a:r>
              <a:rPr lang="uk-UA" dirty="0" smtClean="0"/>
              <a:t>(</a:t>
            </a:r>
            <a:r>
              <a:rPr lang="uk-UA" dirty="0" smtClean="0">
                <a:hlinkClick r:id="rId11" tooltip="1960 рік"/>
              </a:rPr>
              <a:t>1960</a:t>
            </a:r>
            <a:r>
              <a:rPr lang="uk-UA" dirty="0" smtClean="0"/>
              <a:t>),</a:t>
            </a:r>
            <a:r>
              <a:rPr lang="uk-UA" b="1" dirty="0" smtClean="0">
                <a:hlinkClick r:id="rId12" tooltip="КНР"/>
              </a:rPr>
              <a:t>КНР</a:t>
            </a:r>
            <a:r>
              <a:rPr lang="uk-UA" dirty="0" smtClean="0"/>
              <a:t>(</a:t>
            </a:r>
            <a:r>
              <a:rPr lang="uk-UA" dirty="0" smtClean="0">
                <a:hlinkClick r:id="rId13" tooltip="1964 рік"/>
              </a:rPr>
              <a:t>1964</a:t>
            </a:r>
            <a:r>
              <a:rPr lang="uk-UA" dirty="0" smtClean="0"/>
              <a:t>), </a:t>
            </a:r>
            <a:r>
              <a:rPr lang="uk-UA" b="1" dirty="0" smtClean="0">
                <a:hlinkClick r:id="rId14" tooltip="Індія"/>
              </a:rPr>
              <a:t>Індія</a:t>
            </a:r>
            <a:r>
              <a:rPr lang="uk-UA" dirty="0" smtClean="0"/>
              <a:t> (1974),</a:t>
            </a:r>
            <a:r>
              <a:rPr lang="uk-UA" b="1" dirty="0" smtClean="0"/>
              <a:t> </a:t>
            </a:r>
            <a:r>
              <a:rPr lang="uk-UA" b="1" dirty="0" smtClean="0">
                <a:hlinkClick r:id="rId15" tooltip="Пакистан"/>
              </a:rPr>
              <a:t>Пакистан</a:t>
            </a:r>
            <a:r>
              <a:rPr lang="uk-UA" b="1" dirty="0" smtClean="0"/>
              <a:t> </a:t>
            </a:r>
            <a:r>
              <a:rPr lang="uk-UA" dirty="0" smtClean="0"/>
              <a:t>(</a:t>
            </a:r>
            <a:r>
              <a:rPr lang="uk-UA" dirty="0" smtClean="0">
                <a:hlinkClick r:id="rId16" tooltip="1998 рік"/>
              </a:rPr>
              <a:t>1998</a:t>
            </a:r>
            <a:r>
              <a:rPr lang="uk-UA" dirty="0" smtClean="0"/>
              <a:t>) і </a:t>
            </a:r>
            <a:r>
              <a:rPr lang="uk-UA" b="1" dirty="0" smtClean="0">
                <a:hlinkClick r:id="rId17" tooltip="КНДР"/>
              </a:rPr>
              <a:t>КНДР</a:t>
            </a:r>
            <a:r>
              <a:rPr lang="uk-UA" dirty="0" smtClean="0"/>
              <a:t> (</a:t>
            </a:r>
            <a:r>
              <a:rPr lang="uk-UA" dirty="0" smtClean="0">
                <a:hlinkClick r:id="rId18" tooltip="2006 рік"/>
              </a:rPr>
              <a:t>2006</a:t>
            </a:r>
            <a:r>
              <a:rPr lang="uk-UA" dirty="0" smtClean="0"/>
              <a:t>). Також вважається, що </a:t>
            </a:r>
          </a:p>
          <a:p>
            <a:r>
              <a:rPr lang="uk-UA" b="1" dirty="0" smtClean="0">
                <a:hlinkClick r:id="rId19" tooltip="Ізраїль"/>
              </a:rPr>
              <a:t>Ізраїль</a:t>
            </a:r>
            <a:r>
              <a:rPr lang="uk-UA" dirty="0" smtClean="0"/>
              <a:t> має ядерну зброю.</a:t>
            </a:r>
            <a:endParaRPr lang="uk-UA"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zarubezhom.info/wp-content/uploads/2012/03/wpid-YAk-krani-mayut-yadernu-zbroyu-sklki-0.jpg"/>
          <p:cNvPicPr>
            <a:picLocks noChangeAspect="1" noChangeArrowheads="1"/>
          </p:cNvPicPr>
          <p:nvPr/>
        </p:nvPicPr>
        <p:blipFill>
          <a:blip r:embed="rId2"/>
          <a:srcRect/>
          <a:stretch>
            <a:fillRect/>
          </a:stretch>
        </p:blipFill>
        <p:spPr bwMode="auto">
          <a:xfrm>
            <a:off x="357158" y="357165"/>
            <a:ext cx="8429684" cy="570457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785794"/>
            <a:ext cx="7358114" cy="2308324"/>
          </a:xfrm>
          <a:prstGeom prst="rect">
            <a:avLst/>
          </a:prstGeom>
        </p:spPr>
        <p:txBody>
          <a:bodyPr wrap="square">
            <a:spAutoFit/>
          </a:bodyPr>
          <a:lstStyle/>
          <a:p>
            <a:r>
              <a:rPr lang="uk-UA" dirty="0"/>
              <a:t>Перші випробування ядерної зброї були проведені в США. У штаті </a:t>
            </a:r>
            <a:r>
              <a:rPr lang="uk-UA" dirty="0" err="1"/>
              <a:t>Нью-Мексико</a:t>
            </a:r>
            <a:r>
              <a:rPr lang="uk-UA" dirty="0"/>
              <a:t> в 1945 році привели в дію бомбу, заряд якої був еквівалентний 20 кілотонн тротилу. Не минуло й місяця, як руйнівні можливості нової зброї були продемонстровані всьому світу в японських містах Хіросіма і Нагасакі.</a:t>
            </a:r>
            <a:br>
              <a:rPr lang="uk-UA" dirty="0"/>
            </a:br>
            <a:r>
              <a:rPr lang="en-US" dirty="0" smtClean="0"/>
              <a:t/>
            </a:r>
            <a:br>
              <a:rPr lang="en-US" dirty="0" smtClean="0"/>
            </a:br>
            <a:endParaRPr lang="uk-UA" dirty="0"/>
          </a:p>
        </p:txBody>
      </p:sp>
      <p:pic>
        <p:nvPicPr>
          <p:cNvPr id="21506" name="Picture 2" descr="http://nevsedoma.com.ua/images/2010/114/3/Hiirosin.jpg"/>
          <p:cNvPicPr>
            <a:picLocks noChangeAspect="1" noChangeArrowheads="1"/>
          </p:cNvPicPr>
          <p:nvPr/>
        </p:nvPicPr>
        <p:blipFill>
          <a:blip r:embed="rId2"/>
          <a:srcRect/>
          <a:stretch>
            <a:fillRect/>
          </a:stretch>
        </p:blipFill>
        <p:spPr bwMode="auto">
          <a:xfrm>
            <a:off x="2143108" y="2714620"/>
            <a:ext cx="5147738" cy="3500462"/>
          </a:xfrm>
          <a:prstGeom prst="rect">
            <a:avLst/>
          </a:prstGeom>
          <a:noFill/>
        </p:spPr>
      </p:pic>
      <p:pic>
        <p:nvPicPr>
          <p:cNvPr id="21508" name="Picture 4" descr="http://fototelegraf.ru/wp-content/uploads/2012/08/khirosima-nagasaki-8-2.jpg"/>
          <p:cNvPicPr>
            <a:picLocks noChangeAspect="1" noChangeArrowheads="1"/>
          </p:cNvPicPr>
          <p:nvPr/>
        </p:nvPicPr>
        <p:blipFill>
          <a:blip r:embed="rId3"/>
          <a:srcRect/>
          <a:stretch>
            <a:fillRect/>
          </a:stretch>
        </p:blipFill>
        <p:spPr bwMode="auto">
          <a:xfrm>
            <a:off x="2071669" y="2714620"/>
            <a:ext cx="5268253" cy="3500462"/>
          </a:xfrm>
          <a:prstGeom prst="rect">
            <a:avLst/>
          </a:prstGeom>
          <a:noFill/>
        </p:spPr>
      </p:pic>
      <p:pic>
        <p:nvPicPr>
          <p:cNvPr id="21510" name="Picture 6" descr="http://cdn.trend.az/article_photo/2008/06/10/hirosima_301007.jpg"/>
          <p:cNvPicPr>
            <a:picLocks noChangeAspect="1" noChangeArrowheads="1"/>
          </p:cNvPicPr>
          <p:nvPr/>
        </p:nvPicPr>
        <p:blipFill>
          <a:blip r:embed="rId4"/>
          <a:srcRect/>
          <a:stretch>
            <a:fillRect/>
          </a:stretch>
        </p:blipFill>
        <p:spPr bwMode="auto">
          <a:xfrm>
            <a:off x="2071669" y="2714620"/>
            <a:ext cx="5214975" cy="3500462"/>
          </a:xfrm>
          <a:prstGeom prst="rect">
            <a:avLst/>
          </a:prstGeom>
          <a:noFill/>
        </p:spPr>
      </p:pic>
      <p:pic>
        <p:nvPicPr>
          <p:cNvPr id="21512" name="Picture 8" descr="http://img15.nnm.me/2/b/2/b/3/2b2b3be6d7bf4a649413c806b2167366_full.jpg"/>
          <p:cNvPicPr>
            <a:picLocks noChangeAspect="1" noChangeArrowheads="1"/>
          </p:cNvPicPr>
          <p:nvPr/>
        </p:nvPicPr>
        <p:blipFill>
          <a:blip r:embed="rId5"/>
          <a:srcRect/>
          <a:stretch>
            <a:fillRect/>
          </a:stretch>
        </p:blipFill>
        <p:spPr bwMode="auto">
          <a:xfrm>
            <a:off x="2071670" y="2714620"/>
            <a:ext cx="5214974" cy="350046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510"/>
                                        </p:tgtEl>
                                        <p:attrNameLst>
                                          <p:attrName>style.visibility</p:attrName>
                                        </p:attrNameLst>
                                      </p:cBhvr>
                                      <p:to>
                                        <p:strVal val="visible"/>
                                      </p:to>
                                    </p:set>
                                    <p:animEffect transition="in" filter="fade">
                                      <p:cBhvr>
                                        <p:cTn id="11" dur="2000"/>
                                        <p:tgtEl>
                                          <p:spTgt spid="215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1512"/>
                                        </p:tgtEl>
                                        <p:attrNameLst>
                                          <p:attrName>style.visibility</p:attrName>
                                        </p:attrNameLst>
                                      </p:cBhvr>
                                      <p:to>
                                        <p:strVal val="visible"/>
                                      </p:to>
                                    </p:set>
                                    <p:animEffect transition="in" filter="fade">
                                      <p:cBhvr>
                                        <p:cTn id="15"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571480"/>
            <a:ext cx="8215370" cy="1477328"/>
          </a:xfrm>
          <a:prstGeom prst="rect">
            <a:avLst/>
          </a:prstGeom>
        </p:spPr>
        <p:txBody>
          <a:bodyPr wrap="square">
            <a:spAutoFit/>
          </a:bodyPr>
          <a:lstStyle/>
          <a:p>
            <a:r>
              <a:rPr lang="ru-RU" dirty="0"/>
              <a:t>Через </a:t>
            </a:r>
            <a:r>
              <a:rPr lang="ru-RU" dirty="0" err="1"/>
              <a:t>чотири</a:t>
            </a:r>
            <a:r>
              <a:rPr lang="ru-RU" dirty="0"/>
              <a:t> роки </a:t>
            </a:r>
            <a:r>
              <a:rPr lang="ru-RU" dirty="0" err="1"/>
              <a:t>випробування</a:t>
            </a:r>
            <a:r>
              <a:rPr lang="ru-RU" dirty="0"/>
              <a:t> </a:t>
            </a:r>
            <a:r>
              <a:rPr lang="ru-RU" dirty="0" err="1"/>
              <a:t>почалися</a:t>
            </a:r>
            <a:r>
              <a:rPr lang="ru-RU" dirty="0"/>
              <a:t> в </a:t>
            </a:r>
            <a:r>
              <a:rPr lang="ru-RU" dirty="0" err="1"/>
              <a:t>Радянському</a:t>
            </a:r>
            <a:r>
              <a:rPr lang="ru-RU" dirty="0"/>
              <a:t> </a:t>
            </a:r>
            <a:r>
              <a:rPr lang="ru-RU" dirty="0" err="1"/>
              <a:t>Союзі</a:t>
            </a:r>
            <a:r>
              <a:rPr lang="ru-RU" dirty="0"/>
              <a:t>, </a:t>
            </a:r>
            <a:r>
              <a:rPr lang="ru-RU" dirty="0" err="1"/>
              <a:t>потім</a:t>
            </a:r>
            <a:r>
              <a:rPr lang="ru-RU" dirty="0"/>
              <a:t> у </a:t>
            </a:r>
            <a:r>
              <a:rPr lang="ru-RU" dirty="0" err="1"/>
              <a:t>Великобританії</a:t>
            </a:r>
            <a:r>
              <a:rPr lang="ru-RU" dirty="0"/>
              <a:t>, </a:t>
            </a:r>
            <a:r>
              <a:rPr lang="ru-RU" dirty="0" err="1"/>
              <a:t>Франції</a:t>
            </a:r>
            <a:r>
              <a:rPr lang="ru-RU" dirty="0"/>
              <a:t> та </a:t>
            </a:r>
            <a:r>
              <a:rPr lang="ru-RU" dirty="0" err="1"/>
              <a:t>Китаї</a:t>
            </a:r>
            <a:r>
              <a:rPr lang="ru-RU" dirty="0"/>
              <a:t>.</a:t>
            </a:r>
            <a:br>
              <a:rPr lang="ru-RU" dirty="0"/>
            </a:br>
            <a:r>
              <a:rPr lang="ru-RU" dirty="0"/>
              <a:t/>
            </a:r>
            <a:br>
              <a:rPr lang="ru-RU" dirty="0"/>
            </a:br>
            <a:r>
              <a:rPr lang="ru-RU" dirty="0" smtClean="0"/>
              <a:t/>
            </a:r>
            <a:br>
              <a:rPr lang="ru-RU" dirty="0" smtClean="0"/>
            </a:br>
            <a:endParaRPr lang="uk-UA" dirty="0"/>
          </a:p>
        </p:txBody>
      </p:sp>
      <p:sp>
        <p:nvSpPr>
          <p:cNvPr id="5" name="Прямоугольник 4"/>
          <p:cNvSpPr/>
          <p:nvPr/>
        </p:nvSpPr>
        <p:spPr>
          <a:xfrm>
            <a:off x="428596" y="1428736"/>
            <a:ext cx="8072494" cy="3139321"/>
          </a:xfrm>
          <a:prstGeom prst="rect">
            <a:avLst/>
          </a:prstGeom>
        </p:spPr>
        <p:txBody>
          <a:bodyPr wrap="square">
            <a:spAutoFit/>
          </a:bodyPr>
          <a:lstStyle/>
          <a:p>
            <a:r>
              <a:rPr lang="uk-UA" dirty="0"/>
              <a:t>Найпотужніший вибух був проведений на архіпелазі Нова Земля в Північному Льодовитому океані в 1961 році. Радянська, як її називали на Заході, «цар-бомба» потужністю в 100 мегатонн прогриміла тоді упівсили. Але вибух, за підрахунками вчених, у десять разів перевершив всі сумарні вибухи Другої світової війни, включаючи американські бомби в Японії. Ядерний гриб піднявся на висоту в 67 кілометрів, а вибухова хвиля тричі обігнула земну кулю.</a:t>
            </a:r>
            <a:br>
              <a:rPr lang="uk-UA" dirty="0"/>
            </a:br>
            <a:r>
              <a:rPr lang="en-US" dirty="0"/>
              <a:t/>
            </a:r>
            <a:br>
              <a:rPr lang="en-US" dirty="0"/>
            </a:br>
            <a:r>
              <a:rPr lang="en-US" dirty="0" smtClean="0"/>
              <a:t/>
            </a:r>
            <a:br>
              <a:rPr lang="en-US" dirty="0" smtClean="0"/>
            </a:br>
            <a:endParaRPr lang="uk-UA" dirty="0"/>
          </a:p>
        </p:txBody>
      </p:sp>
      <p:pic>
        <p:nvPicPr>
          <p:cNvPr id="20482" name="Picture 2" descr="File:Tsar Bomba Revised.jpg"/>
          <p:cNvPicPr>
            <a:picLocks noChangeAspect="1" noChangeArrowheads="1"/>
          </p:cNvPicPr>
          <p:nvPr/>
        </p:nvPicPr>
        <p:blipFill>
          <a:blip r:embed="rId2"/>
          <a:srcRect/>
          <a:stretch>
            <a:fillRect/>
          </a:stretch>
        </p:blipFill>
        <p:spPr bwMode="auto">
          <a:xfrm>
            <a:off x="2285984" y="3857628"/>
            <a:ext cx="4089858" cy="2714644"/>
          </a:xfrm>
          <a:prstGeom prst="rect">
            <a:avLst/>
          </a:prstGeom>
          <a:noFill/>
        </p:spPr>
      </p:pic>
      <p:pic>
        <p:nvPicPr>
          <p:cNvPr id="20484" name="Picture 4" descr="Файл:TsarBomba wolk1.jpg"/>
          <p:cNvPicPr>
            <a:picLocks noChangeAspect="1" noChangeArrowheads="1"/>
          </p:cNvPicPr>
          <p:nvPr/>
        </p:nvPicPr>
        <p:blipFill>
          <a:blip r:embed="rId3"/>
          <a:srcRect/>
          <a:stretch>
            <a:fillRect/>
          </a:stretch>
        </p:blipFill>
        <p:spPr bwMode="auto">
          <a:xfrm>
            <a:off x="2285984" y="3857627"/>
            <a:ext cx="4143404" cy="2755733"/>
          </a:xfrm>
          <a:prstGeom prst="rect">
            <a:avLst/>
          </a:prstGeom>
          <a:noFill/>
        </p:spPr>
      </p:pic>
      <p:pic>
        <p:nvPicPr>
          <p:cNvPr id="20486" name="Picture 6" descr="http://pic.lg.ua/x/10/b84c08/sm_5f44e9c4.jpg"/>
          <p:cNvPicPr>
            <a:picLocks noChangeAspect="1" noChangeArrowheads="1"/>
          </p:cNvPicPr>
          <p:nvPr/>
        </p:nvPicPr>
        <p:blipFill>
          <a:blip r:embed="rId4"/>
          <a:srcRect/>
          <a:stretch>
            <a:fillRect/>
          </a:stretch>
        </p:blipFill>
        <p:spPr bwMode="auto">
          <a:xfrm>
            <a:off x="2285984" y="3857628"/>
            <a:ext cx="4143404" cy="273979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785794"/>
            <a:ext cx="8001056" cy="2308324"/>
          </a:xfrm>
          <a:prstGeom prst="rect">
            <a:avLst/>
          </a:prstGeom>
        </p:spPr>
        <p:txBody>
          <a:bodyPr wrap="square">
            <a:spAutoFit/>
          </a:bodyPr>
          <a:lstStyle/>
          <a:p>
            <a:r>
              <a:rPr lang="uk-UA" dirty="0"/>
              <a:t> У космічному просторі, судячи з повідомлень преси, були приведені в дію чотири радянських і п'ять американських ядерних </a:t>
            </a:r>
            <a:r>
              <a:rPr lang="uk-UA" dirty="0" smtClean="0"/>
              <a:t>зарядів. </a:t>
            </a:r>
            <a:r>
              <a:rPr lang="uk-UA" dirty="0"/>
              <a:t>Витрати на підготовку і проведення серій ядерних випробувань в безповітряному просторі обчислювалися мільярдами доларів.</a:t>
            </a:r>
            <a:br>
              <a:rPr lang="uk-UA" dirty="0"/>
            </a:br>
            <a:r>
              <a:rPr lang="en-US" dirty="0"/>
              <a:t/>
            </a:r>
            <a:br>
              <a:rPr lang="en-US" dirty="0"/>
            </a:br>
            <a:r>
              <a:rPr lang="en-US" dirty="0" smtClean="0"/>
              <a:t/>
            </a:r>
            <a:br>
              <a:rPr lang="en-US" dirty="0" smtClean="0"/>
            </a:br>
            <a:endParaRPr lang="uk-UA" dirty="0"/>
          </a:p>
        </p:txBody>
      </p:sp>
      <p:pic>
        <p:nvPicPr>
          <p:cNvPr id="19458" name="Picture 2" descr="1"/>
          <p:cNvPicPr>
            <a:picLocks noChangeAspect="1" noChangeArrowheads="1"/>
          </p:cNvPicPr>
          <p:nvPr/>
        </p:nvPicPr>
        <p:blipFill>
          <a:blip r:embed="rId2"/>
          <a:srcRect/>
          <a:stretch>
            <a:fillRect/>
          </a:stretch>
        </p:blipFill>
        <p:spPr bwMode="auto">
          <a:xfrm>
            <a:off x="1714480" y="2571744"/>
            <a:ext cx="6055936" cy="4000528"/>
          </a:xfrm>
          <a:prstGeom prst="rect">
            <a:avLst/>
          </a:prstGeom>
          <a:noFill/>
        </p:spPr>
      </p:pic>
      <p:pic>
        <p:nvPicPr>
          <p:cNvPr id="19460" name="Picture 4" descr="http://isearch.kiev.ua/images/stories/SRSR/foto1_raketa.jpg"/>
          <p:cNvPicPr>
            <a:picLocks noChangeAspect="1" noChangeArrowheads="1"/>
          </p:cNvPicPr>
          <p:nvPr/>
        </p:nvPicPr>
        <p:blipFill>
          <a:blip r:embed="rId3"/>
          <a:srcRect/>
          <a:stretch>
            <a:fillRect/>
          </a:stretch>
        </p:blipFill>
        <p:spPr bwMode="auto">
          <a:xfrm>
            <a:off x="290238" y="2357430"/>
            <a:ext cx="8568041" cy="421709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183880" cy="612632"/>
          </a:xfrm>
        </p:spPr>
        <p:txBody>
          <a:bodyPr/>
          <a:lstStyle/>
          <a:p>
            <a:pPr algn="ctr">
              <a:buNone/>
            </a:pPr>
            <a:r>
              <a:rPr lang="uk-UA" i="1" dirty="0" smtClean="0"/>
              <a:t>Ядерні теоретичні можливості країн</a:t>
            </a:r>
            <a:endParaRPr lang="uk-UA" i="1" dirty="0"/>
          </a:p>
        </p:txBody>
      </p:sp>
      <p:pic>
        <p:nvPicPr>
          <p:cNvPr id="39938" name="Picture 2" descr="http://ttolk.ru/wp-content/uploads/2012/08/%D1%81%D1%88%D0%B0-%D0%BC%D0%BE%D1%81%D0%BA%D0%B2%D0%B0.jpg"/>
          <p:cNvPicPr>
            <a:picLocks noChangeAspect="1" noChangeArrowheads="1"/>
          </p:cNvPicPr>
          <p:nvPr/>
        </p:nvPicPr>
        <p:blipFill>
          <a:blip r:embed="rId2"/>
          <a:srcRect/>
          <a:stretch>
            <a:fillRect/>
          </a:stretch>
        </p:blipFill>
        <p:spPr bwMode="auto">
          <a:xfrm>
            <a:off x="642910" y="1500174"/>
            <a:ext cx="3286148" cy="4401091"/>
          </a:xfrm>
          <a:prstGeom prst="rect">
            <a:avLst/>
          </a:prstGeom>
          <a:noFill/>
        </p:spPr>
      </p:pic>
      <p:sp>
        <p:nvSpPr>
          <p:cNvPr id="5" name="Прямоугольник 4"/>
          <p:cNvSpPr/>
          <p:nvPr/>
        </p:nvSpPr>
        <p:spPr>
          <a:xfrm>
            <a:off x="357158" y="6000768"/>
            <a:ext cx="4214842" cy="307777"/>
          </a:xfrm>
          <a:prstGeom prst="rect">
            <a:avLst/>
          </a:prstGeom>
        </p:spPr>
        <p:txBody>
          <a:bodyPr wrap="square">
            <a:spAutoFit/>
          </a:bodyPr>
          <a:lstStyle/>
          <a:p>
            <a:r>
              <a:rPr lang="ru-RU" sz="1400" i="1" dirty="0" err="1" smtClean="0"/>
              <a:t>Атомні</a:t>
            </a:r>
            <a:r>
              <a:rPr lang="ru-RU" sz="1400" i="1" dirty="0" smtClean="0"/>
              <a:t> бомби, </a:t>
            </a:r>
            <a:r>
              <a:rPr lang="ru-RU" sz="1400" i="1" dirty="0" err="1" smtClean="0"/>
              <a:t>взірвані</a:t>
            </a:r>
            <a:r>
              <a:rPr lang="ru-RU" sz="1400" i="1" dirty="0" smtClean="0"/>
              <a:t> у </a:t>
            </a:r>
            <a:r>
              <a:rPr lang="ru-RU" sz="1400" i="1" dirty="0" err="1" smtClean="0"/>
              <a:t>Москві</a:t>
            </a:r>
            <a:endParaRPr lang="uk-UA" sz="1400" dirty="0"/>
          </a:p>
        </p:txBody>
      </p:sp>
      <p:sp>
        <p:nvSpPr>
          <p:cNvPr id="6" name="Прямоугольник 5"/>
          <p:cNvSpPr/>
          <p:nvPr/>
        </p:nvSpPr>
        <p:spPr>
          <a:xfrm>
            <a:off x="2500298" y="1000108"/>
            <a:ext cx="4572000" cy="369332"/>
          </a:xfrm>
          <a:prstGeom prst="rect">
            <a:avLst/>
          </a:prstGeom>
        </p:spPr>
        <p:txBody>
          <a:bodyPr>
            <a:spAutoFit/>
          </a:bodyPr>
          <a:lstStyle/>
          <a:p>
            <a:r>
              <a:rPr lang="ru-RU" i="1" dirty="0" err="1" smtClean="0"/>
              <a:t>Мрії</a:t>
            </a:r>
            <a:r>
              <a:rPr lang="ru-RU" i="1" dirty="0" smtClean="0"/>
              <a:t> </a:t>
            </a:r>
            <a:r>
              <a:rPr lang="ru-RU" i="1" dirty="0" err="1" smtClean="0"/>
              <a:t>атомних</a:t>
            </a:r>
            <a:r>
              <a:rPr lang="ru-RU" i="1" dirty="0" smtClean="0"/>
              <a:t> </a:t>
            </a:r>
            <a:r>
              <a:rPr lang="ru-RU" i="1" dirty="0" err="1" smtClean="0"/>
              <a:t>лідерів</a:t>
            </a:r>
            <a:r>
              <a:rPr lang="ru-RU" i="1" dirty="0" smtClean="0"/>
              <a:t>: США та СРСР</a:t>
            </a:r>
            <a:endParaRPr lang="uk-UA" dirty="0"/>
          </a:p>
        </p:txBody>
      </p:sp>
      <p:pic>
        <p:nvPicPr>
          <p:cNvPr id="39940" name="Picture 4" descr="http://ttolk.ru/wp-content/uploads/2012/08/%D1%81%D1%88%D0%B0-%D1%8F%D0%B4.jpg"/>
          <p:cNvPicPr>
            <a:picLocks noChangeAspect="1" noChangeArrowheads="1"/>
          </p:cNvPicPr>
          <p:nvPr/>
        </p:nvPicPr>
        <p:blipFill>
          <a:blip r:embed="rId3"/>
          <a:srcRect/>
          <a:stretch>
            <a:fillRect/>
          </a:stretch>
        </p:blipFill>
        <p:spPr bwMode="auto">
          <a:xfrm>
            <a:off x="4929190" y="1571612"/>
            <a:ext cx="3526796" cy="4357718"/>
          </a:xfrm>
          <a:prstGeom prst="rect">
            <a:avLst/>
          </a:prstGeom>
          <a:noFill/>
        </p:spPr>
      </p:pic>
      <p:sp>
        <p:nvSpPr>
          <p:cNvPr id="8" name="Прямоугольник 7"/>
          <p:cNvSpPr/>
          <p:nvPr/>
        </p:nvSpPr>
        <p:spPr>
          <a:xfrm>
            <a:off x="5143504" y="6000768"/>
            <a:ext cx="3565400" cy="307777"/>
          </a:xfrm>
          <a:prstGeom prst="rect">
            <a:avLst/>
          </a:prstGeom>
        </p:spPr>
        <p:txBody>
          <a:bodyPr wrap="none">
            <a:spAutoFit/>
          </a:bodyPr>
          <a:lstStyle/>
          <a:p>
            <a:r>
              <a:rPr lang="ru-RU" sz="1400" i="1" dirty="0" err="1" smtClean="0"/>
              <a:t>Атомні</a:t>
            </a:r>
            <a:r>
              <a:rPr lang="ru-RU" sz="1400" i="1" dirty="0" smtClean="0"/>
              <a:t> бомби, </a:t>
            </a:r>
            <a:r>
              <a:rPr lang="ru-RU" sz="1400" i="1" dirty="0" err="1" smtClean="0"/>
              <a:t>взірвані</a:t>
            </a:r>
            <a:r>
              <a:rPr lang="ru-RU" sz="1400" i="1" dirty="0" smtClean="0"/>
              <a:t> у Нью-Йорку</a:t>
            </a:r>
            <a:endParaRPr lang="uk-UA" sz="1400"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857232"/>
            <a:ext cx="8072494" cy="1477328"/>
          </a:xfrm>
          <a:prstGeom prst="rect">
            <a:avLst/>
          </a:prstGeom>
        </p:spPr>
        <p:txBody>
          <a:bodyPr wrap="square">
            <a:spAutoFit/>
          </a:bodyPr>
          <a:lstStyle/>
          <a:p>
            <a:r>
              <a:rPr lang="uk-UA" dirty="0"/>
              <a:t>У 60-ті роки особливої гостроти набула проблема </a:t>
            </a:r>
            <a:r>
              <a:rPr lang="uk-UA" i="1" dirty="0"/>
              <a:t>нерозповсюдження ядерної зброї. В 1960р.</a:t>
            </a:r>
            <a:r>
              <a:rPr lang="uk-UA" dirty="0"/>
              <a:t> Франція провела випробування ядерної зброї, а </a:t>
            </a:r>
            <a:r>
              <a:rPr lang="uk-UA" i="1" dirty="0"/>
              <a:t>в 1964 р. </a:t>
            </a:r>
            <a:r>
              <a:rPr lang="uk-UA" dirty="0"/>
              <a:t>ядерний вибух, здійснений КНР, довів кількість членів </a:t>
            </a:r>
            <a:r>
              <a:rPr lang="uk-UA" i="1" dirty="0"/>
              <a:t>«ядерного клубу»</a:t>
            </a:r>
            <a:r>
              <a:rPr lang="uk-UA" dirty="0"/>
              <a:t> до п'яти. </a:t>
            </a:r>
          </a:p>
        </p:txBody>
      </p:sp>
      <p:sp>
        <p:nvSpPr>
          <p:cNvPr id="6" name="Прямоугольник 5"/>
          <p:cNvSpPr/>
          <p:nvPr/>
        </p:nvSpPr>
        <p:spPr>
          <a:xfrm>
            <a:off x="785786" y="5786454"/>
            <a:ext cx="2643206" cy="769441"/>
          </a:xfrm>
          <a:prstGeom prst="rect">
            <a:avLst/>
          </a:prstGeom>
        </p:spPr>
        <p:txBody>
          <a:bodyPr wrap="square">
            <a:spAutoFit/>
          </a:bodyPr>
          <a:lstStyle/>
          <a:p>
            <a:r>
              <a:rPr lang="ru-RU" sz="1100" b="1" dirty="0"/>
              <a:t>13 лютого</a:t>
            </a:r>
            <a:r>
              <a:rPr lang="ru-RU" sz="1100" dirty="0"/>
              <a:t> </a:t>
            </a:r>
            <a:r>
              <a:rPr lang="ru-RU" sz="1100" b="1" dirty="0"/>
              <a:t>1960</a:t>
            </a:r>
            <a:r>
              <a:rPr lang="ru-RU" sz="1100" dirty="0"/>
              <a:t> </a:t>
            </a:r>
            <a:r>
              <a:rPr lang="ru-RU" sz="1100" dirty="0" err="1"/>
              <a:t>Франція</a:t>
            </a:r>
            <a:r>
              <a:rPr lang="ru-RU" sz="1100" dirty="0"/>
              <a:t> провела </a:t>
            </a:r>
            <a:r>
              <a:rPr lang="ru-RU" sz="1100" dirty="0" err="1"/>
              <a:t>своє</a:t>
            </a:r>
            <a:r>
              <a:rPr lang="ru-RU" sz="1100" dirty="0"/>
              <a:t> перше </a:t>
            </a:r>
            <a:r>
              <a:rPr lang="ru-RU" sz="1100" u="sng" dirty="0" err="1">
                <a:hlinkClick r:id="rId2" tooltip="Ядерне випробування"/>
              </a:rPr>
              <a:t>ядерне</a:t>
            </a:r>
            <a:r>
              <a:rPr lang="ru-RU" sz="1100" u="sng" dirty="0">
                <a:hlinkClick r:id="rId2" tooltip="Ядерне випробування"/>
              </a:rPr>
              <a:t> </a:t>
            </a:r>
            <a:r>
              <a:rPr lang="ru-RU" sz="1100" u="sng" dirty="0" err="1">
                <a:hlinkClick r:id="rId2" tooltip="Ядерне випробування"/>
              </a:rPr>
              <a:t>випробування</a:t>
            </a:r>
            <a:r>
              <a:rPr lang="ru-RU" sz="1100" dirty="0"/>
              <a:t> на </a:t>
            </a:r>
            <a:r>
              <a:rPr lang="ru-RU" sz="1100" dirty="0" err="1"/>
              <a:t>полігоні</a:t>
            </a:r>
            <a:r>
              <a:rPr lang="ru-RU" sz="1100" dirty="0"/>
              <a:t> в </a:t>
            </a:r>
            <a:r>
              <a:rPr lang="ru-RU" sz="1100" dirty="0" err="1"/>
              <a:t>Алжирі</a:t>
            </a:r>
            <a:r>
              <a:rPr lang="ru-RU" sz="1100" dirty="0"/>
              <a:t>. </a:t>
            </a:r>
            <a:endParaRPr lang="uk-UA" sz="1100" dirty="0"/>
          </a:p>
        </p:txBody>
      </p:sp>
      <p:pic>
        <p:nvPicPr>
          <p:cNvPr id="18434" name="Picture 2" descr="http://image.tsn.ua/media/images2/585xX/Feb2010/852362dfbb_203416.jpg"/>
          <p:cNvPicPr>
            <a:picLocks noChangeAspect="1" noChangeArrowheads="1"/>
          </p:cNvPicPr>
          <p:nvPr/>
        </p:nvPicPr>
        <p:blipFill>
          <a:blip r:embed="rId3"/>
          <a:srcRect/>
          <a:stretch>
            <a:fillRect/>
          </a:stretch>
        </p:blipFill>
        <p:spPr bwMode="auto">
          <a:xfrm>
            <a:off x="500034" y="3357562"/>
            <a:ext cx="3357586" cy="2238391"/>
          </a:xfrm>
          <a:prstGeom prst="rect">
            <a:avLst/>
          </a:prstGeom>
          <a:noFill/>
        </p:spPr>
      </p:pic>
      <p:pic>
        <p:nvPicPr>
          <p:cNvPr id="18436" name="Picture 4" descr="http://lib.rus.ec/i/33/422633/img379B.jpg"/>
          <p:cNvPicPr>
            <a:picLocks noChangeAspect="1" noChangeArrowheads="1"/>
          </p:cNvPicPr>
          <p:nvPr/>
        </p:nvPicPr>
        <p:blipFill>
          <a:blip r:embed="rId4"/>
          <a:srcRect/>
          <a:stretch>
            <a:fillRect/>
          </a:stretch>
        </p:blipFill>
        <p:spPr bwMode="auto">
          <a:xfrm>
            <a:off x="4357686" y="3286124"/>
            <a:ext cx="3843338" cy="2333623"/>
          </a:xfrm>
          <a:prstGeom prst="rect">
            <a:avLst/>
          </a:prstGeom>
          <a:noFill/>
        </p:spPr>
      </p:pic>
      <p:sp>
        <p:nvSpPr>
          <p:cNvPr id="9" name="Прямоугольник 8"/>
          <p:cNvSpPr/>
          <p:nvPr/>
        </p:nvSpPr>
        <p:spPr>
          <a:xfrm>
            <a:off x="3857620" y="5715016"/>
            <a:ext cx="4857784" cy="769441"/>
          </a:xfrm>
          <a:prstGeom prst="rect">
            <a:avLst/>
          </a:prstGeom>
        </p:spPr>
        <p:txBody>
          <a:bodyPr wrap="square">
            <a:spAutoFit/>
          </a:bodyPr>
          <a:lstStyle/>
          <a:p>
            <a:r>
              <a:rPr lang="uk-UA" sz="1100" dirty="0"/>
              <a:t>16 жовтня 1964 року, прем'єр Держради </a:t>
            </a:r>
            <a:r>
              <a:rPr lang="uk-UA" sz="1100" dirty="0" err="1"/>
              <a:t>Чжоу</a:t>
            </a:r>
            <a:r>
              <a:rPr lang="uk-UA" sz="1100" dirty="0"/>
              <a:t> </a:t>
            </a:r>
            <a:r>
              <a:rPr lang="uk-UA" sz="1100" dirty="0" err="1"/>
              <a:t>Еньлай</a:t>
            </a:r>
            <a:r>
              <a:rPr lang="uk-UA" sz="1100" dirty="0"/>
              <a:t> від імені Мао повідомив китайському народу про успішне випробування першої китайської ядерної бомби (проект «596</a:t>
            </a:r>
            <a:r>
              <a:rPr lang="uk-UA" sz="1100" dirty="0" smtClean="0"/>
              <a:t>»).</a:t>
            </a:r>
            <a:r>
              <a:rPr lang="ru-RU" sz="1100" dirty="0"/>
              <a:t> </a:t>
            </a:r>
            <a:r>
              <a:rPr lang="ru-RU" sz="1100" dirty="0" err="1"/>
              <a:t>Випробування</a:t>
            </a:r>
            <a:r>
              <a:rPr lang="ru-RU" sz="1100" dirty="0"/>
              <a:t> </a:t>
            </a:r>
            <a:r>
              <a:rPr lang="ru-RU" sz="1100" dirty="0" err="1"/>
              <a:t>пройшли</a:t>
            </a:r>
            <a:r>
              <a:rPr lang="ru-RU" sz="1100" dirty="0"/>
              <a:t> на ядерному </a:t>
            </a:r>
            <a:r>
              <a:rPr lang="ru-RU" sz="1100" dirty="0" err="1"/>
              <a:t>полігоні</a:t>
            </a:r>
            <a:r>
              <a:rPr lang="ru-RU" sz="1100" dirty="0"/>
              <a:t> </a:t>
            </a:r>
            <a:r>
              <a:rPr lang="ru-RU" sz="1100" dirty="0" err="1"/>
              <a:t>Лоб-Нор</a:t>
            </a:r>
            <a:r>
              <a:rPr lang="ru-RU" sz="1100" dirty="0"/>
              <a:t> </a:t>
            </a:r>
            <a:endParaRPr lang="uk-UA" sz="11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Другая 13">
      <a:dk1>
        <a:sysClr val="windowText" lastClr="000000"/>
      </a:dk1>
      <a:lt1>
        <a:sysClr val="window" lastClr="FFFFFF"/>
      </a:lt1>
      <a:dk2>
        <a:srgbClr val="4F271C"/>
      </a:dk2>
      <a:lt2>
        <a:srgbClr val="922122"/>
      </a:lt2>
      <a:accent1>
        <a:srgbClr val="F88630"/>
      </a:accent1>
      <a:accent2>
        <a:srgbClr val="FEB80A"/>
      </a:accent2>
      <a:accent3>
        <a:srgbClr val="C32D2E"/>
      </a:accent3>
      <a:accent4>
        <a:srgbClr val="84AA33"/>
      </a:accent4>
      <a:accent5>
        <a:srgbClr val="964305"/>
      </a:accent5>
      <a:accent6>
        <a:srgbClr val="F88630"/>
      </a:accent6>
      <a:hlink>
        <a:srgbClr val="000000"/>
      </a:hlink>
      <a:folHlink>
        <a:srgbClr val="AA8A14"/>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117</TotalTime>
  <Words>412</Words>
  <Application>Microsoft Office PowerPoint</Application>
  <PresentationFormat>Экран (4:3)</PresentationFormat>
  <Paragraphs>48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Аспект</vt:lpstr>
      <vt:lpstr>Гонка ядерних озброєнь: основні етапи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Україна та ядерна зброя</vt:lpstr>
      <vt:lpstr>Слайд 15</vt:lpstr>
      <vt:lpstr>Слайд 16</vt:lpstr>
    </vt:vector>
  </TitlesOfParts>
  <Company>Luxoft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Гонка ядерних озброєнь: основні етапи</dc:title>
  <dc:creator>User</dc:creator>
  <cp:lastModifiedBy>User</cp:lastModifiedBy>
  <cp:revision>18</cp:revision>
  <dcterms:created xsi:type="dcterms:W3CDTF">2014-05-10T20:36:52Z</dcterms:created>
  <dcterms:modified xsi:type="dcterms:W3CDTF">2014-05-11T18:17:52Z</dcterms:modified>
</cp:coreProperties>
</file>