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Эстон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332656"/>
            <a:ext cx="504056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</a:bodyPr>
          <a:lstStyle/>
          <a:p>
            <a:r>
              <a:rPr lang="uk-UA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Естонія після розпаду СРСР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288340"/>
            <a:ext cx="33123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Підготували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2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учениці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11-А </a:t>
            </a:r>
            <a:r>
              <a:rPr lang="ru-RU" sz="2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класу</a:t>
            </a:r>
            <a:endParaRPr lang="ru-RU" sz="2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r>
              <a:rPr lang="uk-UA" sz="2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Фурдиш</a:t>
            </a:r>
            <a:r>
              <a:rPr lang="uk-UA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Вероніка та </a:t>
            </a:r>
            <a:r>
              <a:rPr lang="uk-UA" sz="2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Манакова</a:t>
            </a:r>
            <a:r>
              <a:rPr lang="uk-UA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Світлана</a:t>
            </a:r>
            <a:endParaRPr lang="ru-RU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60648"/>
            <a:ext cx="8280920" cy="381642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800" dirty="0" smtClean="0"/>
              <a:t>          У </a:t>
            </a:r>
            <a:r>
              <a:rPr lang="ru-RU" sz="2800" dirty="0" err="1" smtClean="0"/>
              <a:t>Естонської</a:t>
            </a:r>
            <a:r>
              <a:rPr lang="ru-RU" sz="2800" dirty="0" smtClean="0"/>
              <a:t> РСР в </a:t>
            </a:r>
            <a:r>
              <a:rPr lang="ru-RU" sz="2800" dirty="0" err="1" smtClean="0"/>
              <a:t>квітні</a:t>
            </a:r>
            <a:r>
              <a:rPr lang="ru-RU" sz="2800" dirty="0" smtClean="0"/>
              <a:t> 1988 року </a:t>
            </a:r>
            <a:r>
              <a:rPr lang="ru-RU" sz="2800" dirty="0" err="1" smtClean="0"/>
              <a:t>утворено</a:t>
            </a:r>
            <a:r>
              <a:rPr lang="ru-RU" sz="2800" dirty="0" smtClean="0"/>
              <a:t> </a:t>
            </a:r>
            <a:r>
              <a:rPr lang="ru-RU" sz="2800" dirty="0" err="1" smtClean="0"/>
              <a:t>Народний</a:t>
            </a:r>
            <a:r>
              <a:rPr lang="ru-RU" sz="2800" dirty="0" smtClean="0"/>
              <a:t> Фронт </a:t>
            </a:r>
            <a:r>
              <a:rPr lang="ru-RU" sz="2800" dirty="0" err="1" smtClean="0"/>
              <a:t>Естонії</a:t>
            </a:r>
            <a:r>
              <a:rPr lang="ru-RU" sz="2800" dirty="0" smtClean="0"/>
              <a:t> на </a:t>
            </a:r>
            <a:r>
              <a:rPr lang="ru-RU" sz="2800" dirty="0" err="1" smtClean="0"/>
              <a:t>підтримку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перебудови</a:t>
            </a:r>
            <a:r>
              <a:rPr lang="ru-RU" sz="2800" dirty="0" smtClean="0"/>
              <a:t> , формально не ставив </a:t>
            </a:r>
            <a:r>
              <a:rPr lang="ru-RU" sz="2800" dirty="0" err="1" smtClean="0"/>
              <a:t>собі</a:t>
            </a:r>
            <a:r>
              <a:rPr lang="ru-RU" sz="2800" dirty="0" smtClean="0"/>
              <a:t> за мету </a:t>
            </a:r>
            <a:r>
              <a:rPr lang="ru-RU" sz="2800" dirty="0" err="1" smtClean="0"/>
              <a:t>вихід</a:t>
            </a:r>
            <a:r>
              <a:rPr lang="ru-RU" sz="2800" dirty="0" smtClean="0"/>
              <a:t> </a:t>
            </a:r>
            <a:r>
              <a:rPr lang="ru-RU" sz="2800" dirty="0" err="1" smtClean="0"/>
              <a:t>Естонії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СРСР , </a:t>
            </a:r>
            <a:r>
              <a:rPr lang="ru-RU" sz="2800" dirty="0" err="1" smtClean="0"/>
              <a:t>але</a:t>
            </a:r>
            <a:r>
              <a:rPr lang="ru-RU" sz="2800" dirty="0" smtClean="0"/>
              <a:t> став базою для </a:t>
            </a:r>
            <a:r>
              <a:rPr lang="ru-RU" sz="2800" dirty="0" err="1" smtClean="0"/>
              <a:t>її</a:t>
            </a:r>
            <a:r>
              <a:rPr lang="ru-RU" sz="2800" dirty="0" smtClean="0"/>
              <a:t> </a:t>
            </a:r>
            <a:r>
              <a:rPr lang="ru-RU" sz="2800" dirty="0" err="1" smtClean="0"/>
              <a:t>досягнення</a:t>
            </a:r>
            <a:r>
              <a:rPr lang="ru-RU" sz="2800" dirty="0" smtClean="0"/>
              <a:t>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       У </a:t>
            </a:r>
            <a:r>
              <a:rPr lang="ru-RU" sz="2800" dirty="0" err="1" smtClean="0"/>
              <a:t>червні</a:t>
            </a:r>
            <a:r>
              <a:rPr lang="ru-RU" sz="2800" dirty="0" smtClean="0"/>
              <a:t> - </a:t>
            </a:r>
            <a:r>
              <a:rPr lang="ru-RU" sz="2800" dirty="0" err="1" smtClean="0"/>
              <a:t>вересні</a:t>
            </a:r>
            <a:r>
              <a:rPr lang="ru-RU" sz="2800" dirty="0" smtClean="0"/>
              <a:t> 1988 року в </a:t>
            </a:r>
            <a:r>
              <a:rPr lang="ru-RU" sz="2800" dirty="0" err="1" smtClean="0"/>
              <a:t>Талліні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пройшли</a:t>
            </a:r>
            <a:r>
              <a:rPr lang="ru-RU" sz="2800" dirty="0" smtClean="0"/>
              <a:t> </a:t>
            </a:r>
            <a:r>
              <a:rPr lang="ru-RU" sz="2800" dirty="0" err="1" smtClean="0"/>
              <a:t>наступні</a:t>
            </a:r>
            <a:r>
              <a:rPr lang="ru-RU" sz="2800" dirty="0" smtClean="0"/>
              <a:t> </a:t>
            </a:r>
            <a:r>
              <a:rPr lang="ru-RU" sz="2800" dirty="0" err="1" smtClean="0"/>
              <a:t>масові</a:t>
            </a:r>
            <a:r>
              <a:rPr lang="ru-RU" sz="2800" dirty="0" smtClean="0"/>
              <a:t> заходи 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увійшли</a:t>
            </a:r>
            <a:r>
              <a:rPr lang="ru-RU" sz="2800" dirty="0" smtClean="0"/>
              <a:t> в </a:t>
            </a:r>
            <a:r>
              <a:rPr lang="ru-RU" sz="2800" dirty="0" err="1" smtClean="0"/>
              <a:t>історію</a:t>
            </a:r>
            <a:r>
              <a:rPr lang="ru-RU" sz="2800" dirty="0" smtClean="0"/>
              <a:t> як «</a:t>
            </a:r>
            <a:r>
              <a:rPr lang="ru-RU" sz="2800" dirty="0" err="1" smtClean="0"/>
              <a:t>Співоча</a:t>
            </a:r>
            <a:r>
              <a:rPr lang="ru-RU" sz="2800" dirty="0" smtClean="0"/>
              <a:t> </a:t>
            </a:r>
            <a:r>
              <a:rPr lang="ru-RU" sz="2800" dirty="0" err="1" smtClean="0"/>
              <a:t>революція</a:t>
            </a:r>
            <a:r>
              <a:rPr lang="ru-RU" sz="2800" dirty="0" smtClean="0"/>
              <a:t> » , на </a:t>
            </a:r>
            <a:r>
              <a:rPr lang="ru-RU" sz="2800" dirty="0" err="1" smtClean="0"/>
              <a:t>яких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виконувалися</a:t>
            </a:r>
            <a:r>
              <a:rPr lang="ru-RU" sz="2800" dirty="0" smtClean="0"/>
              <a:t> </a:t>
            </a:r>
            <a:r>
              <a:rPr lang="ru-RU" sz="2800" dirty="0" err="1" smtClean="0"/>
              <a:t>пісні</a:t>
            </a:r>
            <a:r>
              <a:rPr lang="ru-RU" sz="2800" dirty="0" smtClean="0"/>
              <a:t> протесту , а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</a:t>
            </a:r>
            <a:r>
              <a:rPr lang="ru-RU" sz="2800" dirty="0" err="1" smtClean="0"/>
              <a:t>поширювалися</a:t>
            </a:r>
            <a:r>
              <a:rPr lang="ru-RU" sz="2800" dirty="0" smtClean="0"/>
              <a:t> </a:t>
            </a:r>
            <a:r>
              <a:rPr lang="ru-RU" sz="2800" dirty="0" err="1" smtClean="0"/>
              <a:t>агітаційні</a:t>
            </a:r>
            <a:r>
              <a:rPr lang="ru-RU" sz="2800" dirty="0" smtClean="0"/>
              <a:t> </a:t>
            </a:r>
            <a:r>
              <a:rPr lang="ru-RU" sz="2800" dirty="0" err="1" smtClean="0"/>
              <a:t>матеріали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значки Народного фронту :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err="1" smtClean="0"/>
              <a:t>Нічні</a:t>
            </a:r>
            <a:r>
              <a:rPr lang="ru-RU" sz="2800" dirty="0" smtClean="0"/>
              <a:t> </a:t>
            </a:r>
            <a:r>
              <a:rPr lang="ru-RU" sz="2800" dirty="0" err="1" smtClean="0"/>
              <a:t>співочі</a:t>
            </a:r>
            <a:r>
              <a:rPr lang="ru-RU" sz="2800" dirty="0" smtClean="0"/>
              <a:t> свята на </a:t>
            </a:r>
            <a:r>
              <a:rPr lang="ru-RU" sz="2800" dirty="0" err="1" smtClean="0"/>
              <a:t>Ратушній</a:t>
            </a:r>
            <a:r>
              <a:rPr lang="ru-RU" sz="2800" dirty="0" smtClean="0"/>
              <a:t> </a:t>
            </a:r>
            <a:r>
              <a:rPr lang="ru-RU" sz="2800" dirty="0" err="1" smtClean="0"/>
              <a:t>площі</a:t>
            </a:r>
            <a:r>
              <a:rPr lang="ru-RU" sz="2800" dirty="0" smtClean="0"/>
              <a:t> та на </a:t>
            </a:r>
            <a:r>
              <a:rPr lang="ru-RU" sz="2800" dirty="0" err="1" smtClean="0"/>
              <a:t>Співочому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полі</a:t>
            </a:r>
            <a:r>
              <a:rPr lang="ru-RU" sz="2800" dirty="0" smtClean="0"/>
              <a:t> , </a:t>
            </a:r>
            <a:r>
              <a:rPr lang="ru-RU" sz="2800" dirty="0" err="1" smtClean="0"/>
              <a:t>пройшли</a:t>
            </a:r>
            <a:r>
              <a:rPr lang="ru-RU" sz="2800" dirty="0" smtClean="0"/>
              <a:t> в </a:t>
            </a:r>
            <a:r>
              <a:rPr lang="ru-RU" sz="2800" dirty="0" err="1" smtClean="0"/>
              <a:t>червні</a:t>
            </a:r>
            <a:r>
              <a:rPr lang="ru-RU" sz="2800" dirty="0" smtClean="0"/>
              <a:t> , </a:t>
            </a:r>
            <a:r>
              <a:rPr lang="ru-RU" sz="2800" dirty="0" err="1" smtClean="0"/>
              <a:t>під</a:t>
            </a:r>
            <a:r>
              <a:rPr lang="ru-RU" sz="2800" dirty="0" smtClean="0"/>
              <a:t> час </a:t>
            </a:r>
            <a:r>
              <a:rPr lang="ru-RU" sz="2800" dirty="0" err="1" smtClean="0"/>
              <a:t>проведення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традиційних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Днів</a:t>
            </a:r>
            <a:r>
              <a:rPr lang="ru-RU" sz="2800" dirty="0" smtClean="0"/>
              <a:t> Старого </a:t>
            </a:r>
            <a:r>
              <a:rPr lang="ru-RU" sz="2800" dirty="0" err="1" smtClean="0"/>
              <a:t>міста</a:t>
            </a:r>
            <a:r>
              <a:rPr lang="ru-RU" sz="2800" dirty="0" smtClean="0"/>
              <a:t> 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рок -</a:t>
            </a:r>
            <a:r>
              <a:rPr lang="ru-RU" sz="2800" dirty="0" err="1" smtClean="0"/>
              <a:t>концерти</a:t>
            </a:r>
            <a:r>
              <a:rPr lang="ru-RU" sz="2800" dirty="0" smtClean="0"/>
              <a:t> 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пройшли</a:t>
            </a:r>
            <a:r>
              <a:rPr lang="ru-RU" sz="2800" dirty="0" smtClean="0"/>
              <a:t> у </a:t>
            </a:r>
            <a:r>
              <a:rPr lang="ru-RU" sz="2800" dirty="0" err="1" smtClean="0"/>
              <a:t>серпні</a:t>
            </a:r>
            <a:r>
              <a:rPr lang="ru-RU" sz="2800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err="1" smtClean="0"/>
              <a:t>музично</a:t>
            </a:r>
            <a:r>
              <a:rPr lang="ru-RU" sz="2800" dirty="0" smtClean="0"/>
              <a:t>- </a:t>
            </a:r>
            <a:r>
              <a:rPr lang="ru-RU" sz="2800" dirty="0" err="1" smtClean="0"/>
              <a:t>політичний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захід</a:t>
            </a:r>
            <a:r>
              <a:rPr lang="ru-RU" sz="2800" dirty="0" smtClean="0"/>
              <a:t> «</a:t>
            </a:r>
            <a:r>
              <a:rPr lang="ru-RU" sz="2800" dirty="0" err="1" smtClean="0"/>
              <a:t>Пісня</a:t>
            </a:r>
            <a:r>
              <a:rPr lang="ru-RU" sz="2800" dirty="0" smtClean="0"/>
              <a:t> </a:t>
            </a:r>
            <a:r>
              <a:rPr lang="ru-RU" sz="2800" dirty="0" err="1" smtClean="0"/>
              <a:t>Естонії</a:t>
            </a:r>
            <a:r>
              <a:rPr lang="ru-RU" sz="2800" dirty="0" smtClean="0"/>
              <a:t> ».</a:t>
            </a:r>
            <a:endParaRPr lang="ru-RU" sz="2800" dirty="0"/>
          </a:p>
        </p:txBody>
      </p:sp>
      <p:pic>
        <p:nvPicPr>
          <p:cNvPr id="4" name="Рисунок 3" descr="200903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3690595"/>
            <a:ext cx="3672408" cy="2937927"/>
          </a:xfrm>
          <a:prstGeom prst="rect">
            <a:avLst/>
          </a:prstGeom>
        </p:spPr>
      </p:pic>
      <p:pic>
        <p:nvPicPr>
          <p:cNvPr id="5" name="Рисунок 4" descr="baltiket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3645024"/>
            <a:ext cx="3927042" cy="3008114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60648"/>
            <a:ext cx="8460432" cy="59877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/>
              <a:t>16 листопада 1988 </a:t>
            </a:r>
            <a:r>
              <a:rPr lang="ru-RU" sz="2000" dirty="0" err="1" smtClean="0"/>
              <a:t>Верховна</a:t>
            </a:r>
            <a:r>
              <a:rPr lang="ru-RU" sz="2000" dirty="0" smtClean="0"/>
              <a:t> Рада </a:t>
            </a:r>
            <a:r>
              <a:rPr lang="ru-RU" sz="2000" dirty="0" err="1" smtClean="0"/>
              <a:t>Естонської</a:t>
            </a:r>
            <a:r>
              <a:rPr lang="ru-RU" sz="2000" dirty="0" smtClean="0"/>
              <a:t> РСР </a:t>
            </a:r>
            <a:r>
              <a:rPr lang="ru-RU" sz="2000" dirty="0" err="1" smtClean="0"/>
              <a:t>більшістю</a:t>
            </a:r>
            <a:r>
              <a:rPr lang="ru-RU" sz="2000" dirty="0" smtClean="0"/>
              <a:t> </a:t>
            </a:r>
            <a:r>
              <a:rPr lang="ru-RU" sz="2000" dirty="0" err="1" smtClean="0"/>
              <a:t>голосів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прийняв</a:t>
            </a:r>
            <a:r>
              <a:rPr lang="ru-RU" sz="2000" dirty="0" smtClean="0"/>
              <a:t> </a:t>
            </a:r>
            <a:r>
              <a:rPr lang="ru-RU" sz="2000" dirty="0" err="1" smtClean="0"/>
              <a:t>Декларацію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суверенітет</a:t>
            </a:r>
            <a:r>
              <a:rPr lang="ru-RU" sz="2000" dirty="0" smtClean="0"/>
              <a:t> </a:t>
            </a:r>
            <a:r>
              <a:rPr lang="ru-RU" sz="2000" dirty="0" err="1" smtClean="0"/>
              <a:t>Естонії</a:t>
            </a:r>
            <a:r>
              <a:rPr lang="ru-RU" sz="2000" dirty="0" smtClean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23 </a:t>
            </a:r>
            <a:r>
              <a:rPr lang="ru-RU" sz="2000" dirty="0" err="1" smtClean="0"/>
              <a:t>серпня</a:t>
            </a:r>
            <a:r>
              <a:rPr lang="ru-RU" sz="2000" dirty="0" smtClean="0"/>
              <a:t> 1989 </a:t>
            </a:r>
            <a:r>
              <a:rPr lang="ru-RU" sz="2000" dirty="0" err="1" smtClean="0"/>
              <a:t>Народні</a:t>
            </a:r>
            <a:r>
              <a:rPr lang="ru-RU" sz="2000" dirty="0" smtClean="0"/>
              <a:t> </a:t>
            </a:r>
            <a:r>
              <a:rPr lang="ru-RU" sz="2000" dirty="0" err="1" smtClean="0"/>
              <a:t>фронти</a:t>
            </a:r>
            <a:r>
              <a:rPr lang="ru-RU" sz="2000" dirty="0" smtClean="0"/>
              <a:t> </a:t>
            </a:r>
            <a:r>
              <a:rPr lang="ru-RU" sz="2000" dirty="0" err="1" smtClean="0"/>
              <a:t>трьох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прибалтійських</a:t>
            </a:r>
            <a:r>
              <a:rPr lang="ru-RU" sz="2000" dirty="0" smtClean="0"/>
              <a:t> </a:t>
            </a:r>
            <a:r>
              <a:rPr lang="ru-RU" sz="2000" dirty="0" err="1" smtClean="0"/>
              <a:t>республік</a:t>
            </a:r>
            <a:r>
              <a:rPr lang="ru-RU" sz="2000" dirty="0" smtClean="0"/>
              <a:t> провели </a:t>
            </a:r>
            <a:r>
              <a:rPr lang="ru-RU" sz="2000" dirty="0" err="1" smtClean="0"/>
              <a:t>спільну</a:t>
            </a:r>
            <a:r>
              <a:rPr lang="ru-RU" sz="2000" dirty="0" smtClean="0"/>
              <a:t> </a:t>
            </a:r>
            <a:r>
              <a:rPr lang="ru-RU" sz="2000" dirty="0" err="1" smtClean="0"/>
              <a:t>акцію</a:t>
            </a:r>
            <a:r>
              <a:rPr lang="ru-RU" sz="2000" dirty="0" smtClean="0"/>
              <a:t> </a:t>
            </a:r>
            <a:r>
              <a:rPr lang="ru-RU" sz="2000" dirty="0" err="1" smtClean="0"/>
              <a:t>під</a:t>
            </a:r>
            <a:r>
              <a:rPr lang="ru-RU" sz="2000" dirty="0" smtClean="0"/>
              <a:t> </a:t>
            </a:r>
            <a:r>
              <a:rPr lang="ru-RU" sz="2000" dirty="0" err="1" smtClean="0"/>
              <a:t>назвою</a:t>
            </a:r>
            <a:r>
              <a:rPr lang="ru-RU" sz="2000" dirty="0" smtClean="0"/>
              <a:t> </a:t>
            </a:r>
            <a:r>
              <a:rPr lang="ru-RU" sz="2000" dirty="0" err="1" smtClean="0"/>
              <a:t>Балтійський</a:t>
            </a:r>
            <a:r>
              <a:rPr lang="ru-RU" sz="2000" dirty="0" smtClean="0"/>
              <a:t> шлях 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23 </a:t>
            </a:r>
            <a:r>
              <a:rPr lang="ru-RU" sz="2000" dirty="0" err="1" smtClean="0"/>
              <a:t>березня</a:t>
            </a:r>
            <a:r>
              <a:rPr lang="ru-RU" sz="2000" dirty="0" smtClean="0"/>
              <a:t> 1990 </a:t>
            </a:r>
            <a:r>
              <a:rPr lang="ru-RU" sz="2000" dirty="0" err="1" smtClean="0"/>
              <a:t>Компартія</a:t>
            </a:r>
            <a:r>
              <a:rPr lang="ru-RU" sz="2000" dirty="0" smtClean="0"/>
              <a:t> </a:t>
            </a:r>
            <a:r>
              <a:rPr lang="ru-RU" sz="2000" dirty="0" err="1" smtClean="0"/>
              <a:t>Естонії</a:t>
            </a:r>
            <a:r>
              <a:rPr lang="ru-RU" sz="2000" dirty="0" smtClean="0"/>
              <a:t> </a:t>
            </a:r>
            <a:r>
              <a:rPr lang="ru-RU" sz="2000" dirty="0" err="1" smtClean="0"/>
              <a:t>вийшла</a:t>
            </a:r>
            <a:r>
              <a:rPr lang="ru-RU" sz="2000" dirty="0" smtClean="0"/>
              <a:t> </a:t>
            </a:r>
            <a:r>
              <a:rPr lang="ru-RU" sz="2000" dirty="0" err="1" smtClean="0"/>
              <a:t>зі</a:t>
            </a:r>
            <a:r>
              <a:rPr lang="ru-RU" sz="2000" dirty="0" smtClean="0"/>
              <a:t> складу КПРС.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3 </a:t>
            </a:r>
            <a:r>
              <a:rPr lang="ru-RU" sz="2000" dirty="0" err="1" smtClean="0"/>
              <a:t>квітня</a:t>
            </a:r>
            <a:r>
              <a:rPr lang="ru-RU" sz="2000" dirty="0" smtClean="0"/>
              <a:t> 1990 </a:t>
            </a:r>
            <a:r>
              <a:rPr lang="ru-RU" sz="2000" dirty="0" err="1" smtClean="0"/>
              <a:t>Верховна</a:t>
            </a:r>
            <a:r>
              <a:rPr lang="ru-RU" sz="2000" dirty="0" smtClean="0"/>
              <a:t> Рада СРСР </a:t>
            </a:r>
            <a:r>
              <a:rPr lang="ru-RU" sz="2000" dirty="0" err="1" smtClean="0"/>
              <a:t>прийняла</a:t>
            </a:r>
            <a:r>
              <a:rPr lang="ru-RU" sz="2000" dirty="0" smtClean="0"/>
              <a:t> закон 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оголошує</a:t>
            </a:r>
            <a:r>
              <a:rPr lang="ru-RU" sz="2000" dirty="0" smtClean="0"/>
              <a:t> </a:t>
            </a:r>
            <a:r>
              <a:rPr lang="ru-RU" sz="2000" dirty="0" err="1" smtClean="0"/>
              <a:t>юридично</a:t>
            </a:r>
            <a:r>
              <a:rPr lang="ru-RU" sz="2000" dirty="0" smtClean="0"/>
              <a:t> </a:t>
            </a:r>
            <a:r>
              <a:rPr lang="ru-RU" sz="2000" dirty="0" err="1" smtClean="0"/>
              <a:t>нікчемними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декларації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Верховних</a:t>
            </a:r>
            <a:r>
              <a:rPr lang="ru-RU" sz="2000" dirty="0" smtClean="0"/>
              <a:t> Рад </a:t>
            </a:r>
            <a:r>
              <a:rPr lang="ru-RU" sz="2000" dirty="0" err="1" smtClean="0"/>
              <a:t>прибалтійських</a:t>
            </a:r>
            <a:r>
              <a:rPr lang="ru-RU" sz="2000" dirty="0" smtClean="0"/>
              <a:t> </a:t>
            </a:r>
            <a:r>
              <a:rPr lang="ru-RU" sz="2000" dirty="0" err="1" smtClean="0"/>
              <a:t>республік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анулювання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входження</a:t>
            </a:r>
            <a:r>
              <a:rPr lang="ru-RU" sz="2000" dirty="0" smtClean="0"/>
              <a:t> в СРСР.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8 </a:t>
            </a:r>
            <a:r>
              <a:rPr lang="ru-RU" sz="2000" dirty="0" err="1" smtClean="0"/>
              <a:t>травня</a:t>
            </a:r>
            <a:r>
              <a:rPr lang="ru-RU" sz="2000" dirty="0" smtClean="0"/>
              <a:t> 1990  року </a:t>
            </a:r>
            <a:r>
              <a:rPr lang="ru-RU" sz="2000" dirty="0" err="1" smtClean="0"/>
              <a:t>Верховна</a:t>
            </a:r>
            <a:r>
              <a:rPr lang="ru-RU" sz="2000" dirty="0" smtClean="0"/>
              <a:t> Рада ЕРСР </a:t>
            </a:r>
            <a:r>
              <a:rPr lang="ru-RU" sz="2000" dirty="0" err="1" smtClean="0"/>
              <a:t>ухвалила</a:t>
            </a:r>
            <a:r>
              <a:rPr lang="ru-RU" sz="2000" dirty="0" smtClean="0"/>
              <a:t> </a:t>
            </a:r>
            <a:r>
              <a:rPr lang="ru-RU" sz="2000" dirty="0" err="1" smtClean="0"/>
              <a:t>рішення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перейменування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Естонської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Радянської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Соціалістичної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Республіки</a:t>
            </a:r>
            <a:r>
              <a:rPr lang="ru-RU" sz="2000" dirty="0" smtClean="0"/>
              <a:t> до </a:t>
            </a:r>
            <a:r>
              <a:rPr lang="ru-RU" sz="2000" dirty="0" err="1" smtClean="0"/>
              <a:t>Естонської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Республіки</a:t>
            </a:r>
            <a:r>
              <a:rPr lang="ru-RU" sz="2000" dirty="0" smtClean="0"/>
              <a:t> .</a:t>
            </a:r>
            <a:endParaRPr lang="ru-RU" sz="2000" dirty="0"/>
          </a:p>
        </p:txBody>
      </p:sp>
      <p:pic>
        <p:nvPicPr>
          <p:cNvPr id="4" name="Рисунок 3" descr="azye5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077072"/>
            <a:ext cx="4449485" cy="2780928"/>
          </a:xfrm>
          <a:prstGeom prst="rect">
            <a:avLst/>
          </a:prstGeom>
        </p:spPr>
      </p:pic>
      <p:pic>
        <p:nvPicPr>
          <p:cNvPr id="5" name="Рисунок 4" descr="загруженное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3732533"/>
            <a:ext cx="3371453" cy="3125467"/>
          </a:xfrm>
          <a:prstGeom prst="rect">
            <a:avLst/>
          </a:prstGeom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60648"/>
            <a:ext cx="8250120" cy="4320480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У </a:t>
            </a:r>
            <a:r>
              <a:rPr lang="ru-RU" sz="2000" dirty="0" err="1" smtClean="0"/>
              <a:t>ході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переговорів</a:t>
            </a:r>
            <a:r>
              <a:rPr lang="ru-RU" sz="2000" dirty="0" smtClean="0"/>
              <a:t> </a:t>
            </a:r>
            <a:r>
              <a:rPr lang="ru-RU" sz="2000" dirty="0" err="1" smtClean="0"/>
              <a:t>Естонії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союзним</a:t>
            </a:r>
            <a:r>
              <a:rPr lang="ru-RU" sz="2000" dirty="0" smtClean="0"/>
              <a:t> центром , </a:t>
            </a:r>
            <a:r>
              <a:rPr lang="ru-RU" sz="2000" dirty="0" err="1" smtClean="0"/>
              <a:t>з</a:t>
            </a:r>
            <a:r>
              <a:rPr lang="ru-RU" sz="2000" dirty="0" smtClean="0"/>
              <a:t> урядом РРФСР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прикордонними</a:t>
            </a:r>
            <a:r>
              <a:rPr lang="ru-RU" sz="2000" dirty="0" smtClean="0"/>
              <a:t> областями </a:t>
            </a:r>
            <a:r>
              <a:rPr lang="ru-RU" sz="2000" dirty="0" err="1" smtClean="0"/>
              <a:t>відбувалися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провокації</a:t>
            </a:r>
            <a:r>
              <a:rPr lang="ru-RU" sz="2000" dirty="0" smtClean="0"/>
              <a:t>. Так в </a:t>
            </a:r>
            <a:r>
              <a:rPr lang="ru-RU" sz="2000" dirty="0" err="1" smtClean="0"/>
              <a:t>ніч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1 на 2 </a:t>
            </a:r>
            <a:r>
              <a:rPr lang="ru-RU" sz="2000" dirty="0" err="1" smtClean="0"/>
              <a:t>вересня</a:t>
            </a:r>
            <a:r>
              <a:rPr lang="ru-RU" sz="2000" dirty="0" smtClean="0"/>
              <a:t> члени </a:t>
            </a:r>
            <a:r>
              <a:rPr lang="ru-RU" sz="2000" dirty="0" err="1" smtClean="0"/>
              <a:t>організації</a:t>
            </a:r>
            <a:r>
              <a:rPr lang="ru-RU" sz="2000" dirty="0" smtClean="0"/>
              <a:t> « </a:t>
            </a:r>
            <a:r>
              <a:rPr lang="ru-RU" sz="2000" dirty="0" err="1" smtClean="0"/>
              <a:t>Кайтселійт</a:t>
            </a:r>
            <a:r>
              <a:rPr lang="ru-RU" sz="2000" dirty="0" smtClean="0"/>
              <a:t> » </a:t>
            </a:r>
            <a:r>
              <a:rPr lang="ru-RU" sz="2000" dirty="0" err="1" smtClean="0"/>
              <a:t>встановили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прикордонні</a:t>
            </a:r>
            <a:r>
              <a:rPr lang="ru-RU" sz="2000" dirty="0" smtClean="0"/>
              <a:t> </a:t>
            </a:r>
            <a:r>
              <a:rPr lang="ru-RU" sz="2000" dirty="0" err="1" smtClean="0"/>
              <a:t>стовпи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шлагбаум на </a:t>
            </a:r>
            <a:r>
              <a:rPr lang="ru-RU" sz="2000" dirty="0" err="1" smtClean="0"/>
              <a:t>території</a:t>
            </a:r>
            <a:r>
              <a:rPr lang="ru-RU" sz="2000" dirty="0" smtClean="0"/>
              <a:t> </a:t>
            </a:r>
            <a:r>
              <a:rPr lang="ru-RU" sz="2000" dirty="0" err="1" smtClean="0"/>
              <a:t>Ленінградської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Псковської</a:t>
            </a:r>
            <a:r>
              <a:rPr lang="ru-RU" sz="2000" dirty="0" smtClean="0"/>
              <a:t> областей РРФСР, де проходила </a:t>
            </a:r>
            <a:r>
              <a:rPr lang="ru-RU" sz="2000" dirty="0" err="1" smtClean="0"/>
              <a:t>радянсько</a:t>
            </a:r>
            <a:r>
              <a:rPr lang="ru-RU" sz="2000" dirty="0" smtClean="0"/>
              <a:t>- </a:t>
            </a:r>
            <a:r>
              <a:rPr lang="ru-RU" sz="2000" dirty="0" err="1" smtClean="0"/>
              <a:t>естонська</a:t>
            </a:r>
            <a:r>
              <a:rPr lang="ru-RU" sz="2000" dirty="0" smtClean="0"/>
              <a:t> межа , </a:t>
            </a:r>
            <a:r>
              <a:rPr lang="ru-RU" sz="2000" dirty="0" err="1" smtClean="0"/>
              <a:t>закріпленої</a:t>
            </a:r>
            <a:r>
              <a:rPr lang="ru-RU" sz="2000" dirty="0" smtClean="0"/>
              <a:t> Тартуским </a:t>
            </a:r>
            <a:r>
              <a:rPr lang="ru-RU" sz="2000" dirty="0" err="1" smtClean="0"/>
              <a:t>мирним</a:t>
            </a:r>
            <a:r>
              <a:rPr lang="ru-RU" sz="2000" dirty="0" smtClean="0"/>
              <a:t> договором 1920 .</a:t>
            </a:r>
          </a:p>
          <a:p>
            <a:r>
              <a:rPr lang="ru-RU" sz="2000" dirty="0" smtClean="0"/>
              <a:t>12 </a:t>
            </a:r>
            <a:r>
              <a:rPr lang="ru-RU" sz="2000" dirty="0" err="1" smtClean="0"/>
              <a:t>січня</a:t>
            </a:r>
            <a:r>
              <a:rPr lang="ru-RU" sz="2000" dirty="0" smtClean="0"/>
              <a:t> 1991 в </a:t>
            </a:r>
            <a:r>
              <a:rPr lang="ru-RU" sz="2000" dirty="0" err="1" smtClean="0"/>
              <a:t>ході</a:t>
            </a:r>
            <a:r>
              <a:rPr lang="ru-RU" sz="2000" dirty="0" smtClean="0"/>
              <a:t> </a:t>
            </a:r>
            <a:r>
              <a:rPr lang="ru-RU" sz="2000" dirty="0" err="1" smtClean="0"/>
              <a:t>візиту</a:t>
            </a:r>
            <a:r>
              <a:rPr lang="ru-RU" sz="2000" dirty="0" smtClean="0"/>
              <a:t> </a:t>
            </a:r>
            <a:r>
              <a:rPr lang="ru-RU" sz="2000" dirty="0" err="1" smtClean="0"/>
              <a:t>в</a:t>
            </a:r>
            <a:r>
              <a:rPr lang="ru-RU" sz="2000" dirty="0" smtClean="0"/>
              <a:t> </a:t>
            </a:r>
            <a:r>
              <a:rPr lang="ru-RU" sz="2000" dirty="0" err="1" smtClean="0"/>
              <a:t>Таллінн</a:t>
            </a:r>
            <a:r>
              <a:rPr lang="ru-RU" sz="2000" dirty="0" smtClean="0"/>
              <a:t> </a:t>
            </a:r>
            <a:r>
              <a:rPr lang="ru-RU" sz="2000" dirty="0" err="1" smtClean="0"/>
              <a:t>Голови</a:t>
            </a:r>
            <a:r>
              <a:rPr lang="ru-RU" sz="2000" dirty="0" smtClean="0"/>
              <a:t> </a:t>
            </a:r>
            <a:r>
              <a:rPr lang="ru-RU" sz="2000" dirty="0" err="1" smtClean="0"/>
              <a:t>Верховної</a:t>
            </a:r>
            <a:r>
              <a:rPr lang="ru-RU" sz="2000" dirty="0" smtClean="0"/>
              <a:t> Ради РРФСР Бориса </a:t>
            </a:r>
            <a:r>
              <a:rPr lang="ru-RU" sz="2000" dirty="0" err="1" smtClean="0"/>
              <a:t>Єльцина</a:t>
            </a:r>
            <a:r>
              <a:rPr lang="ru-RU" sz="2000" dirty="0" smtClean="0"/>
              <a:t> </a:t>
            </a:r>
            <a:r>
              <a:rPr lang="ru-RU" sz="2000" dirty="0" err="1" smtClean="0"/>
              <a:t>між</a:t>
            </a:r>
            <a:r>
              <a:rPr lang="ru-RU" sz="2000" dirty="0" smtClean="0"/>
              <a:t> ним та Головою </a:t>
            </a:r>
            <a:r>
              <a:rPr lang="ru-RU" sz="2000" dirty="0" err="1" smtClean="0"/>
              <a:t>Верховної</a:t>
            </a:r>
            <a:r>
              <a:rPr lang="ru-RU" sz="2000" dirty="0" smtClean="0"/>
              <a:t> Ради </a:t>
            </a:r>
            <a:r>
              <a:rPr lang="ru-RU" sz="2000" dirty="0" err="1" smtClean="0"/>
              <a:t>Естонської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Республіки</a:t>
            </a:r>
            <a:r>
              <a:rPr lang="ru-RU" sz="2000" dirty="0" smtClean="0"/>
              <a:t> Арнольдом </a:t>
            </a:r>
            <a:r>
              <a:rPr lang="ru-RU" sz="2000" dirty="0" err="1" smtClean="0"/>
              <a:t>Рюйтелем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було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підписано</a:t>
            </a:r>
            <a:r>
              <a:rPr lang="ru-RU" sz="2000" dirty="0" smtClean="0"/>
              <a:t> «</a:t>
            </a:r>
            <a:r>
              <a:rPr lang="ru-RU" sz="2000" dirty="0" err="1" smtClean="0"/>
              <a:t>Договір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основи</a:t>
            </a:r>
            <a:r>
              <a:rPr lang="ru-RU" sz="2000" dirty="0" smtClean="0"/>
              <a:t> </a:t>
            </a:r>
            <a:r>
              <a:rPr lang="ru-RU" sz="2000" dirty="0" err="1" smtClean="0"/>
              <a:t>міждержавних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відносин</a:t>
            </a:r>
            <a:r>
              <a:rPr lang="ru-RU" sz="2000" dirty="0" smtClean="0"/>
              <a:t> РРФСР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Естонською</a:t>
            </a:r>
            <a:r>
              <a:rPr lang="ru-RU" sz="2000" dirty="0" smtClean="0"/>
              <a:t> </a:t>
            </a:r>
            <a:r>
              <a:rPr lang="ru-RU" sz="2000" dirty="0" err="1" smtClean="0"/>
              <a:t>Республікою</a:t>
            </a:r>
            <a:r>
              <a:rPr lang="ru-RU" sz="2000" dirty="0" smtClean="0"/>
              <a:t> » , в </a:t>
            </a:r>
            <a:r>
              <a:rPr lang="ru-RU" sz="2000" dirty="0" err="1" smtClean="0"/>
              <a:t>якому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обидві</a:t>
            </a:r>
            <a:r>
              <a:rPr lang="ru-RU" sz="2000" dirty="0" smtClean="0"/>
              <a:t> </a:t>
            </a:r>
            <a:r>
              <a:rPr lang="ru-RU" sz="2000" dirty="0" err="1" smtClean="0"/>
              <a:t>сторони</a:t>
            </a:r>
            <a:r>
              <a:rPr lang="ru-RU" sz="2000" dirty="0" smtClean="0"/>
              <a:t> </a:t>
            </a:r>
            <a:r>
              <a:rPr lang="ru-RU" sz="2000" dirty="0" err="1" smtClean="0"/>
              <a:t>визнавали</a:t>
            </a:r>
            <a:r>
              <a:rPr lang="ru-RU" sz="2000" dirty="0" smtClean="0"/>
              <a:t> один одного </a:t>
            </a:r>
            <a:r>
              <a:rPr lang="ru-RU" sz="2000" dirty="0" err="1" smtClean="0"/>
              <a:t>суверенними</a:t>
            </a:r>
            <a:r>
              <a:rPr lang="ru-RU" sz="2000" dirty="0" smtClean="0"/>
              <a:t> державами та </a:t>
            </a:r>
            <a:r>
              <a:rPr lang="ru-RU" sz="2000" dirty="0" err="1" smtClean="0"/>
              <a:t>суб'єктами</a:t>
            </a:r>
            <a:r>
              <a:rPr lang="ru-RU" sz="2000" dirty="0" smtClean="0"/>
              <a:t> </a:t>
            </a:r>
            <a:r>
              <a:rPr lang="ru-RU" sz="2000" dirty="0" err="1" smtClean="0"/>
              <a:t>міжнародного</a:t>
            </a:r>
            <a:r>
              <a:rPr lang="ru-RU" sz="2000" dirty="0" smtClean="0"/>
              <a:t> права.</a:t>
            </a:r>
          </a:p>
          <a:p>
            <a:r>
              <a:rPr lang="ru-RU" sz="2000" dirty="0" smtClean="0"/>
              <a:t>20 </a:t>
            </a:r>
            <a:r>
              <a:rPr lang="ru-RU" sz="2000" dirty="0" err="1" smtClean="0"/>
              <a:t>серпня</a:t>
            </a:r>
            <a:r>
              <a:rPr lang="ru-RU" sz="2000" dirty="0" smtClean="0"/>
              <a:t> 1991 </a:t>
            </a:r>
            <a:r>
              <a:rPr lang="ru-RU" sz="2000" dirty="0" err="1" smtClean="0"/>
              <a:t>Верховна</a:t>
            </a:r>
            <a:r>
              <a:rPr lang="ru-RU" sz="2000" dirty="0" smtClean="0"/>
              <a:t> Рада </a:t>
            </a:r>
            <a:r>
              <a:rPr lang="ru-RU" sz="2000" dirty="0" err="1" smtClean="0"/>
              <a:t>Естонії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прийняв</a:t>
            </a:r>
            <a:r>
              <a:rPr lang="ru-RU" sz="2000" dirty="0" smtClean="0"/>
              <a:t> </a:t>
            </a:r>
            <a:r>
              <a:rPr lang="ru-RU" sz="2000" dirty="0" err="1" smtClean="0"/>
              <a:t>резолюцію</a:t>
            </a:r>
            <a:r>
              <a:rPr lang="ru-RU" sz="2000" dirty="0" smtClean="0"/>
              <a:t> « Про </a:t>
            </a:r>
            <a:r>
              <a:rPr lang="ru-RU" sz="2000" dirty="0" err="1" smtClean="0"/>
              <a:t>державну</a:t>
            </a:r>
            <a:r>
              <a:rPr lang="ru-RU" sz="2000" dirty="0" smtClean="0"/>
              <a:t> </a:t>
            </a:r>
            <a:r>
              <a:rPr lang="ru-RU" sz="2000" dirty="0" err="1" smtClean="0"/>
              <a:t>незалежність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Естонії</a:t>
            </a:r>
            <a:r>
              <a:rPr lang="ru-RU" sz="2000" dirty="0" smtClean="0"/>
              <a:t> » , а 6 </a:t>
            </a:r>
            <a:r>
              <a:rPr lang="ru-RU" sz="2000" dirty="0" err="1" smtClean="0"/>
              <a:t>вересня</a:t>
            </a:r>
            <a:r>
              <a:rPr lang="ru-RU" sz="2000" dirty="0" smtClean="0"/>
              <a:t> того ж року СРСР </a:t>
            </a:r>
            <a:r>
              <a:rPr lang="ru-RU" sz="2000" dirty="0" err="1" smtClean="0"/>
              <a:t>офіційно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визнав</a:t>
            </a:r>
            <a:r>
              <a:rPr lang="ru-RU" sz="2000" dirty="0" smtClean="0"/>
              <a:t> </a:t>
            </a:r>
            <a:r>
              <a:rPr lang="ru-RU" sz="2000" dirty="0" err="1" smtClean="0"/>
              <a:t>незалежність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Естонії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4" name="Рисунок 3" descr="AUHH3ume92Y.jpg"/>
          <p:cNvPicPr>
            <a:picLocks noChangeAspect="1"/>
          </p:cNvPicPr>
          <p:nvPr/>
        </p:nvPicPr>
        <p:blipFill>
          <a:blip r:embed="rId2" cstate="print"/>
          <a:srcRect b="60322"/>
          <a:stretch>
            <a:fillRect/>
          </a:stretch>
        </p:blipFill>
        <p:spPr>
          <a:xfrm>
            <a:off x="2555776" y="4365104"/>
            <a:ext cx="4581525" cy="2282729"/>
          </a:xfrm>
          <a:prstGeom prst="rect">
            <a:avLst/>
          </a:prstGeom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890080" cy="1156990"/>
          </a:xfrm>
        </p:spPr>
        <p:txBody>
          <a:bodyPr>
            <a:noAutofit/>
          </a:bodyPr>
          <a:lstStyle/>
          <a:p>
            <a:r>
              <a:rPr lang="ru-RU" sz="3600" dirty="0" err="1" smtClean="0"/>
              <a:t>Національна</a:t>
            </a:r>
            <a:r>
              <a:rPr lang="ru-RU" sz="3600" dirty="0" smtClean="0"/>
              <a:t> </a:t>
            </a:r>
            <a:r>
              <a:rPr lang="ru-RU" sz="3600" dirty="0" err="1" smtClean="0"/>
              <a:t>політика</a:t>
            </a:r>
            <a:r>
              <a:rPr lang="ru-RU" sz="3600" dirty="0" smtClean="0"/>
              <a:t> </a:t>
            </a:r>
            <a:r>
              <a:rPr lang="ru-RU" sz="3600" dirty="0" err="1" smtClean="0"/>
              <a:t>Естонії</a:t>
            </a:r>
            <a:r>
              <a:rPr lang="ru-RU" sz="3600" dirty="0" smtClean="0"/>
              <a:t> </a:t>
            </a:r>
            <a:r>
              <a:rPr lang="ru-RU" sz="3600" dirty="0" err="1" smtClean="0"/>
              <a:t>після</a:t>
            </a:r>
            <a:r>
              <a:rPr lang="ru-RU" sz="3600" dirty="0" smtClean="0"/>
              <a:t> </a:t>
            </a:r>
            <a:r>
              <a:rPr lang="ru-RU" sz="3600" dirty="0" err="1" smtClean="0"/>
              <a:t>розпаду</a:t>
            </a:r>
            <a:r>
              <a:rPr lang="ru-RU" sz="3600" dirty="0" smtClean="0"/>
              <a:t> СРСР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412776"/>
            <a:ext cx="8208912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   Перший </a:t>
            </a:r>
            <a:r>
              <a:rPr lang="ru-RU" sz="2000" dirty="0" err="1" smtClean="0"/>
              <a:t>етап</a:t>
            </a:r>
            <a:r>
              <a:rPr lang="ru-RU" sz="2000" dirty="0" smtClean="0"/>
              <a:t> 1991-1995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Курс на </a:t>
            </a:r>
            <a:r>
              <a:rPr lang="ru-RU" sz="2000" dirty="0" err="1" smtClean="0"/>
              <a:t>рееміграцію</a:t>
            </a:r>
            <a:r>
              <a:rPr lang="ru-RU" sz="2000" dirty="0" smtClean="0"/>
              <a:t> </a:t>
            </a:r>
            <a:r>
              <a:rPr lang="ru-RU" sz="2000" dirty="0" err="1" smtClean="0"/>
              <a:t>неестонців</a:t>
            </a:r>
            <a:r>
              <a:rPr lang="ru-RU" sz="2000" dirty="0" smtClean="0"/>
              <a:t> . Проведена «</a:t>
            </a:r>
            <a:r>
              <a:rPr lang="ru-RU" sz="2000" dirty="0" err="1" smtClean="0"/>
              <a:t>селекційна</a:t>
            </a:r>
            <a:r>
              <a:rPr lang="ru-RU" sz="2000" dirty="0" smtClean="0"/>
              <a:t>» </a:t>
            </a:r>
            <a:r>
              <a:rPr lang="ru-RU" sz="2000" dirty="0" err="1" smtClean="0"/>
              <a:t>натуралізація</a:t>
            </a:r>
            <a:r>
              <a:rPr lang="ru-RU" sz="2000" dirty="0" smtClean="0"/>
              <a:t> , в </a:t>
            </a:r>
            <a:r>
              <a:rPr lang="ru-RU" sz="2000" dirty="0" err="1" smtClean="0"/>
              <a:t>результаті</a:t>
            </a:r>
            <a:r>
              <a:rPr lang="ru-RU" sz="2000" dirty="0" smtClean="0"/>
              <a:t> </a:t>
            </a:r>
            <a:r>
              <a:rPr lang="ru-RU" sz="2000" dirty="0" err="1" smtClean="0"/>
              <a:t>якої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з'являється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величезне</a:t>
            </a:r>
            <a:r>
              <a:rPr lang="ru-RU" sz="2000" dirty="0" smtClean="0"/>
              <a:t> число </a:t>
            </a:r>
            <a:r>
              <a:rPr lang="ru-RU" sz="2000" dirty="0" err="1" smtClean="0"/>
              <a:t>осіб</a:t>
            </a:r>
            <a:r>
              <a:rPr lang="ru-RU" sz="2000" dirty="0" smtClean="0"/>
              <a:t> без </a:t>
            </a:r>
            <a:r>
              <a:rPr lang="ru-RU" sz="2000" dirty="0" err="1" smtClean="0"/>
              <a:t>громадянства</a:t>
            </a:r>
            <a:r>
              <a:rPr lang="ru-RU" sz="2000" dirty="0" smtClean="0"/>
              <a:t> . </a:t>
            </a:r>
            <a:r>
              <a:rPr lang="ru-RU" sz="2000" dirty="0" err="1" smtClean="0"/>
              <a:t>Конституційно</a:t>
            </a:r>
            <a:r>
              <a:rPr lang="ru-RU" sz="2000" dirty="0" smtClean="0"/>
              <a:t> </a:t>
            </a:r>
            <a:r>
              <a:rPr lang="ru-RU" sz="2000" dirty="0" err="1" smtClean="0"/>
              <a:t>закріплено</a:t>
            </a:r>
            <a:r>
              <a:rPr lang="ru-RU" sz="2000" dirty="0" smtClean="0"/>
              <a:t> </a:t>
            </a:r>
            <a:r>
              <a:rPr lang="ru-RU" sz="2000" dirty="0" err="1" smtClean="0"/>
              <a:t>створення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мононаціональної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держави</a:t>
            </a:r>
            <a:r>
              <a:rPr lang="ru-RU" sz="2000" dirty="0" smtClean="0"/>
              <a:t> , </a:t>
            </a:r>
            <a:r>
              <a:rPr lang="ru-RU" sz="2000" dirty="0" err="1" smtClean="0"/>
              <a:t>прийняті</a:t>
            </a:r>
            <a:r>
              <a:rPr lang="ru-RU" sz="2000" dirty="0" smtClean="0"/>
              <a:t> </a:t>
            </a:r>
            <a:r>
              <a:rPr lang="ru-RU" sz="2000" dirty="0" err="1" smtClean="0"/>
              <a:t>такі</a:t>
            </a:r>
            <a:r>
              <a:rPr lang="ru-RU" sz="2000" dirty="0" smtClean="0"/>
              <a:t> </a:t>
            </a:r>
            <a:r>
              <a:rPr lang="ru-RU" sz="2000" dirty="0" err="1" smtClean="0"/>
              <a:t>основоположні</a:t>
            </a:r>
            <a:r>
              <a:rPr lang="ru-RU" sz="2000" dirty="0" smtClean="0"/>
              <a:t> </a:t>
            </a:r>
            <a:r>
              <a:rPr lang="ru-RU" sz="2000" dirty="0" err="1" smtClean="0"/>
              <a:t>акти</a:t>
            </a:r>
            <a:r>
              <a:rPr lang="ru-RU" sz="2000" dirty="0" smtClean="0"/>
              <a:t> , як :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Закон про </a:t>
            </a:r>
            <a:r>
              <a:rPr lang="ru-RU" sz="2000" dirty="0" err="1" smtClean="0"/>
              <a:t>громадянство</a:t>
            </a:r>
            <a:r>
              <a:rPr lang="ru-RU" sz="2000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Закон про </a:t>
            </a:r>
            <a:r>
              <a:rPr lang="ru-RU" sz="2000" dirty="0" err="1" smtClean="0"/>
              <a:t>мову</a:t>
            </a:r>
            <a:r>
              <a:rPr lang="ru-RU" sz="2000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Закон про </a:t>
            </a:r>
            <a:r>
              <a:rPr lang="ru-RU" sz="2000" dirty="0" err="1" smtClean="0"/>
              <a:t>основній</a:t>
            </a:r>
            <a:r>
              <a:rPr lang="ru-RU" sz="2000" dirty="0" smtClean="0"/>
              <a:t> </a:t>
            </a:r>
            <a:r>
              <a:rPr lang="ru-RU" sz="2000" dirty="0" err="1" smtClean="0"/>
              <a:t>школі</a:t>
            </a:r>
            <a:r>
              <a:rPr lang="ru-RU" sz="2000" dirty="0" smtClean="0"/>
              <a:t> та </a:t>
            </a:r>
            <a:r>
              <a:rPr lang="ru-RU" sz="2000" dirty="0" err="1" smtClean="0"/>
              <a:t>гімназії</a:t>
            </a:r>
            <a:r>
              <a:rPr lang="ru-RU" sz="2000" dirty="0" smtClean="0"/>
              <a:t> 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Закон про </a:t>
            </a:r>
            <a:r>
              <a:rPr lang="ru-RU" sz="2000" dirty="0" err="1" smtClean="0"/>
              <a:t>іноземців</a:t>
            </a:r>
            <a:r>
              <a:rPr lang="ru-RU" sz="2000" dirty="0" smtClean="0"/>
              <a:t> ;</a:t>
            </a:r>
          </a:p>
          <a:p>
            <a:pPr>
              <a:buNone/>
            </a:pPr>
            <a:r>
              <a:rPr lang="ru-RU" sz="2000" dirty="0" smtClean="0"/>
              <a:t>Курс на </a:t>
            </a:r>
            <a:r>
              <a:rPr lang="ru-RU" sz="2000" dirty="0" err="1" smtClean="0"/>
              <a:t>рееміграцію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провалюється</a:t>
            </a:r>
            <a:r>
              <a:rPr lang="ru-RU" sz="2000" dirty="0" smtClean="0"/>
              <a:t> : 93 % </a:t>
            </a:r>
            <a:r>
              <a:rPr lang="ru-RU" sz="2000" dirty="0" err="1" smtClean="0"/>
              <a:t>неестонського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населення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залишаються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жити</a:t>
            </a:r>
            <a:r>
              <a:rPr lang="ru-RU" sz="2000" dirty="0" smtClean="0"/>
              <a:t> в </a:t>
            </a:r>
            <a:r>
              <a:rPr lang="ru-RU" sz="2000" dirty="0" err="1" smtClean="0"/>
              <a:t>Естонії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60648"/>
            <a:ext cx="7962088" cy="5987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       </a:t>
            </a:r>
            <a:r>
              <a:rPr lang="ru-RU" sz="2000" dirty="0" err="1" smtClean="0"/>
              <a:t>Другий</a:t>
            </a:r>
            <a:r>
              <a:rPr lang="ru-RU" sz="2000" dirty="0" smtClean="0"/>
              <a:t> </a:t>
            </a:r>
            <a:r>
              <a:rPr lang="ru-RU" sz="2000" dirty="0" err="1" smtClean="0"/>
              <a:t>етап</a:t>
            </a:r>
            <a:r>
              <a:rPr lang="ru-RU" sz="2000" dirty="0" smtClean="0"/>
              <a:t> 1996-1999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  </a:t>
            </a:r>
            <a:r>
              <a:rPr lang="ru-RU" sz="2000" dirty="0" err="1" smtClean="0"/>
              <a:t>Під</a:t>
            </a:r>
            <a:r>
              <a:rPr lang="ru-RU" sz="2000" dirty="0" smtClean="0"/>
              <a:t> </a:t>
            </a:r>
            <a:r>
              <a:rPr lang="ru-RU" sz="2000" dirty="0" err="1" smtClean="0"/>
              <a:t>тиском</a:t>
            </a:r>
            <a:r>
              <a:rPr lang="ru-RU" sz="2000" dirty="0" smtClean="0"/>
              <a:t> ЄС </a:t>
            </a:r>
            <a:r>
              <a:rPr lang="ru-RU" sz="2000" dirty="0" err="1" smtClean="0"/>
              <a:t>і</a:t>
            </a:r>
            <a:r>
              <a:rPr lang="ru-RU" sz="2000" dirty="0" smtClean="0"/>
              <a:t> НАТО </a:t>
            </a:r>
            <a:r>
              <a:rPr lang="ru-RU" sz="2000" dirty="0" err="1" smtClean="0"/>
              <a:t>Естонія</a:t>
            </a:r>
            <a:r>
              <a:rPr lang="ru-RU" sz="2000" dirty="0" smtClean="0"/>
              <a:t> , яка </a:t>
            </a:r>
            <a:r>
              <a:rPr lang="ru-RU" sz="2000" dirty="0" err="1" smtClean="0"/>
              <a:t>прагне</a:t>
            </a:r>
            <a:r>
              <a:rPr lang="ru-RU" sz="2000" dirty="0" smtClean="0"/>
              <a:t> </a:t>
            </a:r>
            <a:r>
              <a:rPr lang="ru-RU" sz="2000" dirty="0" err="1" smtClean="0"/>
              <a:t>вступити</a:t>
            </a:r>
            <a:r>
              <a:rPr lang="ru-RU" sz="2000" dirty="0" smtClean="0"/>
              <a:t> в </a:t>
            </a:r>
            <a:r>
              <a:rPr lang="ru-RU" sz="2000" dirty="0" err="1" smtClean="0"/>
              <a:t>ці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організації</a:t>
            </a:r>
            <a:r>
              <a:rPr lang="ru-RU" sz="2000" dirty="0" smtClean="0"/>
              <a:t> , </a:t>
            </a:r>
            <a:r>
              <a:rPr lang="ru-RU" sz="2000" dirty="0" err="1" smtClean="0"/>
              <a:t>декларує</a:t>
            </a:r>
            <a:r>
              <a:rPr lang="ru-RU" sz="2000" dirty="0" smtClean="0"/>
              <a:t> початок </a:t>
            </a:r>
            <a:r>
              <a:rPr lang="ru-RU" sz="2000" dirty="0" err="1" smtClean="0"/>
              <a:t>політики</a:t>
            </a:r>
            <a:r>
              <a:rPr lang="ru-RU" sz="2000" dirty="0" smtClean="0"/>
              <a:t> </a:t>
            </a:r>
            <a:r>
              <a:rPr lang="ru-RU" sz="2000" dirty="0" err="1" smtClean="0"/>
              <a:t>інтеграції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неестонського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населення</a:t>
            </a:r>
            <a:r>
              <a:rPr lang="ru-RU" sz="2000" dirty="0" smtClean="0"/>
              <a:t>. У 1996 </a:t>
            </a:r>
            <a:r>
              <a:rPr lang="ru-RU" sz="2000" dirty="0" err="1" smtClean="0"/>
              <a:t>році</a:t>
            </a:r>
            <a:r>
              <a:rPr lang="ru-RU" sz="2000" dirty="0" smtClean="0"/>
              <a:t> парламент </a:t>
            </a:r>
            <a:r>
              <a:rPr lang="ru-RU" sz="2000" dirty="0" err="1" smtClean="0"/>
              <a:t>країни</a:t>
            </a:r>
            <a:r>
              <a:rPr lang="ru-RU" sz="2000" dirty="0" smtClean="0"/>
              <a:t> </a:t>
            </a:r>
            <a:r>
              <a:rPr lang="ru-RU" sz="2000" dirty="0" err="1" smtClean="0"/>
              <a:t>ратифікує</a:t>
            </a:r>
            <a:r>
              <a:rPr lang="ru-RU" sz="2000" dirty="0" smtClean="0"/>
              <a:t> </a:t>
            </a:r>
            <a:r>
              <a:rPr lang="ru-RU" sz="2000" dirty="0" err="1" smtClean="0"/>
              <a:t>Конвенцію</a:t>
            </a:r>
            <a:r>
              <a:rPr lang="ru-RU" sz="2000" dirty="0" smtClean="0"/>
              <a:t> Ради </a:t>
            </a:r>
            <a:r>
              <a:rPr lang="ru-RU" sz="2000" dirty="0" err="1" smtClean="0"/>
              <a:t>Європи</a:t>
            </a:r>
            <a:r>
              <a:rPr lang="ru-RU" sz="2000" dirty="0" smtClean="0"/>
              <a:t> </a:t>
            </a:r>
            <a:r>
              <a:rPr lang="ru-RU" sz="2000" dirty="0" err="1" smtClean="0"/>
              <a:t>щодо</a:t>
            </a:r>
            <a:r>
              <a:rPr lang="ru-RU" sz="2000" dirty="0" smtClean="0"/>
              <a:t> </a:t>
            </a:r>
            <a:r>
              <a:rPr lang="ru-RU" sz="2000" dirty="0" err="1" smtClean="0"/>
              <a:t>захисту</a:t>
            </a:r>
            <a:r>
              <a:rPr lang="ru-RU" sz="2000" dirty="0" smtClean="0"/>
              <a:t> </a:t>
            </a:r>
            <a:r>
              <a:rPr lang="ru-RU" sz="2000" dirty="0" err="1" smtClean="0"/>
              <a:t>національних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меншин</a:t>
            </a:r>
            <a:r>
              <a:rPr lang="ru-RU" sz="2000" dirty="0" smtClean="0"/>
              <a:t>. </a:t>
            </a:r>
            <a:r>
              <a:rPr lang="ru-RU" sz="2000" dirty="0" err="1" smtClean="0"/>
              <a:t>Приймається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відповідний</a:t>
            </a:r>
            <a:r>
              <a:rPr lang="ru-RU" sz="2000" dirty="0" smtClean="0"/>
              <a:t> закон , </a:t>
            </a:r>
            <a:r>
              <a:rPr lang="ru-RU" sz="2000" dirty="0" err="1" smtClean="0"/>
              <a:t>але</a:t>
            </a:r>
            <a:r>
              <a:rPr lang="ru-RU" sz="2000" dirty="0" smtClean="0"/>
              <a:t>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застереженням</a:t>
            </a:r>
            <a:r>
              <a:rPr lang="ru-RU" sz="2000" dirty="0" smtClean="0"/>
              <a:t> 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меншинами</a:t>
            </a:r>
            <a:r>
              <a:rPr lang="ru-RU" sz="2000" dirty="0" smtClean="0"/>
              <a:t> </a:t>
            </a:r>
            <a:r>
              <a:rPr lang="ru-RU" sz="2000" dirty="0" err="1" smtClean="0"/>
              <a:t>можуть</a:t>
            </a:r>
            <a:r>
              <a:rPr lang="ru-RU" sz="2000" dirty="0" smtClean="0"/>
              <a:t> </a:t>
            </a:r>
            <a:r>
              <a:rPr lang="ru-RU" sz="2000" dirty="0" err="1" smtClean="0"/>
              <a:t>вважатися</a:t>
            </a:r>
            <a:r>
              <a:rPr lang="ru-RU" sz="2000" dirty="0" smtClean="0"/>
              <a:t> </a:t>
            </a:r>
            <a:r>
              <a:rPr lang="ru-RU" sz="2000" dirty="0" err="1" smtClean="0"/>
              <a:t>тільки</a:t>
            </a:r>
            <a:r>
              <a:rPr lang="ru-RU" sz="2000" dirty="0" smtClean="0"/>
              <a:t> </a:t>
            </a:r>
            <a:r>
              <a:rPr lang="ru-RU" sz="2000" dirty="0" err="1" smtClean="0"/>
              <a:t>громадяни</a:t>
            </a:r>
            <a:r>
              <a:rPr lang="ru-RU" sz="2000" dirty="0" smtClean="0"/>
              <a:t> </a:t>
            </a:r>
            <a:r>
              <a:rPr lang="ru-RU" sz="2000" dirty="0" err="1" smtClean="0"/>
              <a:t>Естонії</a:t>
            </a:r>
            <a:r>
              <a:rPr lang="ru-RU" sz="2000" dirty="0" smtClean="0"/>
              <a:t>. У 1998 </a:t>
            </a:r>
            <a:r>
              <a:rPr lang="ru-RU" sz="2000" dirty="0" err="1" smtClean="0"/>
              <a:t>році</a:t>
            </a:r>
            <a:r>
              <a:rPr lang="ru-RU" sz="2000" dirty="0" smtClean="0"/>
              <a:t> парламент </a:t>
            </a:r>
            <a:r>
              <a:rPr lang="ru-RU" sz="2000" dirty="0" err="1" smtClean="0"/>
              <a:t>затверджує</a:t>
            </a:r>
            <a:r>
              <a:rPr lang="ru-RU" sz="2000" dirty="0" smtClean="0"/>
              <a:t> « </a:t>
            </a:r>
            <a:r>
              <a:rPr lang="ru-RU" sz="2000" dirty="0" err="1" smtClean="0"/>
              <a:t>Вихідні</a:t>
            </a:r>
            <a:r>
              <a:rPr lang="ru-RU" sz="2000" dirty="0" smtClean="0"/>
              <a:t> </a:t>
            </a:r>
            <a:r>
              <a:rPr lang="ru-RU" sz="2000" dirty="0" err="1" smtClean="0"/>
              <a:t>пункти</a:t>
            </a:r>
            <a:r>
              <a:rPr lang="ru-RU" sz="2000" dirty="0" smtClean="0"/>
              <a:t> </a:t>
            </a:r>
            <a:r>
              <a:rPr lang="ru-RU" sz="2000" dirty="0" err="1" smtClean="0"/>
              <a:t>державної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інтеграційної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політики</a:t>
            </a:r>
            <a:r>
              <a:rPr lang="ru-RU" sz="2000" dirty="0" smtClean="0"/>
              <a:t> ...». </a:t>
            </a:r>
            <a:r>
              <a:rPr lang="ru-RU" sz="2000" dirty="0" err="1" smtClean="0"/>
              <a:t>Однак</a:t>
            </a:r>
            <a:r>
              <a:rPr lang="ru-RU" sz="2000" dirty="0" smtClean="0"/>
              <a:t> на </a:t>
            </a:r>
            <a:r>
              <a:rPr lang="ru-RU" sz="2000" dirty="0" err="1" smtClean="0"/>
              <a:t>ділі</a:t>
            </a:r>
            <a:r>
              <a:rPr lang="ru-RU" sz="2000" dirty="0" smtClean="0"/>
              <a:t> курс на </a:t>
            </a:r>
            <a:r>
              <a:rPr lang="ru-RU" sz="2000" dirty="0" err="1" smtClean="0"/>
              <a:t>рееміграцію</a:t>
            </a:r>
            <a:r>
              <a:rPr lang="ru-RU" sz="2000" dirty="0" smtClean="0"/>
              <a:t> </a:t>
            </a:r>
            <a:r>
              <a:rPr lang="ru-RU" sz="2000" dirty="0" err="1" smtClean="0"/>
              <a:t>змінюється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політикою</a:t>
            </a:r>
            <a:r>
              <a:rPr lang="ru-RU" sz="2000" dirty="0" smtClean="0"/>
              <a:t> тихого </a:t>
            </a:r>
            <a:r>
              <a:rPr lang="ru-RU" sz="2000" dirty="0" err="1" smtClean="0"/>
              <a:t>видавлювання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неестонського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населення</a:t>
            </a:r>
            <a:r>
              <a:rPr lang="ru-RU" sz="2000" dirty="0" smtClean="0"/>
              <a:t> шляхом </a:t>
            </a:r>
            <a:r>
              <a:rPr lang="ru-RU" sz="2000" dirty="0" err="1" smtClean="0"/>
              <a:t>прихованої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явної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дискримінації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меншин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4" name="Рисунок 3" descr="797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149080"/>
            <a:ext cx="3611893" cy="27089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5167441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47048" y="3861048"/>
            <a:ext cx="2996952" cy="2996952"/>
          </a:xfrm>
          <a:prstGeom prst="rect">
            <a:avLst/>
          </a:prstGeom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60648"/>
            <a:ext cx="8280920" cy="5987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        </a:t>
            </a:r>
            <a:r>
              <a:rPr lang="ru-RU" sz="2000" dirty="0" err="1" smtClean="0"/>
              <a:t>Третій</a:t>
            </a:r>
            <a:r>
              <a:rPr lang="ru-RU" sz="2000" dirty="0" smtClean="0"/>
              <a:t> </a:t>
            </a:r>
            <a:r>
              <a:rPr lang="ru-RU" sz="2000" dirty="0" err="1" smtClean="0"/>
              <a:t>етап</a:t>
            </a:r>
            <a:r>
              <a:rPr lang="ru-RU" sz="2000" dirty="0" smtClean="0"/>
              <a:t> 2000-2007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    </a:t>
            </a:r>
            <a:r>
              <a:rPr lang="ru-RU" sz="2000" dirty="0" err="1" smtClean="0"/>
              <a:t>Реалізація</a:t>
            </a:r>
            <a:r>
              <a:rPr lang="ru-RU" sz="2000" dirty="0" smtClean="0"/>
              <a:t> </a:t>
            </a:r>
            <a:r>
              <a:rPr lang="ru-RU" sz="2000" dirty="0" err="1" smtClean="0"/>
              <a:t>державної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програми</a:t>
            </a:r>
            <a:r>
              <a:rPr lang="ru-RU" sz="2000" dirty="0" smtClean="0"/>
              <a:t> </a:t>
            </a:r>
            <a:r>
              <a:rPr lang="ru-RU" sz="2000" dirty="0" err="1" smtClean="0"/>
              <a:t>інтеграції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естонського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суспільства</a:t>
            </a:r>
            <a:r>
              <a:rPr lang="ru-RU" sz="2000" dirty="0" smtClean="0"/>
              <a:t> на 2000-2007 роки . В основу </a:t>
            </a:r>
            <a:r>
              <a:rPr lang="ru-RU" sz="2000" dirty="0" err="1" smtClean="0"/>
              <a:t>покладена</a:t>
            </a:r>
            <a:r>
              <a:rPr lang="ru-RU" sz="2000" dirty="0" smtClean="0"/>
              <a:t> </a:t>
            </a:r>
            <a:r>
              <a:rPr lang="ru-RU" sz="2000" dirty="0" err="1" smtClean="0"/>
              <a:t>ідея</a:t>
            </a:r>
            <a:r>
              <a:rPr lang="ru-RU" sz="2000" dirty="0" smtClean="0"/>
              <a:t> </a:t>
            </a:r>
            <a:r>
              <a:rPr lang="ru-RU" sz="2000" dirty="0" err="1" smtClean="0"/>
              <a:t>входження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неестонців</a:t>
            </a:r>
            <a:r>
              <a:rPr lang="ru-RU" sz="2000" dirty="0" smtClean="0"/>
              <a:t> у </a:t>
            </a:r>
            <a:r>
              <a:rPr lang="ru-RU" sz="2000" dirty="0" err="1" smtClean="0"/>
              <a:t>вже</a:t>
            </a:r>
            <a:r>
              <a:rPr lang="ru-RU" sz="2000" dirty="0" smtClean="0"/>
              <a:t> </a:t>
            </a:r>
            <a:r>
              <a:rPr lang="ru-RU" sz="2000" dirty="0" err="1" smtClean="0"/>
              <a:t>наявне</a:t>
            </a:r>
            <a:r>
              <a:rPr lang="ru-RU" sz="2000" dirty="0" smtClean="0"/>
              <a:t> </a:t>
            </a:r>
            <a:r>
              <a:rPr lang="ru-RU" sz="2000" dirty="0" err="1" smtClean="0"/>
              <a:t>естонське</a:t>
            </a:r>
            <a:r>
              <a:rPr lang="ru-RU" sz="2000" dirty="0" smtClean="0"/>
              <a:t> </a:t>
            </a:r>
            <a:r>
              <a:rPr lang="ru-RU" sz="2000" dirty="0" err="1" smtClean="0"/>
              <a:t>суспільство</a:t>
            </a:r>
            <a:r>
              <a:rPr lang="ru-RU" sz="2000" dirty="0" smtClean="0"/>
              <a:t>. </a:t>
            </a:r>
            <a:r>
              <a:rPr lang="ru-RU" sz="2000" dirty="0" err="1" smtClean="0"/>
              <a:t>Етнічна</a:t>
            </a:r>
            <a:r>
              <a:rPr lang="ru-RU" sz="2000" dirty="0" smtClean="0"/>
              <a:t> </a:t>
            </a:r>
            <a:r>
              <a:rPr lang="ru-RU" sz="2000" dirty="0" err="1" smtClean="0"/>
              <a:t>ідентичність</a:t>
            </a:r>
            <a:r>
              <a:rPr lang="ru-RU" sz="2000" dirty="0" smtClean="0"/>
              <a:t> , </a:t>
            </a:r>
            <a:r>
              <a:rPr lang="ru-RU" sz="2000" dirty="0" err="1" smtClean="0"/>
              <a:t>мова</a:t>
            </a:r>
            <a:r>
              <a:rPr lang="ru-RU" sz="2000" dirty="0" smtClean="0"/>
              <a:t>, культура , </a:t>
            </a:r>
            <a:r>
              <a:rPr lang="ru-RU" sz="2000" dirty="0" err="1" smtClean="0"/>
              <a:t>традиції</a:t>
            </a:r>
            <a:r>
              <a:rPr lang="ru-RU" sz="2000" dirty="0" smtClean="0"/>
              <a:t> та </a:t>
            </a:r>
            <a:r>
              <a:rPr lang="ru-RU" sz="2000" dirty="0" err="1" smtClean="0"/>
              <a:t>релігія</a:t>
            </a:r>
            <a:r>
              <a:rPr lang="ru-RU" sz="2000" dirty="0" smtClean="0"/>
              <a:t> </a:t>
            </a:r>
            <a:r>
              <a:rPr lang="ru-RU" sz="2000" dirty="0" err="1" smtClean="0"/>
              <a:t>національних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меншин</a:t>
            </a:r>
            <a:r>
              <a:rPr lang="ru-RU" sz="2000" dirty="0" smtClean="0"/>
              <a:t> </a:t>
            </a:r>
            <a:r>
              <a:rPr lang="ru-RU" sz="2000" dirty="0" err="1" smtClean="0"/>
              <a:t>оголошуються</a:t>
            </a:r>
            <a:r>
              <a:rPr lang="ru-RU" sz="2000" dirty="0" smtClean="0"/>
              <a:t> сферою </a:t>
            </a:r>
            <a:r>
              <a:rPr lang="ru-RU" sz="2000" dirty="0" err="1" smtClean="0"/>
              <a:t>приватних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інтересів</a:t>
            </a:r>
            <a:r>
              <a:rPr lang="ru-RU" sz="2000" dirty="0" smtClean="0"/>
              <a:t> </a:t>
            </a:r>
            <a:r>
              <a:rPr lang="ru-RU" sz="2000" dirty="0" err="1" smtClean="0"/>
              <a:t>індивіда</a:t>
            </a:r>
            <a:r>
              <a:rPr lang="ru-RU" sz="2000" dirty="0" smtClean="0"/>
              <a:t> . </a:t>
            </a:r>
            <a:r>
              <a:rPr lang="ru-RU" sz="2000" dirty="0" err="1" smtClean="0"/>
              <a:t>Наголос</a:t>
            </a:r>
            <a:r>
              <a:rPr lang="ru-RU" sz="2000" dirty="0" smtClean="0"/>
              <a:t> </a:t>
            </a:r>
            <a:r>
              <a:rPr lang="ru-RU" sz="2000" dirty="0" err="1" smtClean="0"/>
              <a:t>робиться</a:t>
            </a:r>
            <a:r>
              <a:rPr lang="ru-RU" sz="2000" dirty="0" smtClean="0"/>
              <a:t> на </a:t>
            </a:r>
            <a:r>
              <a:rPr lang="ru-RU" sz="2000" dirty="0" err="1" smtClean="0"/>
              <a:t>вивчення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естонської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мови</a:t>
            </a:r>
            <a:r>
              <a:rPr lang="ru-RU" sz="2000" dirty="0" smtClean="0"/>
              <a:t>. </a:t>
            </a:r>
            <a:r>
              <a:rPr lang="ru-RU" sz="2000" dirty="0" err="1" smtClean="0"/>
              <a:t>Фактично</a:t>
            </a:r>
            <a:r>
              <a:rPr lang="ru-RU" sz="2000" dirty="0" smtClean="0"/>
              <a:t> </a:t>
            </a:r>
            <a:r>
              <a:rPr lang="ru-RU" sz="2000" dirty="0" err="1" smtClean="0"/>
              <a:t>інтеграція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перетворюється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примусову</a:t>
            </a:r>
            <a:r>
              <a:rPr lang="ru-RU" sz="2000" dirty="0" smtClean="0"/>
              <a:t> </a:t>
            </a:r>
            <a:r>
              <a:rPr lang="ru-RU" sz="2000" dirty="0" err="1" smtClean="0"/>
              <a:t>асиміляцію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тому </a:t>
            </a:r>
            <a:r>
              <a:rPr lang="ru-RU" sz="2000" dirty="0" err="1" smtClean="0"/>
              <a:t>провалюється</a:t>
            </a:r>
            <a:r>
              <a:rPr lang="ru-RU" sz="2000" dirty="0" smtClean="0"/>
              <a:t> (</a:t>
            </a:r>
            <a:r>
              <a:rPr lang="ru-RU" sz="2000" dirty="0" err="1" smtClean="0"/>
              <a:t>найбільш</a:t>
            </a:r>
            <a:r>
              <a:rPr lang="ru-RU" sz="2000" dirty="0" smtClean="0"/>
              <a:t> </a:t>
            </a:r>
            <a:r>
              <a:rPr lang="ru-RU" sz="2000" dirty="0" err="1" smtClean="0"/>
              <a:t>яскравий</a:t>
            </a:r>
            <a:r>
              <a:rPr lang="ru-RU" sz="2000" dirty="0" smtClean="0"/>
              <a:t> </a:t>
            </a:r>
            <a:r>
              <a:rPr lang="ru-RU" sz="2000" dirty="0" err="1" smtClean="0"/>
              <a:t>доказ</a:t>
            </a:r>
            <a:r>
              <a:rPr lang="ru-RU" sz="2000" dirty="0" smtClean="0"/>
              <a:t> - </a:t>
            </a:r>
            <a:r>
              <a:rPr lang="ru-RU" sz="2000" dirty="0" err="1" smtClean="0"/>
              <a:t>заворушення</a:t>
            </a:r>
            <a:r>
              <a:rPr lang="ru-RU" sz="2000" dirty="0" smtClean="0"/>
              <a:t> , </a:t>
            </a:r>
            <a:r>
              <a:rPr lang="ru-RU" sz="2000" dirty="0" err="1" smtClean="0"/>
              <a:t>спровоковані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перенесенням</a:t>
            </a:r>
            <a:r>
              <a:rPr lang="ru-RU" sz="2000" dirty="0" smtClean="0"/>
              <a:t> Бронзового солдата ) .</a:t>
            </a:r>
            <a:endParaRPr lang="ru-RU" sz="20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332656"/>
            <a:ext cx="8322128" cy="59157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        </a:t>
            </a:r>
            <a:r>
              <a:rPr lang="ru-RU" sz="2000" dirty="0" err="1" smtClean="0"/>
              <a:t>Четвертий</a:t>
            </a:r>
            <a:r>
              <a:rPr lang="ru-RU" sz="2000" dirty="0" smtClean="0"/>
              <a:t> </a:t>
            </a:r>
            <a:r>
              <a:rPr lang="ru-RU" sz="2000" dirty="0" err="1" smtClean="0"/>
              <a:t>етап</a:t>
            </a:r>
            <a:r>
              <a:rPr lang="ru-RU" sz="2000" dirty="0" smtClean="0"/>
              <a:t>  2007-2013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    </a:t>
            </a:r>
            <a:r>
              <a:rPr lang="ru-RU" sz="2000" dirty="0" err="1" smtClean="0"/>
              <a:t>Після</a:t>
            </a:r>
            <a:r>
              <a:rPr lang="ru-RU" sz="2000" dirty="0" smtClean="0"/>
              <a:t> « </a:t>
            </a:r>
            <a:r>
              <a:rPr lang="ru-RU" sz="2000" dirty="0" err="1" smtClean="0"/>
              <a:t>бронзової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ночі</a:t>
            </a:r>
            <a:r>
              <a:rPr lang="ru-RU" sz="2000" dirty="0" smtClean="0"/>
              <a:t> » </a:t>
            </a:r>
            <a:r>
              <a:rPr lang="ru-RU" sz="2000" dirty="0" err="1" smtClean="0"/>
              <a:t>приймається</a:t>
            </a:r>
            <a:r>
              <a:rPr lang="ru-RU" sz="2000" dirty="0" smtClean="0"/>
              <a:t> нова </a:t>
            </a:r>
            <a:r>
              <a:rPr lang="ru-RU" sz="2000" dirty="0" err="1" smtClean="0"/>
              <a:t>інтеграційна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програма</a:t>
            </a:r>
            <a:r>
              <a:rPr lang="ru-RU" sz="2000" dirty="0" smtClean="0"/>
              <a:t> на 2008-2013 роки . У </a:t>
            </a:r>
            <a:r>
              <a:rPr lang="ru-RU" sz="2000" dirty="0" err="1" smtClean="0"/>
              <a:t>ній</a:t>
            </a:r>
            <a:r>
              <a:rPr lang="ru-RU" sz="2000" dirty="0" smtClean="0"/>
              <a:t> «</a:t>
            </a:r>
            <a:r>
              <a:rPr lang="ru-RU" sz="2000" dirty="0" err="1" smtClean="0"/>
              <a:t>більше</a:t>
            </a:r>
            <a:r>
              <a:rPr lang="ru-RU" sz="2000" dirty="0" smtClean="0"/>
              <a:t> </a:t>
            </a:r>
            <a:r>
              <a:rPr lang="ru-RU" sz="2000" dirty="0" err="1" smtClean="0"/>
              <a:t>уваги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приділяється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розвитку</a:t>
            </a:r>
            <a:r>
              <a:rPr lang="ru-RU" sz="2000" dirty="0" smtClean="0"/>
              <a:t> </a:t>
            </a:r>
            <a:r>
              <a:rPr lang="ru-RU" sz="2000" dirty="0" err="1" smtClean="0"/>
              <a:t>контактів</a:t>
            </a:r>
            <a:r>
              <a:rPr lang="ru-RU" sz="2000" dirty="0" smtClean="0"/>
              <a:t> </a:t>
            </a:r>
            <a:r>
              <a:rPr lang="ru-RU" sz="2000" dirty="0" err="1" smtClean="0"/>
              <a:t>між</a:t>
            </a:r>
            <a:r>
              <a:rPr lang="ru-RU" sz="2000" dirty="0" smtClean="0"/>
              <a:t> </a:t>
            </a:r>
            <a:r>
              <a:rPr lang="ru-RU" sz="2000" dirty="0" err="1" smtClean="0"/>
              <a:t>різними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національностями</a:t>
            </a:r>
            <a:r>
              <a:rPr lang="ru-RU" sz="2000" dirty="0" smtClean="0"/>
              <a:t> , </a:t>
            </a:r>
            <a:r>
              <a:rPr lang="ru-RU" sz="2000" dirty="0" err="1" smtClean="0"/>
              <a:t>спільної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діяльності</a:t>
            </a:r>
            <a:r>
              <a:rPr lang="ru-RU" sz="2000" dirty="0" smtClean="0"/>
              <a:t> » , - </a:t>
            </a:r>
            <a:r>
              <a:rPr lang="ru-RU" sz="2000" dirty="0" err="1" smtClean="0"/>
              <a:t>запевняє</a:t>
            </a:r>
            <a:r>
              <a:rPr lang="ru-RU" sz="2000" dirty="0" smtClean="0"/>
              <a:t> </a:t>
            </a:r>
            <a:r>
              <a:rPr lang="ru-RU" sz="2000" dirty="0" err="1" smtClean="0"/>
              <a:t>міністр</a:t>
            </a:r>
            <a:r>
              <a:rPr lang="ru-RU" sz="2000" dirty="0" smtClean="0"/>
              <a:t> </a:t>
            </a:r>
            <a:r>
              <a:rPr lang="ru-RU" sz="2000" dirty="0" err="1" smtClean="0"/>
              <a:t>у</a:t>
            </a:r>
            <a:r>
              <a:rPr lang="ru-RU" sz="2000" dirty="0" smtClean="0"/>
              <a:t> справах </a:t>
            </a:r>
            <a:r>
              <a:rPr lang="ru-RU" sz="2000" dirty="0" err="1" smtClean="0"/>
              <a:t>народонаселення</a:t>
            </a:r>
            <a:r>
              <a:rPr lang="ru-RU" sz="2000" dirty="0" smtClean="0"/>
              <a:t> У. Пало . </a:t>
            </a:r>
            <a:r>
              <a:rPr lang="ru-RU" sz="2000" dirty="0" err="1" smtClean="0"/>
              <a:t>Утворюються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нові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консультативні</a:t>
            </a:r>
            <a:r>
              <a:rPr lang="ru-RU" sz="2000" dirty="0" smtClean="0"/>
              <a:t> </a:t>
            </a:r>
            <a:r>
              <a:rPr lang="ru-RU" sz="2000" dirty="0" err="1" smtClean="0"/>
              <a:t>структури</a:t>
            </a:r>
            <a:r>
              <a:rPr lang="ru-RU" sz="2000" dirty="0" smtClean="0"/>
              <a:t>, </a:t>
            </a:r>
            <a:r>
              <a:rPr lang="ru-RU" sz="2000" dirty="0" err="1" smtClean="0"/>
              <a:t>зокрема</a:t>
            </a:r>
            <a:r>
              <a:rPr lang="ru-RU" sz="2000" dirty="0" smtClean="0"/>
              <a:t> </a:t>
            </a:r>
            <a:r>
              <a:rPr lang="ru-RU" sz="2000" dirty="0" err="1" smtClean="0"/>
              <a:t>Круглий</a:t>
            </a:r>
            <a:r>
              <a:rPr lang="ru-RU" sz="2000" dirty="0" smtClean="0"/>
              <a:t> </a:t>
            </a:r>
            <a:r>
              <a:rPr lang="ru-RU" sz="2000" dirty="0" err="1" smtClean="0"/>
              <a:t>стіл</a:t>
            </a:r>
            <a:r>
              <a:rPr lang="ru-RU" sz="2000" dirty="0" smtClean="0"/>
              <a:t> </a:t>
            </a:r>
            <a:r>
              <a:rPr lang="ru-RU" sz="2000" dirty="0" err="1" smtClean="0"/>
              <a:t>національних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меншин</a:t>
            </a:r>
            <a:r>
              <a:rPr lang="ru-RU" sz="2000" dirty="0" smtClean="0"/>
              <a:t> при </a:t>
            </a:r>
            <a:r>
              <a:rPr lang="ru-RU" sz="2000" dirty="0" err="1" smtClean="0"/>
              <a:t>парламенті</a:t>
            </a:r>
            <a:r>
              <a:rPr lang="ru-RU" sz="2000" dirty="0" smtClean="0"/>
              <a:t> , </a:t>
            </a:r>
            <a:r>
              <a:rPr lang="ru-RU" sz="2000" dirty="0" err="1" smtClean="0"/>
              <a:t>Громадська</a:t>
            </a:r>
            <a:r>
              <a:rPr lang="ru-RU" sz="2000" dirty="0" smtClean="0"/>
              <a:t> палата </a:t>
            </a:r>
            <a:r>
              <a:rPr lang="ru-RU" sz="2000" dirty="0" err="1" smtClean="0"/>
              <a:t>національних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меншин</a:t>
            </a:r>
            <a:r>
              <a:rPr lang="ru-RU" sz="2000" dirty="0" smtClean="0"/>
              <a:t>. Але </a:t>
            </a:r>
            <a:r>
              <a:rPr lang="ru-RU" sz="2000" dirty="0" err="1" smtClean="0"/>
              <a:t>і</a:t>
            </a:r>
            <a:r>
              <a:rPr lang="ru-RU" sz="2000" dirty="0" smtClean="0"/>
              <a:t> в </a:t>
            </a:r>
            <a:r>
              <a:rPr lang="ru-RU" sz="2000" dirty="0" err="1" smtClean="0"/>
              <a:t>цій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програмі</a:t>
            </a:r>
            <a:r>
              <a:rPr lang="ru-RU" sz="2000" dirty="0" smtClean="0"/>
              <a:t> </a:t>
            </a:r>
            <a:r>
              <a:rPr lang="ru-RU" sz="2000" dirty="0" err="1" smtClean="0"/>
              <a:t>меншини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розглядаються</a:t>
            </a:r>
            <a:r>
              <a:rPr lang="ru-RU" sz="2000" dirty="0" smtClean="0"/>
              <a:t> не як </a:t>
            </a:r>
            <a:r>
              <a:rPr lang="ru-RU" sz="2000" dirty="0" err="1" smtClean="0"/>
              <a:t>повноправні</a:t>
            </a:r>
            <a:r>
              <a:rPr lang="ru-RU" sz="2000" dirty="0" smtClean="0"/>
              <a:t> </a:t>
            </a:r>
            <a:r>
              <a:rPr lang="ru-RU" sz="2000" dirty="0" err="1" smtClean="0"/>
              <a:t>суб'єкти</a:t>
            </a:r>
            <a:r>
              <a:rPr lang="ru-RU" sz="2000" dirty="0" smtClean="0"/>
              <a:t> </a:t>
            </a:r>
            <a:r>
              <a:rPr lang="ru-RU" sz="2000" dirty="0" err="1" smtClean="0"/>
              <a:t>естонської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державності</a:t>
            </a:r>
            <a:r>
              <a:rPr lang="ru-RU" sz="2000" dirty="0" smtClean="0"/>
              <a:t> , а </a:t>
            </a:r>
            <a:r>
              <a:rPr lang="ru-RU" sz="2000" dirty="0" err="1" smtClean="0"/>
              <a:t>лише</a:t>
            </a:r>
            <a:r>
              <a:rPr lang="ru-RU" sz="2000" dirty="0" smtClean="0"/>
              <a:t> як </a:t>
            </a:r>
            <a:r>
              <a:rPr lang="ru-RU" sz="2000" dirty="0" err="1" smtClean="0"/>
              <a:t>об'єкти</a:t>
            </a:r>
            <a:r>
              <a:rPr lang="ru-RU" sz="2000" dirty="0" smtClean="0"/>
              <a:t> </a:t>
            </a:r>
            <a:r>
              <a:rPr lang="ru-RU" sz="2000" dirty="0" err="1" smtClean="0"/>
              <a:t>інтеграції</a:t>
            </a:r>
            <a:r>
              <a:rPr lang="ru-RU" sz="2000" dirty="0" smtClean="0"/>
              <a:t> . </a:t>
            </a:r>
            <a:r>
              <a:rPr lang="ru-RU" sz="2000" dirty="0" err="1" smtClean="0"/>
              <a:t>Значна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частина</a:t>
            </a:r>
            <a:r>
              <a:rPr lang="ru-RU" sz="2000" dirty="0" smtClean="0"/>
              <a:t> </a:t>
            </a:r>
            <a:r>
              <a:rPr lang="ru-RU" sz="2000" dirty="0" err="1" smtClean="0"/>
              <a:t>коштів</a:t>
            </a:r>
            <a:r>
              <a:rPr lang="ru-RU" sz="2000" dirty="0" smtClean="0"/>
              <a:t> </a:t>
            </a:r>
            <a:r>
              <a:rPr lang="ru-RU" sz="2000" dirty="0" err="1" smtClean="0"/>
              <a:t>виділяється</a:t>
            </a:r>
            <a:r>
              <a:rPr lang="ru-RU" sz="2000" dirty="0" smtClean="0"/>
              <a:t> на </a:t>
            </a:r>
            <a:r>
              <a:rPr lang="ru-RU" sz="2000" dirty="0" err="1" smtClean="0"/>
              <a:t>малоефективні</a:t>
            </a:r>
            <a:r>
              <a:rPr lang="ru-RU" sz="2000" dirty="0" smtClean="0"/>
              <a:t> </a:t>
            </a:r>
            <a:r>
              <a:rPr lang="ru-RU" sz="2000" dirty="0" err="1" smtClean="0"/>
              <a:t>інтеграційні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програми</a:t>
            </a:r>
            <a:r>
              <a:rPr lang="ru-RU" sz="2000" dirty="0" smtClean="0"/>
              <a:t> </a:t>
            </a:r>
            <a:r>
              <a:rPr lang="ru-RU" sz="2000" dirty="0" err="1" smtClean="0"/>
              <a:t>культивування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толерантності</a:t>
            </a:r>
            <a:r>
              <a:rPr lang="ru-RU" sz="2000" dirty="0" smtClean="0"/>
              <a:t> та </a:t>
            </a:r>
            <a:r>
              <a:rPr lang="ru-RU" sz="2000" dirty="0" err="1" smtClean="0"/>
              <a:t>пропаганди</a:t>
            </a:r>
            <a:r>
              <a:rPr lang="ru-RU" sz="2000" dirty="0" smtClean="0"/>
              <a:t> </a:t>
            </a:r>
            <a:r>
              <a:rPr lang="ru-RU" sz="2000" dirty="0" err="1" smtClean="0"/>
              <a:t>натуралізації</a:t>
            </a:r>
            <a:r>
              <a:rPr lang="ru-RU" sz="2000" dirty="0" smtClean="0"/>
              <a:t> . </a:t>
            </a:r>
            <a:r>
              <a:rPr lang="ru-RU" sz="2000" dirty="0" err="1" smtClean="0"/>
              <a:t>Розширено</a:t>
            </a:r>
            <a:r>
              <a:rPr lang="ru-RU" sz="2000" dirty="0" smtClean="0"/>
              <a:t> коло </a:t>
            </a:r>
            <a:r>
              <a:rPr lang="ru-RU" sz="2000" dirty="0" err="1" smtClean="0"/>
              <a:t>економічних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заходів</a:t>
            </a:r>
            <a:r>
              <a:rPr lang="ru-RU" sz="2000" dirty="0" smtClean="0"/>
              <a:t> </a:t>
            </a:r>
            <a:r>
              <a:rPr lang="ru-RU" sz="2000" dirty="0" err="1" smtClean="0"/>
              <a:t>стимулювання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вивчення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естонської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мови</a:t>
            </a:r>
            <a:r>
              <a:rPr lang="ru-RU" sz="2000" dirty="0" smtClean="0"/>
              <a:t>. </a:t>
            </a:r>
            <a:r>
              <a:rPr lang="ru-RU" sz="2000" dirty="0" err="1" smtClean="0"/>
              <a:t>Можливості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отримати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освіту</a:t>
            </a:r>
            <a:r>
              <a:rPr lang="ru-RU" sz="2000" dirty="0" smtClean="0"/>
              <a:t> </a:t>
            </a:r>
            <a:r>
              <a:rPr lang="ru-RU" sz="2000" dirty="0" err="1" smtClean="0"/>
              <a:t>російською</a:t>
            </a:r>
            <a:r>
              <a:rPr lang="ru-RU" sz="2000" dirty="0" smtClean="0"/>
              <a:t> </a:t>
            </a:r>
            <a:r>
              <a:rPr lang="ru-RU" sz="2000" dirty="0" err="1" smtClean="0"/>
              <a:t>мовою</a:t>
            </a:r>
            <a:r>
              <a:rPr lang="ru-RU" sz="2000" dirty="0" smtClean="0"/>
              <a:t> </a:t>
            </a:r>
            <a:r>
              <a:rPr lang="ru-RU" sz="2000" dirty="0" err="1" smtClean="0"/>
              <a:t>поетапно</a:t>
            </a:r>
            <a:r>
              <a:rPr lang="ru-RU" sz="2000" dirty="0" smtClean="0"/>
              <a:t> </a:t>
            </a:r>
            <a:r>
              <a:rPr lang="ru-RU" sz="2000" dirty="0" err="1" smtClean="0"/>
              <a:t>скорочуються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ransition spd="slow"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106</TotalTime>
  <Words>681</Words>
  <Application>Microsoft Office PowerPoint</Application>
  <PresentationFormat>Экран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Слайд 1</vt:lpstr>
      <vt:lpstr>Слайд 2</vt:lpstr>
      <vt:lpstr>Слайд 3</vt:lpstr>
      <vt:lpstr>Слайд 4</vt:lpstr>
      <vt:lpstr>Національна політика Естонії після розпаду СРСР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13</cp:revision>
  <dcterms:created xsi:type="dcterms:W3CDTF">2014-01-29T15:04:35Z</dcterms:created>
  <dcterms:modified xsi:type="dcterms:W3CDTF">2014-01-29T17:00:05Z</dcterms:modified>
</cp:coreProperties>
</file>