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CD0C-E23B-4310-9369-60714246D75B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8D30-554A-45BC-BEA4-3D88BF81031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74CFBF-F441-4A6C-AD2C-F6B27D0A64D5}" type="datetime1">
              <a:rPr lang="uk-UA" smtClean="0"/>
              <a:t>20.10.2013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9D8F-701C-4452-8CBB-807D4F7C0243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079E-24F9-4553-AFCE-CB2C806699AF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97A6-6E2F-41DC-B716-645FDD14E072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9B8C-D9DC-4D32-812E-2AFAB1F87685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3925-9AD5-4788-8E61-6D2759BE32F7}" type="datetime1">
              <a:rPr lang="uk-UA" smtClean="0"/>
              <a:t>20.10.2013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EB08-DD35-47A4-9628-D9503E47517F}" type="datetime1">
              <a:rPr lang="uk-UA" smtClean="0"/>
              <a:t>20.10.2013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33D9-176E-4B15-A832-3761CF5D699C}" type="datetime1">
              <a:rPr lang="uk-UA" smtClean="0"/>
              <a:t>20.10.2013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91D9-AEFD-42E7-A09E-00F2F955F234}" type="datetime1">
              <a:rPr lang="uk-UA" smtClean="0"/>
              <a:t>20.10.2013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25E-F8E5-4EC7-8BCD-B527B936FBF6}" type="datetime1">
              <a:rPr lang="uk-UA" smtClean="0"/>
              <a:t>20.10.2013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0C3-1B27-4916-8BC8-37F82E982021}" type="datetime1">
              <a:rPr lang="uk-UA" smtClean="0"/>
              <a:t>20.10.2013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59857ED-5526-4F11-B371-ED606DA6F547}" type="datetime1">
              <a:rPr lang="uk-UA" smtClean="0"/>
              <a:t>20.10.2013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0D3C0F-FEFB-4FD5-A21A-9249FB57B31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1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1%96%D0%BC%D0%B5%D1%86%D1%8C%D0%BA%D0%B0_%D1%96%D0%BC%D0%BF%D0%B5%D1%80%D1%96%D1%8F" TargetMode="External"/><Relationship Id="rId2" Type="http://schemas.openxmlformats.org/officeDocument/2006/relationships/hyperlink" Target="http://uk.wikipedia.org/wiki/%D0%9C%D0%B0%D1%80%D0%BD%D0%B0_(%D1%80%D1%96%D1%87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uk.wikipedia.org/wiki/%D0%97%D0%B0%D1%85%D1%96%D0%B4%D0%BD%D0%B8%D0%B9_%D1%84%D1%80%D0%BE%D0%BD%D1%82,_%D0%97%D0%B0%D1%85%D1%96%D0%B4%D0%BD%D0%B0_%D0%84%D0%B2%D1%80%D0%BE%D0%BF%D0%B0_(1914-1918)" TargetMode="External"/><Relationship Id="rId4" Type="http://schemas.openxmlformats.org/officeDocument/2006/relationships/hyperlink" Target="http://uk.wikipedia.org/wiki/%D0%9F%D0%B5%D1%80%D1%88%D0%B0_%D1%81%D0%B2%D1%96%D1%82%D0%BE%D0%B2%D0%B0_%D0%B2%D1%96%D0%B9%D0%BD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1_%D0%B2%D0%B5%D1%80%D0%B5%D1%81%D0%BD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5%D0%BD%D0%B0" TargetMode="External"/><Relationship Id="rId2" Type="http://schemas.openxmlformats.org/officeDocument/2006/relationships/hyperlink" Target="http://uk.wikipedia.org/wiki/3_%D0%B2%D0%B5%D1%80%D0%B5%D1%81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4_%D0%B2%D0%B5%D1%80%D0%B5%D1%81%D0%BD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5_%D0%B2%D0%B5%D1%80%D0%B5%D1%81%D0%BD%D1%8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D%D0%BC%D1%96%D1%80%D0%B0%D0%B9_(%D0%9C%D0%B0%D1%80%D0%BD%D0%B0)" TargetMode="External"/><Relationship Id="rId2" Type="http://schemas.openxmlformats.org/officeDocument/2006/relationships/hyperlink" Target="http://uk.wikipedia.org/wiki/6_%D0%B2%D0%B5%D1%80%D0%B5%D1%81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F%D0%B0%D1%80%D0%B8%D0%B7%D1%8C%D0%BA%D0%B5_%D1%82%D0%B0%D0%BA%D1%81%D1%96&amp;action=edit&amp;redlink=1" TargetMode="External"/><Relationship Id="rId2" Type="http://schemas.openxmlformats.org/officeDocument/2006/relationships/hyperlink" Target="http://uk.wikipedia.org/wiki/7_%D0%B2%D0%B5%D1%80%D0%B5%D1%81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k.wikipedia.org/wiki/9_%D0%B2%D0%B5%D1%80%D0%B5%D1%81%D0%BD%D1%8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Битва на </a:t>
            </a:r>
            <a:r>
              <a:rPr lang="ru-RU" dirty="0" err="1" smtClean="0"/>
              <a:t>Марні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5–12 вересня </a:t>
            </a:r>
            <a:r>
              <a:rPr lang="uk-UA" u="sng" dirty="0" smtClean="0">
                <a:hlinkClick r:id="rId3" tooltip="1914"/>
              </a:rPr>
              <a:t>1914</a:t>
            </a:r>
            <a:r>
              <a:rPr lang="uk-UA" u="sng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p:transition>
    <p:wheel spokes="3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пам'ятний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знак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присвячений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славнозвісним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французьким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таксі</a:t>
            </a:r>
            <a:endParaRPr lang="uk-UA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Levallois-_rue_Baudin-Stele_Taxis_de_la_Mar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9656" y="2967036"/>
            <a:ext cx="2052464" cy="274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Виконувала </a:t>
            </a:r>
            <a:br>
              <a:rPr lang="uk-UA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учениця  10-А класу</a:t>
            </a:r>
            <a:br>
              <a:rPr lang="uk-UA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1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Маковоз</a:t>
            </a:r>
            <a:r>
              <a:rPr lang="uk-UA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Марія </a:t>
            </a:r>
            <a:endParaRPr lang="uk-UA" sz="1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Содержимое 4" descr="X-gF0mi-f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8772" y="2237702"/>
            <a:ext cx="4493468" cy="359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808602" cy="11430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 на </a:t>
            </a:r>
            <a:r>
              <a:rPr lang="uk-UA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Марна (річка)"/>
              </a:rPr>
              <a:t>Марні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або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марнська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битва — велика битва між 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Німецька імперія"/>
              </a:rPr>
              <a:t>німецькими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та англо-французькими військами, що відбулася 5 — 12 вересня 1914 р. на річці Марна в ході 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Перша світова війна"/>
              </a:rPr>
              <a:t>Першої світової війни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що закінчилася поразкою німецької армії. В результаті битви був зірваний стратегічний план наступу німецької армії, орієнтований на швидку перемогу на 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Західний фронт, Західна Європа (1914-1918)"/>
              </a:rPr>
              <a:t>Західному фронті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Battle_of_the_Marne_-_Map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339752" y="3017583"/>
            <a:ext cx="4896544" cy="322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1 вересня"/>
              </a:rPr>
              <a:t>1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1 вересня"/>
              </a:rPr>
              <a:t>вересня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1-а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армія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фон Клюка, не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дійшовши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Парижа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близько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40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кілометрів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повернула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схід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переслідуючи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англійські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вересня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вийшли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річки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Марна 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переправилися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через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підірвавши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собою мости,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продовжили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відступ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південний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схід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LPDF_16_8_carte_de_la_défense_de_Par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5478" y="2324100"/>
            <a:ext cx="3472056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02474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3 вересня"/>
              </a:rPr>
              <a:t>3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3 вересня"/>
              </a:rPr>
              <a:t>вересня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отримав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дані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авіарозвідки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про те,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1-а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армія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німців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рухається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схід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підставивши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Парижу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свій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фланг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тил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Він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насилу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переконав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головнокомандувача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французькими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арміями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Жоффрея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який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збирався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вже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віддати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наказ про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відступ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всіх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армій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 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tooltip="Сена"/>
              </a:rPr>
              <a:t>річку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tooltip="Сена"/>
              </a:rPr>
              <a:t> Сена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негайно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перейти у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контрнаступ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силами 6-ї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армії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729px-Bataille_de_la_Marne,_positions_au_5_septembr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3212975"/>
            <a:ext cx="3240360" cy="266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4</a:t>
            </a:fld>
            <a:endParaRPr lang="uk-UA"/>
          </a:p>
        </p:txBody>
      </p:sp>
      <p:pic>
        <p:nvPicPr>
          <p:cNvPr id="6" name="Рисунок 5" descr="250px-Bridge_over_seine_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7" y="3356992"/>
            <a:ext cx="315992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tooltip="4 вересня"/>
              </a:rPr>
              <a:t>4 вересня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генерал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Жоффрей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видав директиву про наступ, відповідно до якої головний удар наносився лівим флангом армій союзників 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правому флангу німецького фронту 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допоміжний удар — західніше Вердена, силами 3-ї французької армії. 9-а, щойно сформована, і 4-а французькі армії отримали завдання відтісняти німців у центрі.</a:t>
            </a:r>
            <a:endParaRPr lang="uk-UA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350px-Verdun_Panorama_R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780928"/>
            <a:ext cx="672074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5 вересня"/>
              </a:rPr>
              <a:t>5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5 вересня"/>
              </a:rPr>
              <a:t>вересня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6-а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французька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армія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завдала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удар у фланг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тил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1-ї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німецької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армії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Фон Клюк,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рятуючи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положення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зупинив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наступ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схід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зняв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корпуси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позицій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Марні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French_conmemorative_medal_first_battle_of_the_mar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7602" y="2708920"/>
            <a:ext cx="556101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6 вересня"/>
              </a:rPr>
              <a:t>6 вересня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на всьому фронті розгорівся бій. Особливо сильні бої розгорнулися на притоці </a:t>
            </a:r>
            <a:r>
              <a:rPr lang="uk-UA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Марни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— там зіткнулися частини 6-ї французької та два корпуси 1-ї німецької армії; біля </a:t>
            </a:r>
            <a:r>
              <a:rPr lang="uk-UA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tooltip="Монмірай (Марна)"/>
              </a:rPr>
              <a:t>Монмірая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де 5-а французька армія і англійські частини вдарили у стик між 1-ю і 2-ю німецькими арміями; </a:t>
            </a: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Bataille_de_la_Marne_6sept19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2492896"/>
            <a:ext cx="360040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7</a:t>
            </a:fld>
            <a:endParaRPr lang="uk-UA"/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420888"/>
            <a:ext cx="2520280" cy="33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6984776" cy="93610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1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7 вересня"/>
              </a:rPr>
              <a:t>7 вересня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настав критичний момент битви. На підтримку двом корпусам 1-ї армії, які билися проти 6-ї армії, фон Клюк з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Марни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перекинув ще дві дивізії, і французи були фактично розбиті.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Монурі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терміново вимагав підкріплення. У Париж в цей день прибула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Мароканська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дивізія, і щоб вона встигла на передову, </a:t>
            </a:r>
            <a:r>
              <a:rPr lang="uk-UA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Галліені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знайшов нестандартне рішення. Одну бригаду відправив залізницею, а другу повезли на 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tooltip="Паризьке таксі (ще не написана)"/>
              </a:rPr>
              <a:t>паризьких таксі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600 машин зробили по 2 рейси, і підкріплення прибуло вчасно. Його з ходу кинули у бій, і натиск супротивника вдалося здолати.</a:t>
            </a:r>
            <a: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Bataille_de_la_Marne_7sept19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3356992"/>
            <a:ext cx="3273091" cy="18002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8</a:t>
            </a:fld>
            <a:endParaRPr lang="uk-UA"/>
          </a:p>
        </p:txBody>
      </p:sp>
      <p:pic>
        <p:nvPicPr>
          <p:cNvPr id="6" name="Рисунок 5" descr="Taxi_Renault_G7_Paris_FRA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023235"/>
            <a:ext cx="3750369" cy="249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9 вересня"/>
              </a:rPr>
              <a:t>9 вересня</a:t>
            </a:r>
            <a: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фон Клюк спрямував на війська </a:t>
            </a:r>
            <a:r>
              <a:rPr lang="uk-UA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Монурі</a:t>
            </a:r>
            <a:r>
              <a:rPr lang="uk-UA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підготовлений нищівний удар, маючи намір зім'яти лівий фланг всього французького фронту, і мав у цьому успіх</a:t>
            </a:r>
            <a:endParaRPr lang="uk-UA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Bataille_de_la_Marne,_positions_au_9_septemb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420888"/>
            <a:ext cx="4104456" cy="336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C0F-FEFB-4FD5-A21A-9249FB57B313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</TotalTime>
  <Words>76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Austin</vt:lpstr>
      <vt:lpstr>Битва на Марні  </vt:lpstr>
      <vt:lpstr>Битва на Марні або марнська битва — велика битва між німецькими та англо-французькими військами, що відбулася 5 — 12 вересня 1914 р. на річці Марна в ході Першої світової війни, що закінчилася поразкою німецької армії. В результаті битви був зірваний стратегічний план наступу німецької армії, орієнтований на швидку перемогу на Західному фронті.  </vt:lpstr>
      <vt:lpstr>1 вересня 1-а армія фон Клюка, не дійшовши до Парижа близько 40 кілометрів, повернула на схід, переслідуючи англійські частини, які 4 вересня вийшли до річки Марна та переправилися через неї, навіть не підірвавши за собою мости, і продовжили відступ на південний схід.</vt:lpstr>
      <vt:lpstr>3 вересня отримав дані авіарозвідки про те, що 1-а армія німців рухається на схід, підставивши Парижу свій фланг і тил. Він насилу переконав головнокомандувача французькими арміями Жоффрея, який збирався вже віддати наказ про відступ всіх армій за річку Сена, негайно перейти у контрнаступ силами 6-ї армії  </vt:lpstr>
      <vt:lpstr>4 вересня генерал Жоффрей видав директиву про наступ, відповідно до якої головний удар наносився лівим флангом армій союзників по правому флангу німецького фронту , допоміжний удар — західніше Вердена, силами 3-ї французької армії. 9-а, щойно сформована, і 4-а французькі армії отримали завдання відтісняти німців у центрі.</vt:lpstr>
      <vt:lpstr>5 вересня 6-а французька армія завдала удар у фланг і тил 1-ї німецької армії. Фон Клюк, рятуючи положення, зупинив наступ на схід, зняв 2 корпуси з позицій на Марні </vt:lpstr>
      <vt:lpstr>6 вересня на всьому фронті розгорівся бій. Особливо сильні бої розгорнулися на притоці Марни — там зіткнулися частини 6-ї французької та два корпуси 1-ї німецької армії; біля Монмірая, де 5-а французька армія і англійські частини вдарили у стик між 1-ю і 2-ю німецькими арміями; </vt:lpstr>
      <vt:lpstr>7 вересня настав критичний момент битви. На підтримку двом корпусам 1-ї армії, які билися проти 6-ї армії, фон Клюк з Марни перекинув ще дві дивізії, і французи були фактично розбиті. Монурі терміново вимагав підкріплення. У Париж в цей день прибула Мароканська дивізія, і щоб вона встигла на передову, Галліені знайшов нестандартне рішення. Одну бригаду відправив залізницею, а другу повезли на паризьких таксі. 600 машин зробили по 2 рейси, і підкріплення прибуло вчасно. Його з ходу кинули у бій, і натиск супротивника вдалося здолати.  </vt:lpstr>
      <vt:lpstr>9 вересня фон Клюк спрямував на війська Монурі підготовлений нищівний удар, маючи намір зім'яти лівий фланг всього французького фронту, і мав у цьому успіх</vt:lpstr>
      <vt:lpstr>пам'ятний знак присвячений славнозвісним французьким таксі</vt:lpstr>
      <vt:lpstr>Виконувала  учениця  10-А класу Маковоз Марія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2013-10-20T19:17:53Z</dcterms:created>
  <dcterms:modified xsi:type="dcterms:W3CDTF">2013-10-20T21:43:03Z</dcterms:modified>
</cp:coreProperties>
</file>