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C69F546-27A8-480C-AE92-03651EBC45A6}" type="datetimeFigureOut">
              <a:rPr lang="ru-RU" smtClean="0"/>
              <a:pPr/>
              <a:t>01.04.2012</a:t>
            </a:fld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89BCEEF-442A-42AE-AB0A-3A6BCA031C7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69F546-27A8-480C-AE92-03651EBC45A6}" type="datetimeFigureOut">
              <a:rPr lang="ru-RU" smtClean="0"/>
              <a:pPr/>
              <a:t>01.04.2012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9BCEEF-442A-42AE-AB0A-3A6BCA031C7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69F546-27A8-480C-AE92-03651EBC45A6}" type="datetimeFigureOut">
              <a:rPr lang="ru-RU" smtClean="0"/>
              <a:pPr/>
              <a:t>01.04.2012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9BCEEF-442A-42AE-AB0A-3A6BCA031C7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69F546-27A8-480C-AE92-03651EBC45A6}" type="datetimeFigureOut">
              <a:rPr lang="ru-RU" smtClean="0"/>
              <a:pPr/>
              <a:t>01.04.2012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9BCEEF-442A-42AE-AB0A-3A6BCA031C7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C69F546-27A8-480C-AE92-03651EBC45A6}" type="datetimeFigureOut">
              <a:rPr lang="ru-RU" smtClean="0"/>
              <a:pPr/>
              <a:t>01.04.2012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89BCEEF-442A-42AE-AB0A-3A6BCA031C7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69F546-27A8-480C-AE92-03651EBC45A6}" type="datetimeFigureOut">
              <a:rPr lang="ru-RU" smtClean="0"/>
              <a:pPr/>
              <a:t>01.04.2012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89BCEEF-442A-42AE-AB0A-3A6BCA031C7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69F546-27A8-480C-AE92-03651EBC45A6}" type="datetimeFigureOut">
              <a:rPr lang="ru-RU" smtClean="0"/>
              <a:pPr/>
              <a:t>01.04.2012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89BCEEF-442A-42AE-AB0A-3A6BCA031C7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69F546-27A8-480C-AE92-03651EBC45A6}" type="datetimeFigureOut">
              <a:rPr lang="ru-RU" smtClean="0"/>
              <a:pPr/>
              <a:t>01.04.2012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9BCEEF-442A-42AE-AB0A-3A6BCA031C7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69F546-27A8-480C-AE92-03651EBC45A6}" type="datetimeFigureOut">
              <a:rPr lang="ru-RU" smtClean="0"/>
              <a:pPr/>
              <a:t>01.04.2012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9BCEEF-442A-42AE-AB0A-3A6BCA031C7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C69F546-27A8-480C-AE92-03651EBC45A6}" type="datetimeFigureOut">
              <a:rPr lang="ru-RU" smtClean="0"/>
              <a:pPr/>
              <a:t>01.04.2012</a:t>
            </a:fld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89BCEEF-442A-42AE-AB0A-3A6BCA031C7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C69F546-27A8-480C-AE92-03651EBC45A6}" type="datetimeFigureOut">
              <a:rPr lang="ru-RU" smtClean="0"/>
              <a:pPr/>
              <a:t>01.04.2012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89BCEEF-442A-42AE-AB0A-3A6BCA031C7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2C69F546-27A8-480C-AE92-03651EBC45A6}" type="datetimeFigureOut">
              <a:rPr lang="ru-RU" smtClean="0"/>
              <a:pPr/>
              <a:t>01.04.2012</a:t>
            </a:fld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F89BCEEF-442A-42AE-AB0A-3A6BCA031C7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357166"/>
            <a:ext cx="8143932" cy="1714512"/>
          </a:xfrm>
        </p:spPr>
        <p:txBody>
          <a:bodyPr>
            <a:noAutofit/>
          </a:bodyPr>
          <a:lstStyle/>
          <a:p>
            <a:r>
              <a:rPr lang="ru-RU" sz="5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Національний</a:t>
            </a:r>
            <a:r>
              <a:rPr lang="ru-RU" sz="5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sz="5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рух</a:t>
            </a:r>
            <a:r>
              <a:rPr lang="ru-RU" sz="5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 в </a:t>
            </a:r>
            <a:r>
              <a:rPr lang="ru-RU" sz="5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Індії</a:t>
            </a:r>
            <a:endParaRPr lang="ru-RU" sz="54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29222" y="5429264"/>
            <a:ext cx="5114778" cy="1101248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Виконала:</a:t>
            </a:r>
          </a:p>
          <a:p>
            <a:r>
              <a:rPr lang="uk-UA" dirty="0" smtClean="0"/>
              <a:t>уч.10 класу </a:t>
            </a:r>
          </a:p>
          <a:p>
            <a:r>
              <a:rPr lang="uk-UA" dirty="0" smtClean="0"/>
              <a:t>Безрукава К.</a:t>
            </a:r>
            <a:endParaRPr lang="ru-RU" dirty="0"/>
          </a:p>
        </p:txBody>
      </p:sp>
      <p:pic>
        <p:nvPicPr>
          <p:cNvPr id="5" name="Рисунок 4" descr="taj_mahal_indi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794" y="2857496"/>
            <a:ext cx="4945708" cy="371477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14422"/>
            <a:ext cx="8229600" cy="4526280"/>
          </a:xfrm>
        </p:spPr>
        <p:txBody>
          <a:bodyPr/>
          <a:lstStyle/>
          <a:p>
            <a:r>
              <a:rPr lang="uk-UA" dirty="0" smtClean="0"/>
              <a:t>1)сфера фінансів, поліції і суди залишалися під контролем віце-короля;</a:t>
            </a:r>
            <a:endParaRPr lang="ru-RU" dirty="0" smtClean="0"/>
          </a:p>
          <a:p>
            <a:r>
              <a:rPr lang="uk-UA" dirty="0" smtClean="0"/>
              <a:t>2)сфера освіти й охорони здоров’я  передавалась індійським міністрам, призначеним органами самоуправління під контролем Законодавчої ради.</a:t>
            </a:r>
            <a:br>
              <a:rPr lang="uk-UA" dirty="0" smtClean="0"/>
            </a:br>
            <a:r>
              <a:rPr lang="uk-UA" dirty="0" smtClean="0"/>
              <a:t>Покладена в основу акта 1919р. система діархії проіснувала в Індії до 1935р.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85794"/>
            <a:ext cx="7186634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Націоналістичний </a:t>
            </a:r>
            <a:r>
              <a:rPr lang="uk-UA" dirty="0" smtClean="0"/>
              <a:t>рух очолив Махатма Ганді.</a:t>
            </a:r>
            <a:endParaRPr lang="ru-RU" dirty="0"/>
          </a:p>
        </p:txBody>
      </p:sp>
      <p:pic>
        <p:nvPicPr>
          <p:cNvPr id="4" name="Рисунок 3" descr="picture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5984" y="2285992"/>
            <a:ext cx="4857784" cy="39290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6900882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Соціальні ідеали М.Ганді: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повернення індійців до «золотого віку</a:t>
            </a:r>
            <a:r>
              <a:rPr lang="uk-UA" dirty="0" smtClean="0"/>
              <a:t>»;</a:t>
            </a:r>
          </a:p>
          <a:p>
            <a:r>
              <a:rPr lang="uk-UA" dirty="0" smtClean="0"/>
              <a:t>захист </a:t>
            </a:r>
            <a:r>
              <a:rPr lang="uk-UA" dirty="0" smtClean="0"/>
              <a:t>людини як частини природи від руйнівного впливу індустріальної </a:t>
            </a:r>
            <a:r>
              <a:rPr lang="uk-UA" dirty="0" smtClean="0"/>
              <a:t>цивілізації;</a:t>
            </a:r>
          </a:p>
          <a:p>
            <a:r>
              <a:rPr lang="uk-UA" dirty="0" smtClean="0"/>
              <a:t>національне і духовне звільнення індійського народу від </a:t>
            </a:r>
            <a:r>
              <a:rPr lang="uk-UA" dirty="0" smtClean="0"/>
              <a:t>колоніалізму;</a:t>
            </a:r>
          </a:p>
          <a:p>
            <a:r>
              <a:rPr lang="uk-UA" dirty="0" smtClean="0"/>
              <a:t>соціальна рівність.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643602"/>
          </a:xfrm>
        </p:spPr>
        <p:txBody>
          <a:bodyPr>
            <a:normAutofit fontScale="92500" lnSpcReduction="20000"/>
          </a:bodyPr>
          <a:lstStyle/>
          <a:p>
            <a:r>
              <a:rPr lang="uk-UA" sz="3500" dirty="0" smtClean="0"/>
              <a:t>Упродовж 1920-х років британська політична еліта застосовувала різні форми взаємовідносин з рухом М.Ганді – від репресій до конференцій « круглого столу</a:t>
            </a:r>
            <a:r>
              <a:rPr lang="uk-UA" sz="3500" dirty="0" smtClean="0"/>
              <a:t>». Низка </a:t>
            </a:r>
            <a:r>
              <a:rPr lang="uk-UA" sz="3500" dirty="0" smtClean="0"/>
              <a:t>конференцій, що відбулися  в Лондоні з питання розроблення індійської конституції,проходили на основі так званої «Декларації  Ірвіна». У цьому документі віце-король Індії  Ірвін декларував,що індійський конституційний процес спрямований на надання Індії статусу домініону. Але цей статус передбачав не державну незалежність країни,а лише її автономію.</a:t>
            </a:r>
            <a:endParaRPr lang="ru-RU" sz="35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76_4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85852" y="857232"/>
            <a:ext cx="6715172" cy="52864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У </a:t>
            </a:r>
            <a:r>
              <a:rPr lang="ru-RU" sz="3600" dirty="0" smtClean="0"/>
              <a:t>пово</a:t>
            </a:r>
            <a:r>
              <a:rPr lang="uk-UA" sz="3600" dirty="0" smtClean="0"/>
              <a:t>єнні роки в індійському національному русі продовжували співіснувати дві головні традиційні для Індії політичні течії: ліберальна і радикально-націоналістична.</a:t>
            </a:r>
            <a:endParaRPr lang="ru-RU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8090909_old-india-004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8662" y="1000108"/>
            <a:ext cx="7072362" cy="521497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5329246" cy="889448"/>
          </a:xfrm>
        </p:spPr>
        <p:txBody>
          <a:bodyPr/>
          <a:lstStyle/>
          <a:p>
            <a:r>
              <a:rPr lang="uk-UA" dirty="0" smtClean="0"/>
              <a:t>Ліберальна течія: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72097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/>
              <a:t>Здобуття Індією незалежності через політичний діалог з британською владою.</a:t>
            </a:r>
          </a:p>
          <a:p>
            <a:r>
              <a:rPr lang="uk-UA" dirty="0" smtClean="0"/>
              <a:t>Утвердження в індійському суспільстві демократичних свобод англійського зразка.</a:t>
            </a:r>
          </a:p>
          <a:p>
            <a:r>
              <a:rPr lang="uk-UA" dirty="0" smtClean="0"/>
              <a:t>Подолання економічної відсталості Індії, усунення середньовічних пережитків і переведення господарства на ринкові засади.</a:t>
            </a:r>
          </a:p>
          <a:p>
            <a:r>
              <a:rPr lang="uk-UA" dirty="0" smtClean="0"/>
              <a:t>Збереження політичних, економічних і культурних </a:t>
            </a:r>
            <a:r>
              <a:rPr lang="uk-UA" dirty="0" smtClean="0"/>
              <a:t>зв</a:t>
            </a:r>
            <a:r>
              <a:rPr lang="en-US" dirty="0" smtClean="0"/>
              <a:t>`</a:t>
            </a:r>
            <a:r>
              <a:rPr lang="uk-UA" dirty="0" smtClean="0"/>
              <a:t>язків</a:t>
            </a:r>
            <a:r>
              <a:rPr lang="uk-UA" dirty="0" smtClean="0"/>
              <a:t> </a:t>
            </a:r>
            <a:r>
              <a:rPr lang="uk-UA" dirty="0" smtClean="0"/>
              <a:t>з Англією,вигідних для Індії.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Радикально-націоналістична: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Безперечне повалення британської колоніальної влади в Індії й викорінення британської присутності в країні.</a:t>
            </a:r>
          </a:p>
          <a:p>
            <a:r>
              <a:rPr lang="uk-UA" dirty="0" smtClean="0"/>
              <a:t>Включення Індії в загальносвітовий процес на основі збереження нею національних,релігійних і культурних традицій.</a:t>
            </a:r>
          </a:p>
          <a:p>
            <a:r>
              <a:rPr lang="uk-UA" dirty="0" smtClean="0"/>
              <a:t>Створення в Індії гармонійного суспільства загальної рівності й справедливості.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286411"/>
          </a:xfrm>
        </p:spPr>
        <p:txBody>
          <a:bodyPr>
            <a:normAutofit/>
          </a:bodyPr>
          <a:lstStyle/>
          <a:p>
            <a:r>
              <a:rPr lang="uk-UA" sz="3600" dirty="0" smtClean="0"/>
              <a:t>Індійський національний рух мав особливість, яка вирізняла його з-поміж подібних рухів, у тому числі й східних країн,- він не поєднувався з соціальним,власне селянським,рухом.</a:t>
            </a:r>
            <a:endParaRPr lang="ru-RU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ndi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8662" y="928670"/>
            <a:ext cx="7286676" cy="51435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29600" cy="5386723"/>
          </a:xfrm>
        </p:spPr>
        <p:txBody>
          <a:bodyPr>
            <a:noAutofit/>
          </a:bodyPr>
          <a:lstStyle/>
          <a:p>
            <a:r>
              <a:rPr lang="uk-UA" sz="3600" dirty="0" smtClean="0"/>
              <a:t>Зміна настроїв в Індії не залишалася непоміченою в Британії. Англія,яка в усі часи славилася вмінням не доводити справу до конфлікту з будь-якою зі своїх колоній,була вкрай стурбована наростанням національного руху в Індії.</a:t>
            </a:r>
            <a:br>
              <a:rPr lang="uk-UA" sz="3600" dirty="0" smtClean="0"/>
            </a:br>
            <a:r>
              <a:rPr lang="uk-UA" sz="3600" dirty="0" smtClean="0"/>
              <a:t>1919р. був прийнятий  парламентський акт,що мав на меті гарантувати громадський спокій в Індії.</a:t>
            </a:r>
            <a:endParaRPr lang="ru-RU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543824" cy="1396536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Британський парламентський акт 1919р.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 </a:t>
            </a:r>
            <a:r>
              <a:rPr lang="uk-UA" sz="3500" dirty="0" smtClean="0"/>
              <a:t>передбачав двопалатний законодавчий парламент для всієї Британської Індії</a:t>
            </a:r>
            <a:r>
              <a:rPr lang="uk-UA" sz="3500" dirty="0" smtClean="0"/>
              <a:t>.</a:t>
            </a:r>
          </a:p>
          <a:p>
            <a:r>
              <a:rPr lang="uk-UA" sz="3500" dirty="0" smtClean="0"/>
              <a:t> </a:t>
            </a:r>
            <a:r>
              <a:rPr lang="uk-UA" sz="3500" dirty="0" smtClean="0"/>
              <a:t>у провінціях передбачав підготовку індійців до запровадження « відповідального уряду» через систему діархії, за якою в усіх 13 індійських провінціях розмежовувалися владні повноваження  між індійськими органами самоуправління і колоніальною владою: 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36</TotalTime>
  <Words>373</Words>
  <Application>Microsoft Office PowerPoint</Application>
  <PresentationFormat>Экран (4:3)</PresentationFormat>
  <Paragraphs>28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Литейная</vt:lpstr>
      <vt:lpstr>Національний рух в Індії</vt:lpstr>
      <vt:lpstr>Слайд 2</vt:lpstr>
      <vt:lpstr>Слайд 3</vt:lpstr>
      <vt:lpstr>Ліберальна течія:</vt:lpstr>
      <vt:lpstr>Радикально-націоналістична:</vt:lpstr>
      <vt:lpstr>Слайд 6</vt:lpstr>
      <vt:lpstr>Слайд 7</vt:lpstr>
      <vt:lpstr>Слайд 8</vt:lpstr>
      <vt:lpstr>Британський парламентський акт 1919р.</vt:lpstr>
      <vt:lpstr>Слайд 10</vt:lpstr>
      <vt:lpstr>Націоналістичний рух очолив Махатма Ганді.</vt:lpstr>
      <vt:lpstr>Соціальні ідеали М.Ганді:</vt:lpstr>
      <vt:lpstr>Слайд 13</vt:lpstr>
      <vt:lpstr>Слайд 14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Індія у повоєнні роки</dc:title>
  <dc:creator>admin</dc:creator>
  <cp:lastModifiedBy>admin</cp:lastModifiedBy>
  <cp:revision>6</cp:revision>
  <dcterms:created xsi:type="dcterms:W3CDTF">2012-03-29T18:53:25Z</dcterms:created>
  <dcterms:modified xsi:type="dcterms:W3CDTF">2012-04-01T19:09:22Z</dcterms:modified>
</cp:coreProperties>
</file>