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3"/>
  </p:notes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97267-E20E-476D-9E02-DD364D0E923B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4283-25AD-4120-AFB7-A8D56BF67D9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4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4283-25AD-4120-AFB7-A8D56BF67D9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69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34691C-08BC-4BF5-ADF4-02924787A7E6}" type="datetimeFigureOut">
              <a:rPr lang="uk-UA" smtClean="0"/>
              <a:t>02.09.2012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81581B-7CA0-4FAE-B83D-EC9920A8EEF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://ua-refera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2339752" y="3789040"/>
            <a:ext cx="4680520" cy="1512168"/>
          </a:xfrm>
        </p:spPr>
        <p:txBody>
          <a:bodyPr>
            <a:noAutofit/>
          </a:bodyPr>
          <a:lstStyle/>
          <a:p>
            <a:pPr algn="ctr"/>
            <a:r>
              <a:rPr lang="uk-UA" sz="3600" b="1" i="1" u="sng" dirty="0" smtClean="0">
                <a:solidFill>
                  <a:schemeClr val="tx1"/>
                </a:solidFill>
              </a:rPr>
              <a:t>Вплив тодішніх </a:t>
            </a:r>
            <a:r>
              <a:rPr lang="uk-UA" sz="3600" b="1" i="1" u="sng" dirty="0">
                <a:solidFill>
                  <a:schemeClr val="tx1"/>
                </a:solidFill>
              </a:rPr>
              <a:t>відкриттів на життя людей у сьогоденні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05800" cy="17737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Розвиток науки у міжвоєнний період</a:t>
            </a:r>
            <a:endParaRPr lang="uk-UA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517232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Виконала учениця 10-Б класу Класичної гімназії</a:t>
            </a:r>
          </a:p>
          <a:p>
            <a:r>
              <a:rPr lang="uk-UA" b="1" dirty="0" smtClean="0"/>
              <a:t>При ЛНУ ім. Івана Франка </a:t>
            </a:r>
            <a:r>
              <a:rPr lang="uk-UA" b="1" dirty="0" err="1" smtClean="0"/>
              <a:t>Мандюк</a:t>
            </a:r>
            <a:r>
              <a:rPr lang="uk-UA" b="1" dirty="0"/>
              <a:t> </a:t>
            </a:r>
            <a:r>
              <a:rPr lang="uk-UA" b="1" dirty="0" smtClean="0"/>
              <a:t> Ярина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886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472">
            <a:off x="4120623" y="124230"/>
            <a:ext cx="1173035" cy="11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448">
            <a:off x="6667581" y="4051173"/>
            <a:ext cx="2005012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340769"/>
            <a:ext cx="8686800" cy="3816424"/>
          </a:xfrm>
        </p:spPr>
        <p:txBody>
          <a:bodyPr>
            <a:noAutofit/>
          </a:bodyPr>
          <a:lstStyle/>
          <a:p>
            <a:r>
              <a:rPr lang="uk-UA" sz="4000" dirty="0" smtClean="0"/>
              <a:t>Даний період історії є визначним і має багато позитивних досягнень людства. Наукові досягнення цього періоду стали базовими у багатьох сферах людського життя та використовуються і вдосконалюються дотепер.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6007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 використаної інформації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925">
            <a:off x="275954" y="4712966"/>
            <a:ext cx="1420366" cy="211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5994" y="1340768"/>
            <a:ext cx="8686800" cy="4525963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Підручник-Всесвітня історія 10 клас </a:t>
            </a:r>
          </a:p>
          <a:p>
            <a:pPr marL="0" indent="0">
              <a:buNone/>
            </a:pPr>
            <a:r>
              <a:rPr lang="uk-UA" sz="3600" b="1" dirty="0" smtClean="0"/>
              <a:t>(І.Я. Щупак, Л.В. Морозова)</a:t>
            </a:r>
          </a:p>
          <a:p>
            <a:r>
              <a:rPr lang="uk-UA" sz="3600" b="1" dirty="0" smtClean="0"/>
              <a:t>Підручник-Всесвітня історія 10 клас</a:t>
            </a:r>
          </a:p>
          <a:p>
            <a:pPr marL="0" indent="0">
              <a:buNone/>
            </a:pPr>
            <a:r>
              <a:rPr lang="uk-UA" sz="3600" b="1" dirty="0" smtClean="0"/>
              <a:t>(П.Б. Полянський)</a:t>
            </a:r>
          </a:p>
          <a:p>
            <a:r>
              <a:rPr lang="en-US" sz="3600" b="1" dirty="0">
                <a:hlinkClick r:id="rId3"/>
              </a:rPr>
              <a:t>http://</a:t>
            </a:r>
            <a:r>
              <a:rPr lang="en-US" sz="3600" b="1" dirty="0" smtClean="0">
                <a:hlinkClick r:id="rId3"/>
              </a:rPr>
              <a:t>uk.wikipedia.org</a:t>
            </a:r>
            <a:endParaRPr lang="uk-UA" sz="3600" b="1" dirty="0" smtClean="0"/>
          </a:p>
          <a:p>
            <a:r>
              <a:rPr lang="en-US" sz="3600" b="1" dirty="0">
                <a:hlinkClick r:id="rId4"/>
              </a:rPr>
              <a:t>http://ua-referat.com</a:t>
            </a:r>
            <a:endParaRPr lang="uk-UA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286">
            <a:off x="7248168" y="4060475"/>
            <a:ext cx="1656184" cy="260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9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686800" cy="838200"/>
          </a:xfrm>
        </p:spPr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4970" y="3212976"/>
            <a:ext cx="8686800" cy="3875261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Вступ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Хімія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Фізика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Медицина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Висновок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Джерела використаної літератури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3766"/>
            <a:ext cx="874771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>
                <a:solidFill>
                  <a:schemeClr val="tx2"/>
                </a:solidFill>
              </a:rPr>
              <a:t>мета </a:t>
            </a:r>
            <a:r>
              <a:rPr lang="uk-UA" sz="4400" b="1" i="1" dirty="0" smtClean="0">
                <a:solidFill>
                  <a:schemeClr val="tx2"/>
                </a:solidFill>
              </a:rPr>
              <a:t>презентації: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/>
              <a:t>Охарактеризувати основні досягнення </a:t>
            </a:r>
          </a:p>
          <a:p>
            <a:r>
              <a:rPr lang="uk-UA" sz="3200" b="1" i="1" dirty="0"/>
              <a:t>о</a:t>
            </a:r>
            <a:r>
              <a:rPr lang="uk-UA" sz="3200" b="1" i="1" dirty="0" smtClean="0"/>
              <a:t>кремих галузей науки.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3200" b="1" i="1" dirty="0" smtClean="0"/>
              <a:t>Розкрити значення досягнень у міжвоєнний</a:t>
            </a:r>
          </a:p>
          <a:p>
            <a:r>
              <a:rPr lang="uk-UA" sz="3200" b="1" i="1" dirty="0"/>
              <a:t>п</a:t>
            </a:r>
            <a:r>
              <a:rPr lang="uk-UA" sz="3200" b="1" i="1" dirty="0" smtClean="0"/>
              <a:t>еріод для сьогодення.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25905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472"/>
            <a:ext cx="8686800" cy="838200"/>
          </a:xfrm>
        </p:spPr>
        <p:txBody>
          <a:bodyPr>
            <a:noAutofit/>
          </a:bodyPr>
          <a:lstStyle/>
          <a:p>
            <a:r>
              <a:rPr lang="uk-UA" sz="6600" dirty="0" smtClean="0"/>
              <a:t>Вступ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4525963"/>
          </a:xfrm>
        </p:spPr>
        <p:txBody>
          <a:bodyPr>
            <a:noAutofit/>
          </a:bodyPr>
          <a:lstStyle/>
          <a:p>
            <a:r>
              <a:rPr lang="uk-UA" sz="3800" b="1" dirty="0" smtClean="0"/>
              <a:t>У міжвоєнний період інтерес суспільства до освіти залишався дуже високим, адже воно потребувало дедалі більше високоосвічених людей. Нова епоха потребувала її осмислення. Відбувалося багато наукових відкриттів і досягнень, які стали основою для вивчення багатьох наук і мають значний вплив на життя людей у наші часи.</a:t>
            </a:r>
            <a:endParaRPr lang="uk-UA" sz="3800" b="1" dirty="0"/>
          </a:p>
        </p:txBody>
      </p:sp>
    </p:spTree>
    <p:extLst>
      <p:ext uri="{BB962C8B-B14F-4D97-AF65-F5344CB8AC3E}">
        <p14:creationId xmlns:p14="http://schemas.microsoft.com/office/powerpoint/2010/main" val="25750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980" y="970296"/>
            <a:ext cx="5234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1921 </a:t>
            </a:r>
            <a:r>
              <a:rPr lang="ru-RU" sz="3200" dirty="0" err="1" smtClean="0"/>
              <a:t>Содді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присуджено</a:t>
            </a:r>
            <a:r>
              <a:rPr lang="ru-RU" sz="3200" dirty="0" smtClean="0"/>
              <a:t> </a:t>
            </a:r>
            <a:r>
              <a:rPr lang="ru-RU" sz="3200" dirty="0" err="1" smtClean="0">
                <a:solidFill>
                  <a:srgbClr val="FF0066"/>
                </a:solidFill>
              </a:rPr>
              <a:t>Нобелівську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</a:rPr>
              <a:t>премію</a:t>
            </a:r>
            <a:r>
              <a:rPr lang="ru-RU" sz="3200" dirty="0" smtClean="0"/>
              <a:t> «за </a:t>
            </a:r>
            <a:r>
              <a:rPr lang="ru-RU" sz="3200" dirty="0" err="1" smtClean="0"/>
              <a:t>внесок</a:t>
            </a:r>
            <a:r>
              <a:rPr lang="ru-RU" sz="3200" dirty="0" smtClean="0"/>
              <a:t> в </a:t>
            </a:r>
            <a:r>
              <a:rPr lang="ru-RU" sz="3200" dirty="0" err="1" smtClean="0"/>
              <a:t>хімію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66"/>
                </a:solidFill>
              </a:rPr>
              <a:t>радіоактивних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</a:rPr>
              <a:t>речовин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smtClean="0"/>
              <a:t>та за </a:t>
            </a:r>
            <a:r>
              <a:rPr lang="ru-RU" sz="3200" dirty="0" err="1" smtClean="0"/>
              <a:t>проведене</a:t>
            </a:r>
            <a:r>
              <a:rPr lang="ru-RU" sz="3200" dirty="0" smtClean="0"/>
              <a:t> </a:t>
            </a:r>
            <a:r>
              <a:rPr lang="ru-RU" sz="3200" dirty="0" err="1" smtClean="0"/>
              <a:t>дослідження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походження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природи</a:t>
            </a:r>
            <a:r>
              <a:rPr lang="ru-RU" sz="3200" dirty="0" smtClean="0">
                <a:solidFill>
                  <a:srgbClr val="FF0066"/>
                </a:solidFill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</a:rPr>
              <a:t>ізотопів</a:t>
            </a:r>
            <a:r>
              <a:rPr lang="ru-RU" sz="3200" dirty="0" smtClean="0"/>
              <a:t>»</a:t>
            </a:r>
            <a:endParaRPr lang="uk-U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3506" y="3380125"/>
            <a:ext cx="45504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1923 р. </a:t>
            </a:r>
            <a:r>
              <a:rPr lang="ru-RU" sz="2000" dirty="0" err="1"/>
              <a:t>Преглю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присуджена</a:t>
            </a:r>
            <a:r>
              <a:rPr lang="ru-RU" sz="2000" dirty="0"/>
              <a:t> </a:t>
            </a:r>
            <a:r>
              <a:rPr lang="ru-RU" sz="2000" dirty="0" err="1"/>
              <a:t>Нобелівська</a:t>
            </a:r>
            <a:r>
              <a:rPr lang="ru-RU" sz="2000" dirty="0"/>
              <a:t> </a:t>
            </a:r>
            <a:r>
              <a:rPr lang="ru-RU" sz="2000" dirty="0" err="1"/>
              <a:t>премія</a:t>
            </a:r>
            <a:r>
              <a:rPr lang="ru-RU" sz="2000" dirty="0"/>
              <a:t> з </a:t>
            </a:r>
            <a:r>
              <a:rPr lang="ru-RU" sz="2000" dirty="0" err="1"/>
              <a:t>хімії</a:t>
            </a:r>
            <a:r>
              <a:rPr lang="ru-RU" sz="2000" dirty="0"/>
              <a:t> «за </a:t>
            </a:r>
            <a:r>
              <a:rPr lang="ru-RU" sz="2000" dirty="0" err="1"/>
              <a:t>винахід</a:t>
            </a:r>
            <a:r>
              <a:rPr lang="ru-RU" sz="2000" dirty="0"/>
              <a:t> методу </a:t>
            </a:r>
            <a:r>
              <a:rPr lang="ru-RU" sz="2000" dirty="0" err="1">
                <a:solidFill>
                  <a:srgbClr val="FF0066"/>
                </a:solidFill>
              </a:rPr>
              <a:t>мікроаналізу</a:t>
            </a:r>
            <a:r>
              <a:rPr lang="ru-RU" sz="2000" dirty="0">
                <a:solidFill>
                  <a:srgbClr val="FF0066"/>
                </a:solidFill>
              </a:rPr>
              <a:t> </a:t>
            </a:r>
            <a:r>
              <a:rPr lang="ru-RU" sz="2000" dirty="0" err="1">
                <a:solidFill>
                  <a:srgbClr val="FF0066"/>
                </a:solidFill>
              </a:rPr>
              <a:t>органічних</a:t>
            </a:r>
            <a:r>
              <a:rPr lang="ru-RU" sz="2000" dirty="0">
                <a:solidFill>
                  <a:srgbClr val="FF0066"/>
                </a:solidFill>
              </a:rPr>
              <a:t> </a:t>
            </a:r>
            <a:r>
              <a:rPr lang="ru-RU" sz="2000" dirty="0" err="1">
                <a:solidFill>
                  <a:srgbClr val="FF0066"/>
                </a:solidFill>
              </a:rPr>
              <a:t>речовин</a:t>
            </a:r>
            <a:r>
              <a:rPr lang="ru-RU" sz="2000" dirty="0" smtClean="0"/>
              <a:t>». </a:t>
            </a:r>
            <a:r>
              <a:rPr lang="ru-RU" sz="2000" dirty="0" err="1" smtClean="0"/>
              <a:t>Займався</a:t>
            </a:r>
            <a:r>
              <a:rPr lang="ru-RU" sz="2000" dirty="0" smtClean="0"/>
              <a:t> </a:t>
            </a:r>
            <a:r>
              <a:rPr lang="ru-RU" sz="2000" dirty="0" err="1"/>
              <a:t>вивченням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66"/>
                </a:solidFill>
              </a:rPr>
              <a:t>органічних</a:t>
            </a:r>
            <a:r>
              <a:rPr lang="ru-RU" sz="2000" dirty="0">
                <a:solidFill>
                  <a:srgbClr val="FF0066"/>
                </a:solidFill>
              </a:rPr>
              <a:t> молекул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містили</a:t>
            </a:r>
            <a:r>
              <a:rPr lang="ru-RU" sz="2000" dirty="0"/>
              <a:t>  </a:t>
            </a:r>
            <a:r>
              <a:rPr lang="ru-RU" sz="2000" dirty="0" err="1"/>
              <a:t>вуглець</a:t>
            </a:r>
            <a:r>
              <a:rPr lang="ru-RU" sz="2000" dirty="0"/>
              <a:t>, </a:t>
            </a:r>
            <a:r>
              <a:rPr lang="ru-RU" sz="2000" dirty="0" err="1" smtClean="0"/>
              <a:t>водень</a:t>
            </a:r>
            <a:r>
              <a:rPr lang="ru-RU" sz="2000" dirty="0" smtClean="0"/>
              <a:t>,</a:t>
            </a:r>
            <a:r>
              <a:rPr lang="ru-RU" sz="2000" dirty="0"/>
              <a:t> </a:t>
            </a:r>
            <a:r>
              <a:rPr lang="ru-RU" sz="2000" dirty="0" err="1"/>
              <a:t>кисень</a:t>
            </a:r>
            <a:r>
              <a:rPr lang="ru-RU" sz="2000" dirty="0"/>
              <a:t>, а часто азот, фосфор, </a:t>
            </a:r>
            <a:r>
              <a:rPr lang="ru-RU" sz="2000" dirty="0" err="1"/>
              <a:t>сірку</a:t>
            </a:r>
            <a:r>
              <a:rPr lang="ru-RU" sz="2000" dirty="0"/>
              <a:t> і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Розробив</a:t>
            </a:r>
            <a:r>
              <a:rPr lang="ru-RU" sz="2000" dirty="0" smtClean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66"/>
                </a:solidFill>
              </a:rPr>
              <a:t>мікроаналізу</a:t>
            </a:r>
            <a:r>
              <a:rPr lang="ru-RU" sz="2000" dirty="0"/>
              <a:t> для </a:t>
            </a:r>
            <a:r>
              <a:rPr lang="ru-RU" sz="2000" dirty="0" err="1"/>
              <a:t>вивчення</a:t>
            </a:r>
            <a:r>
              <a:rPr lang="ru-RU" sz="2000" dirty="0"/>
              <a:t> таких </a:t>
            </a:r>
            <a:r>
              <a:rPr lang="ru-RU" sz="2000" dirty="0" err="1"/>
              <a:t>класичних</a:t>
            </a:r>
            <a:r>
              <a:rPr lang="ru-RU" sz="2000" dirty="0"/>
              <a:t>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, як</a:t>
            </a:r>
            <a:r>
              <a:rPr lang="ru-RU" sz="2000" dirty="0">
                <a:solidFill>
                  <a:srgbClr val="FF0066"/>
                </a:solidFill>
              </a:rPr>
              <a:t> </a:t>
            </a:r>
            <a:r>
              <a:rPr lang="ru-RU" sz="2000" dirty="0" err="1">
                <a:solidFill>
                  <a:srgbClr val="FF0066"/>
                </a:solidFill>
              </a:rPr>
              <a:t>галогени</a:t>
            </a:r>
            <a:r>
              <a:rPr lang="ru-RU" sz="2000" dirty="0">
                <a:solidFill>
                  <a:srgbClr val="FF0066"/>
                </a:solidFill>
              </a:rPr>
              <a:t>, </a:t>
            </a:r>
            <a:r>
              <a:rPr lang="ru-RU" sz="2000" dirty="0" err="1">
                <a:solidFill>
                  <a:srgbClr val="FF0066"/>
                </a:solidFill>
              </a:rPr>
              <a:t>карбоксильні</a:t>
            </a:r>
            <a:r>
              <a:rPr lang="ru-RU" sz="2000" dirty="0">
                <a:solidFill>
                  <a:srgbClr val="FF0066"/>
                </a:solidFill>
              </a:rPr>
              <a:t> </a:t>
            </a:r>
            <a:r>
              <a:rPr lang="ru-RU" sz="2000" dirty="0" err="1">
                <a:solidFill>
                  <a:srgbClr val="FF0066"/>
                </a:solidFill>
              </a:rPr>
              <a:t>групи</a:t>
            </a:r>
            <a:r>
              <a:rPr lang="ru-RU" sz="2000" dirty="0">
                <a:solidFill>
                  <a:srgbClr val="FF0066"/>
                </a:solidFill>
              </a:rPr>
              <a:t> і </a:t>
            </a:r>
            <a:r>
              <a:rPr lang="ru-RU" sz="2000" dirty="0" smtClean="0">
                <a:solidFill>
                  <a:srgbClr val="FF0066"/>
                </a:solidFill>
              </a:rPr>
              <a:t>метил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Хімія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021" y="3767955"/>
            <a:ext cx="4563756" cy="3328529"/>
          </a:xfrm>
        </p:spPr>
        <p:txBody>
          <a:bodyPr>
            <a:noAutofit/>
          </a:bodyPr>
          <a:lstStyle/>
          <a:p>
            <a:r>
              <a:rPr lang="uk-UA" sz="2100" dirty="0" smtClean="0">
                <a:solidFill>
                  <a:schemeClr val="tx1"/>
                </a:solidFill>
              </a:rPr>
              <a:t>Основні праці з хімії</a:t>
            </a:r>
            <a:r>
              <a:rPr lang="uk-UA" sz="2100" dirty="0" smtClean="0"/>
              <a:t> </a:t>
            </a:r>
            <a:r>
              <a:rPr lang="uk-UA" sz="2100" dirty="0" smtClean="0">
                <a:solidFill>
                  <a:srgbClr val="FF0066"/>
                </a:solidFill>
              </a:rPr>
              <a:t>вуглеводів</a:t>
            </a:r>
            <a:r>
              <a:rPr lang="uk-UA" sz="2100" dirty="0" smtClean="0"/>
              <a:t>. </a:t>
            </a:r>
            <a:r>
              <a:rPr lang="uk-UA" sz="2100" dirty="0" smtClean="0">
                <a:solidFill>
                  <a:schemeClr val="tx1"/>
                </a:solidFill>
              </a:rPr>
              <a:t>Визначив будову і вивчив властивості </a:t>
            </a:r>
            <a:r>
              <a:rPr lang="uk-UA" sz="2100" dirty="0" err="1" smtClean="0">
                <a:solidFill>
                  <a:schemeClr val="tx1"/>
                </a:solidFill>
              </a:rPr>
              <a:t>багать</a:t>
            </a:r>
            <a:r>
              <a:rPr lang="uk-UA" sz="2100" dirty="0" smtClean="0">
                <a:solidFill>
                  <a:schemeClr val="tx1"/>
                </a:solidFill>
              </a:rPr>
              <a:t>ох</a:t>
            </a:r>
            <a:r>
              <a:rPr lang="uk-UA" sz="2100" dirty="0" smtClean="0"/>
              <a:t> </a:t>
            </a:r>
            <a:r>
              <a:rPr lang="uk-UA" sz="2100" dirty="0" smtClean="0">
                <a:solidFill>
                  <a:srgbClr val="FF0066"/>
                </a:solidFill>
              </a:rPr>
              <a:t>цукрів</a:t>
            </a:r>
            <a:r>
              <a:rPr lang="uk-UA" sz="2100" dirty="0" smtClean="0"/>
              <a:t>. </a:t>
            </a:r>
            <a:r>
              <a:rPr lang="uk-UA" sz="2100" dirty="0" smtClean="0">
                <a:solidFill>
                  <a:schemeClr val="tx1"/>
                </a:solidFill>
              </a:rPr>
              <a:t>Одним з перших (1933) здійснив </a:t>
            </a:r>
            <a:r>
              <a:rPr lang="uk-UA" sz="2100" dirty="0" smtClean="0">
                <a:solidFill>
                  <a:srgbClr val="FF0066"/>
                </a:solidFill>
              </a:rPr>
              <a:t>синтез аскорбінової кислоти </a:t>
            </a:r>
            <a:r>
              <a:rPr lang="uk-UA" sz="2100" dirty="0" smtClean="0">
                <a:solidFill>
                  <a:schemeClr val="tx1"/>
                </a:solidFill>
              </a:rPr>
              <a:t>(вітамін С).</a:t>
            </a:r>
          </a:p>
          <a:p>
            <a:r>
              <a:rPr lang="uk-UA" sz="2100" dirty="0" smtClean="0">
                <a:solidFill>
                  <a:schemeClr val="tx1"/>
                </a:solidFill>
              </a:rPr>
              <a:t> У </a:t>
            </a:r>
            <a:r>
              <a:rPr lang="uk-UA" sz="2100" dirty="0" err="1" smtClean="0">
                <a:solidFill>
                  <a:schemeClr val="tx1"/>
                </a:solidFill>
              </a:rPr>
              <a:t>рок</a:t>
            </a:r>
            <a:r>
              <a:rPr lang="uk-UA" sz="2100" dirty="0" smtClean="0">
                <a:solidFill>
                  <a:schemeClr val="tx1"/>
                </a:solidFill>
              </a:rPr>
              <a:t>и 2-ї світової війни брав участь у розробках, пов'язаних із застосуванням</a:t>
            </a:r>
            <a:r>
              <a:rPr lang="uk-UA" sz="2100" dirty="0" smtClean="0"/>
              <a:t> </a:t>
            </a:r>
            <a:r>
              <a:rPr lang="uk-UA" sz="2100" dirty="0" smtClean="0">
                <a:solidFill>
                  <a:srgbClr val="FF0066"/>
                </a:solidFill>
              </a:rPr>
              <a:t>атомної енергії.</a:t>
            </a:r>
            <a:endParaRPr lang="uk-UA" sz="2100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66" y="692696"/>
            <a:ext cx="2088831" cy="295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28800"/>
            <a:ext cx="210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err="1"/>
              <a:t>Волтер</a:t>
            </a:r>
            <a:r>
              <a:rPr lang="uk-UA" b="1" u="sng" dirty="0"/>
              <a:t> Норман </a:t>
            </a:r>
            <a:r>
              <a:rPr lang="uk-UA" b="1" u="sng" dirty="0" err="1" smtClean="0"/>
              <a:t>Говорт</a:t>
            </a:r>
            <a:endParaRPr lang="uk-UA" b="1" u="sng" dirty="0"/>
          </a:p>
          <a:p>
            <a:pPr algn="ctr"/>
            <a:r>
              <a:rPr lang="uk-UA" b="1" u="sng" dirty="0" smtClean="0"/>
              <a:t>1883-1950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7994"/>
            <a:ext cx="3422737" cy="48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9717" y="4988963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/>
              <a:t>Фредерік</a:t>
            </a:r>
            <a:r>
              <a:rPr lang="uk-UA" sz="3200" b="1" u="sng" dirty="0" smtClean="0"/>
              <a:t> </a:t>
            </a:r>
            <a:r>
              <a:rPr lang="uk-UA" sz="3200" b="1" u="sng" dirty="0" err="1" smtClean="0"/>
              <a:t>Содді</a:t>
            </a:r>
            <a:endParaRPr lang="uk-UA" sz="3200" b="1" u="sng" dirty="0" smtClean="0"/>
          </a:p>
          <a:p>
            <a:pPr algn="ctr"/>
            <a:r>
              <a:rPr lang="uk-UA" sz="3200" b="1" u="sng" dirty="0" smtClean="0"/>
              <a:t>(1877–1956)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5" y="4040945"/>
            <a:ext cx="2592288" cy="273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28" y="4702420"/>
            <a:ext cx="8540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133" y="5119062"/>
            <a:ext cx="1774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Ізотопи</a:t>
            </a:r>
            <a:endParaRPr lang="uk-UA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041"/>
            <a:ext cx="2086905" cy="3102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3873" y="1909015"/>
            <a:ext cx="198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/>
              <a:t>Фріц</a:t>
            </a:r>
            <a:r>
              <a:rPr lang="uk-UA" sz="2400" b="1" dirty="0"/>
              <a:t> </a:t>
            </a:r>
            <a:r>
              <a:rPr lang="uk-UA" sz="2400" b="1" dirty="0" err="1"/>
              <a:t>Прегль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>(1869–1930)</a:t>
            </a:r>
          </a:p>
        </p:txBody>
      </p:sp>
    </p:spTree>
    <p:extLst>
      <p:ext uri="{BB962C8B-B14F-4D97-AF65-F5344CB8AC3E}">
        <p14:creationId xmlns:p14="http://schemas.microsoft.com/office/powerpoint/2010/main" val="13438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3" grpId="0" uiExpand="1" build="p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884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Значення хімічних досягнень у сьогоденні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5815" y="796163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В</a:t>
            </a:r>
            <a:r>
              <a:rPr lang="uk-UA" sz="2800" dirty="0" smtClean="0">
                <a:solidFill>
                  <a:schemeClr val="tx1"/>
                </a:solidFill>
              </a:rPr>
              <a:t>ідкриття тих часів складають основу хімії і відкривають широкі можливості перед науковцями.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Наприклад: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</a:rPr>
              <a:t>Оскільки л</a:t>
            </a:r>
            <a:r>
              <a:rPr lang="ru-RU" sz="2800" dirty="0" err="1" smtClean="0">
                <a:solidFill>
                  <a:schemeClr val="tx1"/>
                </a:solidFill>
              </a:rPr>
              <a:t>юдський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організм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може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створювати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запасів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вітаміну</a:t>
            </a:r>
            <a:r>
              <a:rPr lang="ru-RU" sz="2800" dirty="0">
                <a:solidFill>
                  <a:schemeClr val="tx1"/>
                </a:solidFill>
              </a:rPr>
              <a:t> C, тому </a:t>
            </a:r>
            <a:r>
              <a:rPr lang="ru-RU" sz="2800" dirty="0" err="1">
                <a:solidFill>
                  <a:schemeClr val="tx1"/>
                </a:solidFill>
              </a:rPr>
              <a:t>необхідно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щоденно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вживати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</a:rPr>
              <a:t>. А </a:t>
            </a:r>
            <a:r>
              <a:rPr lang="ru-RU" sz="2800" dirty="0" err="1" smtClean="0">
                <a:solidFill>
                  <a:schemeClr val="tx1"/>
                </a:solidFill>
              </a:rPr>
              <a:t>також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відкриття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пов</a:t>
            </a:r>
            <a:r>
              <a:rPr lang="en-US" sz="2800" dirty="0" smtClean="0">
                <a:solidFill>
                  <a:schemeClr val="tx1"/>
                </a:solidFill>
              </a:rPr>
              <a:t>`</a:t>
            </a:r>
            <a:r>
              <a:rPr lang="uk-UA" sz="2800" dirty="0" err="1" smtClean="0">
                <a:solidFill>
                  <a:schemeClr val="tx1"/>
                </a:solidFill>
              </a:rPr>
              <a:t>язане</a:t>
            </a:r>
            <a:r>
              <a:rPr lang="uk-UA" sz="2800" dirty="0" smtClean="0">
                <a:solidFill>
                  <a:schemeClr val="tx1"/>
                </a:solidFill>
              </a:rPr>
              <a:t> із </a:t>
            </a:r>
            <a:r>
              <a:rPr lang="uk-UA" sz="2800" dirty="0" err="1" smtClean="0">
                <a:solidFill>
                  <a:schemeClr val="tx1"/>
                </a:solidFill>
              </a:rPr>
              <a:t>ліуванням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rgbClr val="FF0066"/>
                </a:solidFill>
              </a:rPr>
              <a:t>цинги</a:t>
            </a:r>
            <a:r>
              <a:rPr lang="uk-UA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rgbClr val="FF0066"/>
                </a:solidFill>
              </a:rPr>
              <a:t>Радіоактивні ізотопи </a:t>
            </a:r>
            <a:r>
              <a:rPr lang="uk-UA" sz="2800" dirty="0" smtClean="0">
                <a:solidFill>
                  <a:schemeClr val="tx1"/>
                </a:solidFill>
              </a:rPr>
              <a:t>наприклад використовують  в медицині для </a:t>
            </a:r>
            <a:r>
              <a:rPr lang="uk-UA" sz="2800" dirty="0" smtClean="0">
                <a:solidFill>
                  <a:srgbClr val="FF0066"/>
                </a:solidFill>
              </a:rPr>
              <a:t>діагностики</a:t>
            </a:r>
            <a:r>
              <a:rPr lang="uk-UA" sz="2800" dirty="0" smtClean="0">
                <a:solidFill>
                  <a:schemeClr val="tx1"/>
                </a:solidFill>
              </a:rPr>
              <a:t>, для </a:t>
            </a:r>
            <a:r>
              <a:rPr lang="uk-UA" sz="2800" dirty="0" err="1" smtClean="0">
                <a:solidFill>
                  <a:srgbClr val="FF0066"/>
                </a:solidFill>
              </a:rPr>
              <a:t>внутрішньотканинного</a:t>
            </a:r>
            <a:r>
              <a:rPr lang="uk-UA" sz="2800" dirty="0" smtClean="0">
                <a:solidFill>
                  <a:srgbClr val="FF0066"/>
                </a:solidFill>
              </a:rPr>
              <a:t> опромінення</a:t>
            </a:r>
            <a:r>
              <a:rPr lang="uk-UA" sz="2800" dirty="0" smtClean="0">
                <a:solidFill>
                  <a:schemeClr val="tx1"/>
                </a:solidFill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</a:rPr>
              <a:t>Завдяки методу мікроаналізу, вчені продовжують вивчати різні класи органічних і неорганічних сполук.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uk-UA" dirty="0" smtClean="0">
              <a:solidFill>
                <a:srgbClr val="FF006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92886"/>
            <a:ext cx="2513244" cy="1598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3" y="5192886"/>
            <a:ext cx="2081537" cy="1513845"/>
          </a:xfrm>
          <a:prstGeom prst="rect">
            <a:avLst/>
          </a:prstGeom>
        </p:spPr>
      </p:pic>
      <p:sp>
        <p:nvSpPr>
          <p:cNvPr id="8" name="Стрілка вправо 7"/>
          <p:cNvSpPr/>
          <p:nvPr/>
        </p:nvSpPr>
        <p:spPr>
          <a:xfrm>
            <a:off x="4139952" y="5481527"/>
            <a:ext cx="20882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3831" y="6278324"/>
            <a:ext cx="2120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1942" y="5133454"/>
            <a:ext cx="166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Аскорбін</a:t>
            </a:r>
            <a:endParaRPr lang="uk-UA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58309" y="6078269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Пристрій для мікроаналізу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6804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20688"/>
            <a:ext cx="5796136" cy="6039684"/>
          </a:xfrm>
        </p:spPr>
        <p:txBody>
          <a:bodyPr>
            <a:noAutofit/>
          </a:bodyPr>
          <a:lstStyle/>
          <a:p>
            <a:r>
              <a:rPr lang="uk-UA" sz="3000" dirty="0" smtClean="0">
                <a:solidFill>
                  <a:schemeClr val="tx1"/>
                </a:solidFill>
              </a:rPr>
              <a:t>Найбільшим досягненням вченого вважається випромінювання </a:t>
            </a:r>
            <a:r>
              <a:rPr lang="uk-UA" sz="3000" dirty="0" smtClean="0">
                <a:solidFill>
                  <a:srgbClr val="FF0066"/>
                </a:solidFill>
              </a:rPr>
              <a:t>абсолютно чорного тіла</a:t>
            </a:r>
            <a:r>
              <a:rPr lang="uk-UA" sz="3000" dirty="0" smtClean="0"/>
              <a:t>, </a:t>
            </a:r>
            <a:r>
              <a:rPr lang="uk-UA" sz="3000" dirty="0" smtClean="0">
                <a:solidFill>
                  <a:schemeClr val="tx1"/>
                </a:solidFill>
              </a:rPr>
              <a:t>що стало основою для побудови</a:t>
            </a:r>
            <a:r>
              <a:rPr lang="uk-UA" sz="3000" dirty="0" smtClean="0"/>
              <a:t> </a:t>
            </a:r>
            <a:r>
              <a:rPr lang="uk-UA" sz="3000" dirty="0" smtClean="0">
                <a:solidFill>
                  <a:srgbClr val="FF0066"/>
                </a:solidFill>
              </a:rPr>
              <a:t>квантової механіки</a:t>
            </a:r>
            <a:r>
              <a:rPr lang="uk-UA" sz="3000" dirty="0" smtClean="0"/>
              <a:t>. </a:t>
            </a:r>
            <a:r>
              <a:rPr lang="uk-UA" sz="3000" dirty="0" smtClean="0">
                <a:solidFill>
                  <a:schemeClr val="tx1"/>
                </a:solidFill>
              </a:rPr>
              <a:t>Поставив під сумнів достовірність учення І. Ньютона про абсолютність матерії часу і </a:t>
            </a:r>
            <a:r>
              <a:rPr lang="uk-UA" sz="3000" b="1" dirty="0" smtClean="0">
                <a:solidFill>
                  <a:schemeClr val="tx1"/>
                </a:solidFill>
              </a:rPr>
              <a:t>простору</a:t>
            </a:r>
            <a:r>
              <a:rPr lang="uk-UA" sz="3000" dirty="0" smtClean="0">
                <a:solidFill>
                  <a:schemeClr val="tx1"/>
                </a:solidFill>
              </a:rPr>
              <a:t>.</a:t>
            </a:r>
            <a:endParaRPr lang="uk-UA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83580"/>
            <a:ext cx="3138625" cy="4670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123" y="0"/>
            <a:ext cx="2946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/>
              <a:t>Макс Карл Ернст </a:t>
            </a:r>
            <a:r>
              <a:rPr lang="uk-UA" sz="4000" b="1" u="sng" dirty="0" smtClean="0"/>
              <a:t>Планк</a:t>
            </a:r>
          </a:p>
          <a:p>
            <a:pPr algn="ctr"/>
            <a:r>
              <a:rPr lang="uk-UA" sz="4000" b="1" u="sng" dirty="0" smtClean="0"/>
              <a:t>1858-1947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0917"/>
            <a:ext cx="3454415" cy="3672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17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Фізика</a:t>
            </a:r>
            <a:endParaRPr lang="uk-UA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0" y="4780118"/>
            <a:ext cx="2862946" cy="1751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985" y="6493409"/>
            <a:ext cx="379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Передача квантового стану </a:t>
            </a:r>
            <a:r>
              <a:rPr lang="uk-UA" dirty="0" err="1" smtClean="0"/>
              <a:t>фотонов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6788" y="4613521"/>
            <a:ext cx="3863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u="sng" dirty="0" smtClean="0"/>
              <a:t>Альберт Ейнштейн</a:t>
            </a:r>
          </a:p>
          <a:p>
            <a:pPr algn="ctr"/>
            <a:r>
              <a:rPr lang="uk-UA" sz="3600" b="1" u="sng" dirty="0" smtClean="0"/>
              <a:t>1879-1955</a:t>
            </a:r>
            <a:endParaRPr lang="uk-UA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006655" y="160396"/>
            <a:ext cx="49281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Автор </a:t>
            </a:r>
            <a:r>
              <a:rPr lang="uk-UA" sz="3600" dirty="0" smtClean="0">
                <a:solidFill>
                  <a:srgbClr val="FF0066"/>
                </a:solidFill>
              </a:rPr>
              <a:t>квантової теорії</a:t>
            </a:r>
            <a:r>
              <a:rPr lang="uk-UA" sz="3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Встановив закони </a:t>
            </a:r>
            <a:r>
              <a:rPr lang="uk-UA" sz="3600" dirty="0" smtClean="0">
                <a:solidFill>
                  <a:srgbClr val="FF0066"/>
                </a:solidFill>
              </a:rPr>
              <a:t>фотоефекту</a:t>
            </a:r>
            <a:r>
              <a:rPr lang="uk-UA" sz="3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Працював над проблемами </a:t>
            </a:r>
            <a:r>
              <a:rPr lang="uk-UA" sz="3600" dirty="0" smtClean="0">
                <a:solidFill>
                  <a:srgbClr val="FF0066"/>
                </a:solidFill>
              </a:rPr>
              <a:t>космології</a:t>
            </a:r>
            <a:r>
              <a:rPr lang="uk-UA" sz="3600" dirty="0" smtClean="0"/>
              <a:t> і єдиної </a:t>
            </a:r>
            <a:r>
              <a:rPr lang="uk-UA" sz="3600" dirty="0" smtClean="0">
                <a:solidFill>
                  <a:srgbClr val="FF0066"/>
                </a:solidFill>
              </a:rPr>
              <a:t>теорії поля</a:t>
            </a:r>
            <a:r>
              <a:rPr lang="uk-UA" sz="4000" dirty="0" smtClean="0"/>
              <a:t>.</a:t>
            </a:r>
          </a:p>
          <a:p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44" y="4705673"/>
            <a:ext cx="2812984" cy="2004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55768" y="558923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Фотоефект</a:t>
            </a:r>
            <a:endParaRPr lang="uk-UA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5"/>
            <a:ext cx="9097212" cy="68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Значення фізичних досягнень у сьогоденні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08520" y="908720"/>
            <a:ext cx="9144000" cy="4811365"/>
          </a:xfrm>
        </p:spPr>
        <p:txBody>
          <a:bodyPr>
            <a:noAutofit/>
          </a:bodyPr>
          <a:lstStyle/>
          <a:p>
            <a:r>
              <a:rPr lang="uk-UA" sz="2500" dirty="0" smtClean="0">
                <a:solidFill>
                  <a:schemeClr val="tx1"/>
                </a:solidFill>
              </a:rPr>
              <a:t> </a:t>
            </a:r>
            <a:r>
              <a:rPr lang="uk-UA" sz="2450" dirty="0" smtClean="0">
                <a:solidFill>
                  <a:schemeClr val="tx1"/>
                </a:solidFill>
              </a:rPr>
              <a:t>Квантова механіка: існують такі експерименти, які неможливо пояснити без залучення квантової теорії.</a:t>
            </a:r>
          </a:p>
          <a:p>
            <a:r>
              <a:rPr lang="uk-UA" sz="2450" dirty="0" smtClean="0">
                <a:solidFill>
                  <a:schemeClr val="tx1"/>
                </a:solidFill>
              </a:rPr>
              <a:t>Завдяки відкриттю фотоефекту: звукове кіно, створення різноманітних апаратів, які слідкують за освітленістю вулиць, перетворення світлової енергії в електричну.</a:t>
            </a:r>
          </a:p>
          <a:p>
            <a:r>
              <a:rPr lang="uk-UA" sz="2450" dirty="0" smtClean="0">
                <a:solidFill>
                  <a:schemeClr val="tx1"/>
                </a:solidFill>
              </a:rPr>
              <a:t>Атомна енергія: найперше її почали використовувати у військових цілях, згодом почали створюватись проекти  щодо мирного її використання, наприклад «перетворення природи» шляхом вибуху ядерних зарядів(озера, канали, дамби, сховища).</a:t>
            </a:r>
          </a:p>
          <a:p>
            <a:r>
              <a:rPr lang="uk-UA" sz="2450" dirty="0" smtClean="0">
                <a:solidFill>
                  <a:schemeClr val="tx1"/>
                </a:solidFill>
              </a:rPr>
              <a:t>Завдяки нейтронам у медицині стало відомим таке явище, як </a:t>
            </a:r>
            <a:r>
              <a:rPr lang="uk-UA" sz="2450" dirty="0" smtClean="0">
                <a:solidFill>
                  <a:srgbClr val="FF0066"/>
                </a:solidFill>
              </a:rPr>
              <a:t>радіотерапія. </a:t>
            </a:r>
            <a:r>
              <a:rPr lang="uk-UA" sz="2450" dirty="0" smtClean="0">
                <a:solidFill>
                  <a:schemeClr val="tx1"/>
                </a:solidFill>
              </a:rPr>
              <a:t>Слід зауважити, що нейтрони використовують перш за все у терапії пухлин, оскільки вони не здійснюють значні зміни в тканинах, тобто приносять </a:t>
            </a:r>
            <a:r>
              <a:rPr lang="uk-UA" sz="2450" dirty="0" err="1" smtClean="0">
                <a:solidFill>
                  <a:schemeClr val="tx1"/>
                </a:solidFill>
              </a:rPr>
              <a:t>незначу</a:t>
            </a:r>
            <a:r>
              <a:rPr lang="uk-UA" sz="2450" dirty="0" smtClean="0">
                <a:solidFill>
                  <a:schemeClr val="tx1"/>
                </a:solidFill>
              </a:rPr>
              <a:t> шкоду організму при таких </a:t>
            </a:r>
            <a:r>
              <a:rPr lang="uk-UA" sz="2450" dirty="0" err="1" smtClean="0">
                <a:solidFill>
                  <a:schemeClr val="tx1"/>
                </a:solidFill>
              </a:rPr>
              <a:t>терапіях</a:t>
            </a:r>
            <a:r>
              <a:rPr lang="uk-UA" sz="2450" dirty="0" smtClean="0">
                <a:solidFill>
                  <a:schemeClr val="tx1"/>
                </a:solidFill>
              </a:rPr>
              <a:t>. </a:t>
            </a:r>
            <a:endParaRPr lang="uk-UA" sz="2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3851920" y="3837563"/>
            <a:ext cx="5292080" cy="30204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3851922" y="-10341"/>
            <a:ext cx="5292078" cy="37890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8" y="-230461"/>
            <a:ext cx="8686800" cy="838200"/>
          </a:xfrm>
        </p:spPr>
        <p:txBody>
          <a:bodyPr/>
          <a:lstStyle/>
          <a:p>
            <a:r>
              <a:rPr lang="uk-UA" dirty="0" smtClean="0"/>
              <a:t>Медицина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41564" y="404664"/>
            <a:ext cx="4032448" cy="5832648"/>
          </a:xfrm>
        </p:spPr>
        <p:txBody>
          <a:bodyPr>
            <a:noAutofit/>
          </a:bodyPr>
          <a:lstStyle/>
          <a:p>
            <a:r>
              <a:rPr lang="uk-UA" sz="2750" dirty="0" smtClean="0">
                <a:solidFill>
                  <a:schemeClr val="tx1"/>
                </a:solidFill>
              </a:rPr>
              <a:t>Учені проникли в таємниці будови </a:t>
            </a:r>
            <a:r>
              <a:rPr lang="uk-UA" sz="2750" dirty="0" smtClean="0">
                <a:solidFill>
                  <a:srgbClr val="FF0066"/>
                </a:solidFill>
              </a:rPr>
              <a:t>білка</a:t>
            </a:r>
            <a:r>
              <a:rPr lang="uk-UA" sz="2750" dirty="0" smtClean="0">
                <a:solidFill>
                  <a:schemeClr val="tx1"/>
                </a:solidFill>
              </a:rPr>
              <a:t>, розпочали вивчати процес </a:t>
            </a:r>
            <a:r>
              <a:rPr lang="uk-UA" sz="2750" dirty="0" smtClean="0">
                <a:solidFill>
                  <a:srgbClr val="FF0066"/>
                </a:solidFill>
              </a:rPr>
              <a:t>обміну речовин</a:t>
            </a:r>
            <a:r>
              <a:rPr lang="uk-UA" sz="2750" dirty="0" smtClean="0">
                <a:solidFill>
                  <a:schemeClr val="tx1"/>
                </a:solidFill>
              </a:rPr>
              <a:t>, почали штучно отримувати перші </a:t>
            </a:r>
            <a:r>
              <a:rPr lang="uk-UA" sz="2750" dirty="0" smtClean="0">
                <a:solidFill>
                  <a:srgbClr val="FF0066"/>
                </a:solidFill>
              </a:rPr>
              <a:t>вітаміни</a:t>
            </a:r>
            <a:r>
              <a:rPr lang="uk-UA" sz="2750" dirty="0" smtClean="0">
                <a:solidFill>
                  <a:schemeClr val="tx1"/>
                </a:solidFill>
              </a:rPr>
              <a:t> й </a:t>
            </a:r>
            <a:r>
              <a:rPr lang="uk-UA" sz="2750" dirty="0" smtClean="0">
                <a:solidFill>
                  <a:srgbClr val="FF0066"/>
                </a:solidFill>
              </a:rPr>
              <a:t>антибіотики</a:t>
            </a:r>
            <a:r>
              <a:rPr lang="uk-UA" sz="2750" dirty="0" smtClean="0">
                <a:solidFill>
                  <a:schemeClr val="tx1"/>
                </a:solidFill>
              </a:rPr>
              <a:t>, почалося використання </a:t>
            </a:r>
            <a:r>
              <a:rPr lang="uk-UA" sz="2750" dirty="0" smtClean="0">
                <a:solidFill>
                  <a:srgbClr val="FF0066"/>
                </a:solidFill>
              </a:rPr>
              <a:t>рентгеноскопії</a:t>
            </a:r>
            <a:r>
              <a:rPr lang="uk-UA" sz="2750" dirty="0" smtClean="0">
                <a:solidFill>
                  <a:schemeClr val="tx1"/>
                </a:solidFill>
              </a:rPr>
              <a:t> та електронних </a:t>
            </a:r>
            <a:r>
              <a:rPr lang="uk-UA" sz="2750" dirty="0" smtClean="0">
                <a:solidFill>
                  <a:srgbClr val="FF0066"/>
                </a:solidFill>
              </a:rPr>
              <a:t>мікроскопів</a:t>
            </a:r>
            <a:r>
              <a:rPr lang="uk-UA" sz="2750" dirty="0" smtClean="0">
                <a:solidFill>
                  <a:schemeClr val="tx1"/>
                </a:solidFill>
              </a:rPr>
              <a:t>. Великого успіху було досягнуто у дослідженні </a:t>
            </a:r>
            <a:r>
              <a:rPr lang="uk-UA" sz="2750" dirty="0" smtClean="0">
                <a:solidFill>
                  <a:srgbClr val="FF0066"/>
                </a:solidFill>
              </a:rPr>
              <a:t>живих тканин</a:t>
            </a:r>
            <a:r>
              <a:rPr lang="uk-UA" sz="2750" dirty="0" smtClean="0">
                <a:solidFill>
                  <a:schemeClr val="tx1"/>
                </a:solidFill>
              </a:rPr>
              <a:t>.</a:t>
            </a:r>
            <a:endParaRPr lang="uk-UA" sz="275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92" y="188639"/>
            <a:ext cx="1904803" cy="263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9627" y="188639"/>
            <a:ext cx="244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Карл </a:t>
            </a:r>
            <a:r>
              <a:rPr lang="uk-UA" sz="2400" b="1" u="sng" dirty="0" err="1" smtClean="0"/>
              <a:t>Ландштейнер</a:t>
            </a:r>
            <a:endParaRPr lang="uk-UA" sz="2400" b="1" u="sng" dirty="0" smtClean="0"/>
          </a:p>
          <a:p>
            <a:pPr algn="ctr"/>
            <a:r>
              <a:rPr lang="uk-UA" sz="2400" b="1" u="sng" dirty="0" smtClean="0"/>
              <a:t>1868-1943</a:t>
            </a:r>
            <a:endParaRPr lang="uk-UA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51921" y="1375350"/>
            <a:ext cx="32919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/>
              <a:t>А</a:t>
            </a:r>
            <a:r>
              <a:rPr lang="ru-RU" sz="2200" b="1" dirty="0" err="1" smtClean="0"/>
              <a:t>встрійський</a:t>
            </a:r>
            <a:r>
              <a:rPr lang="ru-RU" sz="2200" b="1" dirty="0"/>
              <a:t> </a:t>
            </a:r>
            <a:r>
              <a:rPr lang="ru-RU" sz="2200" b="1" dirty="0" err="1"/>
              <a:t>імунолог</a:t>
            </a:r>
            <a:r>
              <a:rPr lang="ru-RU" sz="2200" b="1" dirty="0"/>
              <a:t>; першим </a:t>
            </a:r>
            <a:r>
              <a:rPr lang="ru-RU" sz="2200" b="1" dirty="0" err="1"/>
              <a:t>відкрив</a:t>
            </a:r>
            <a:r>
              <a:rPr lang="ru-RU" sz="2200" b="1" dirty="0"/>
              <a:t> </a:t>
            </a:r>
            <a:r>
              <a:rPr lang="ru-RU" sz="2200" b="1" dirty="0" err="1"/>
              <a:t>існування</a:t>
            </a:r>
            <a:r>
              <a:rPr lang="ru-RU" sz="2200" b="1" dirty="0"/>
              <a:t> </a:t>
            </a:r>
            <a:r>
              <a:rPr lang="ru-RU" sz="2200" b="1" dirty="0" err="1"/>
              <a:t>сумісності</a:t>
            </a:r>
            <a:r>
              <a:rPr lang="ru-RU" sz="2200" b="1" dirty="0"/>
              <a:t> </a:t>
            </a:r>
            <a:r>
              <a:rPr lang="ru-RU" sz="2200" b="1" dirty="0" err="1"/>
              <a:t>різних</a:t>
            </a:r>
            <a:r>
              <a:rPr lang="ru-RU" sz="2200" b="1" dirty="0"/>
              <a:t> </a:t>
            </a:r>
            <a:r>
              <a:rPr lang="ru-RU" sz="2200" b="1" dirty="0" err="1"/>
              <a:t>типів</a:t>
            </a:r>
            <a:r>
              <a:rPr lang="ru-RU" sz="2200" b="1" dirty="0"/>
              <a:t> </a:t>
            </a:r>
            <a:r>
              <a:rPr lang="ru-RU" sz="2200" b="1" dirty="0" err="1"/>
              <a:t>крові</a:t>
            </a:r>
            <a:r>
              <a:rPr lang="ru-RU" sz="2200" b="1" dirty="0"/>
              <a:t> за </a:t>
            </a:r>
            <a:r>
              <a:rPr lang="ru-RU" sz="2200" b="1" dirty="0" err="1"/>
              <a:t>групами</a:t>
            </a:r>
            <a:r>
              <a:rPr lang="ru-RU" sz="2200" b="1" dirty="0"/>
              <a:t>, </a:t>
            </a:r>
            <a:r>
              <a:rPr lang="ru-RU" sz="2200" b="1" dirty="0" smtClean="0"/>
              <a:t>  </a:t>
            </a:r>
            <a:r>
              <a:rPr lang="ru-RU" sz="2200" b="1" dirty="0" smtClean="0">
                <a:solidFill>
                  <a:srgbClr val="FF0066"/>
                </a:solidFill>
              </a:rPr>
              <a:t>резус-фактор</a:t>
            </a:r>
            <a:r>
              <a:rPr lang="ru-RU" sz="2200" b="1" dirty="0"/>
              <a:t> </a:t>
            </a:r>
            <a:r>
              <a:rPr lang="ru-RU" sz="2200" b="1" dirty="0" err="1"/>
              <a:t>крові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FF0066"/>
                </a:solidFill>
              </a:rPr>
              <a:t>(</a:t>
            </a:r>
            <a:r>
              <a:rPr lang="ru-RU" sz="2200" b="1" u="sng" dirty="0">
                <a:solidFill>
                  <a:srgbClr val="FF0066"/>
                </a:solidFill>
              </a:rPr>
              <a:t>1940</a:t>
            </a:r>
            <a:r>
              <a:rPr lang="ru-RU" sz="2200" b="1" dirty="0" smtClean="0">
                <a:solidFill>
                  <a:srgbClr val="FF0066"/>
                </a:solidFill>
              </a:rPr>
              <a:t>).</a:t>
            </a:r>
            <a:endParaRPr lang="uk-UA" sz="2200" b="1" dirty="0">
              <a:solidFill>
                <a:srgbClr val="FF00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8" y="3886835"/>
            <a:ext cx="2205380" cy="2866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40648" y="3839488"/>
            <a:ext cx="232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u="sng" dirty="0" err="1" smtClean="0"/>
              <a:t>Хрістіан</a:t>
            </a:r>
            <a:r>
              <a:rPr lang="uk-UA" sz="2400" b="1" u="sng" dirty="0" smtClean="0"/>
              <a:t> </a:t>
            </a:r>
            <a:r>
              <a:rPr lang="uk-UA" sz="2400" b="1" u="sng" dirty="0" err="1" smtClean="0"/>
              <a:t>Ейкман</a:t>
            </a:r>
            <a:endParaRPr lang="uk-UA" sz="2400" b="1" u="sng" dirty="0" smtClean="0"/>
          </a:p>
          <a:p>
            <a:pPr algn="ctr"/>
            <a:r>
              <a:rPr lang="uk-UA" sz="2400" b="1" u="sng" dirty="0" smtClean="0"/>
              <a:t>1858-1930</a:t>
            </a:r>
            <a:endParaRPr lang="uk-UA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9" y="4665928"/>
            <a:ext cx="32919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50" b="1" dirty="0" smtClean="0"/>
              <a:t>Продемонстрував, що хвороба </a:t>
            </a:r>
            <a:r>
              <a:rPr lang="uk-UA" sz="2250" b="1" dirty="0" smtClean="0">
                <a:solidFill>
                  <a:srgbClr val="FF0066"/>
                </a:solidFill>
              </a:rPr>
              <a:t>бері-бері</a:t>
            </a:r>
          </a:p>
          <a:p>
            <a:r>
              <a:rPr lang="uk-UA" sz="2250" b="1" dirty="0"/>
              <a:t>в</a:t>
            </a:r>
            <a:r>
              <a:rPr lang="uk-UA" sz="2250" b="1" dirty="0" smtClean="0"/>
              <a:t>икликається неправильним раціоном, це зумовило відкриття вітамінів.</a:t>
            </a:r>
            <a:endParaRPr lang="uk-UA" sz="2250" b="1" dirty="0"/>
          </a:p>
        </p:txBody>
      </p:sp>
    </p:spTree>
    <p:extLst>
      <p:ext uri="{BB962C8B-B14F-4D97-AF65-F5344CB8AC3E}">
        <p14:creationId xmlns:p14="http://schemas.microsoft.com/office/powerpoint/2010/main" val="3981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Значення досягнень медицини у сьогоденні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500" dirty="0" smtClean="0">
                <a:solidFill>
                  <a:schemeClr val="tx1"/>
                </a:solidFill>
              </a:rPr>
              <a:t>Завдяки результатам досліджень того часу, сьогодні медицина прогресує із кожним днем;</a:t>
            </a:r>
          </a:p>
          <a:p>
            <a:r>
              <a:rPr lang="uk-UA" sz="3500" dirty="0" smtClean="0">
                <a:solidFill>
                  <a:schemeClr val="tx1"/>
                </a:solidFill>
              </a:rPr>
              <a:t>У міжвоєнний період було винайдено безліч медичного обладнання, яке постійно удосконалюється;</a:t>
            </a:r>
          </a:p>
          <a:p>
            <a:r>
              <a:rPr lang="uk-UA" sz="3500" dirty="0" smtClean="0">
                <a:solidFill>
                  <a:schemeClr val="tx1"/>
                </a:solidFill>
              </a:rPr>
              <a:t>Вчені навчилися транспортувати ДНК при цьому утворюючи нові види організмів;</a:t>
            </a:r>
          </a:p>
          <a:p>
            <a:r>
              <a:rPr lang="uk-UA" sz="3500" dirty="0" smtClean="0">
                <a:solidFill>
                  <a:schemeClr val="tx1"/>
                </a:solidFill>
              </a:rPr>
              <a:t>Вдосконалюється фармацевтика.</a:t>
            </a:r>
          </a:p>
          <a:p>
            <a:endParaRPr lang="uk-UA" sz="3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747</TotalTime>
  <Words>561</Words>
  <Application>Microsoft Office PowerPoint</Application>
  <PresentationFormat>Екран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Валка</vt:lpstr>
      <vt:lpstr>Розвиток науки у міжвоєнний період</vt:lpstr>
      <vt:lpstr>Зміст</vt:lpstr>
      <vt:lpstr>Вступ</vt:lpstr>
      <vt:lpstr>Хімія</vt:lpstr>
      <vt:lpstr> Значення хімічних досягнень у сьогоденні</vt:lpstr>
      <vt:lpstr>Фізика</vt:lpstr>
      <vt:lpstr>Значення фізичних досягнень у сьогоденні</vt:lpstr>
      <vt:lpstr>Медицина</vt:lpstr>
      <vt:lpstr>Значення досягнень медицини у сьогоденні</vt:lpstr>
      <vt:lpstr>Висновок</vt:lpstr>
      <vt:lpstr>Джерела використаної інформації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53</cp:revision>
  <dcterms:created xsi:type="dcterms:W3CDTF">2012-05-14T20:24:10Z</dcterms:created>
  <dcterms:modified xsi:type="dcterms:W3CDTF">2012-09-02T10:01:25Z</dcterms:modified>
</cp:coreProperties>
</file>