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5" r:id="rId9"/>
    <p:sldId id="264" r:id="rId10"/>
    <p:sldId id="262" r:id="rId11"/>
    <p:sldId id="268" r:id="rId12"/>
    <p:sldId id="263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D4B"/>
    <a:srgbClr val="990099"/>
    <a:srgbClr val="33CC33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69" d="100"/>
          <a:sy n="69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BBFED-E86E-4B27-85BA-71BF1DB6835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E2C2758-1688-4E75-A181-1F4D24543CBB}">
      <dgm:prSet custT="1"/>
      <dgm:spPr/>
      <dgm:t>
        <a:bodyPr/>
        <a:lstStyle/>
        <a:p>
          <a:pPr rtl="0"/>
          <a:r>
            <a:rPr lang="uk-UA" sz="2400" b="1" dirty="0" smtClean="0"/>
            <a:t>Просування Німеччини на Схід було припинено;</a:t>
          </a:r>
          <a:endParaRPr lang="uk-UA" sz="2400" dirty="0"/>
        </a:p>
      </dgm:t>
    </dgm:pt>
    <dgm:pt modelId="{8694BEB5-9BE6-4814-AD31-2E176896F57C}" type="parTrans" cxnId="{814D4B22-7196-4927-90B7-12C90FB58187}">
      <dgm:prSet/>
      <dgm:spPr/>
      <dgm:t>
        <a:bodyPr/>
        <a:lstStyle/>
        <a:p>
          <a:endParaRPr lang="uk-UA"/>
        </a:p>
      </dgm:t>
    </dgm:pt>
    <dgm:pt modelId="{25CD6E14-634C-4D6E-8EA7-D11BC69450A6}" type="sibTrans" cxnId="{814D4B22-7196-4927-90B7-12C90FB58187}">
      <dgm:prSet/>
      <dgm:spPr/>
      <dgm:t>
        <a:bodyPr/>
        <a:lstStyle/>
        <a:p>
          <a:endParaRPr lang="uk-UA"/>
        </a:p>
      </dgm:t>
    </dgm:pt>
    <dgm:pt modelId="{7D1D0D0D-4CD2-493F-91C0-A64A6AC20868}">
      <dgm:prSet custT="1"/>
      <dgm:spPr/>
      <dgm:t>
        <a:bodyPr/>
        <a:lstStyle/>
        <a:p>
          <a:pPr rtl="0"/>
          <a:r>
            <a:rPr lang="uk-UA" sz="2400" b="1" dirty="0" smtClean="0"/>
            <a:t>СРСР одержав час для зміцнення </a:t>
          </a:r>
          <a:r>
            <a:rPr lang="uk-UA" sz="2400" b="1" dirty="0" err="1" smtClean="0"/>
            <a:t>обороноздості</a:t>
          </a:r>
          <a:r>
            <a:rPr lang="uk-UA" sz="2400" b="1" dirty="0" smtClean="0"/>
            <a:t> країни;</a:t>
          </a:r>
          <a:endParaRPr lang="uk-UA" sz="2400" dirty="0"/>
        </a:p>
      </dgm:t>
    </dgm:pt>
    <dgm:pt modelId="{CD6D18F8-98E1-472B-AA15-97B9A32712B4}" type="parTrans" cxnId="{507BEF6C-F8B9-4E8D-A4C2-C93A2F927771}">
      <dgm:prSet/>
      <dgm:spPr/>
      <dgm:t>
        <a:bodyPr/>
        <a:lstStyle/>
        <a:p>
          <a:endParaRPr lang="uk-UA"/>
        </a:p>
      </dgm:t>
    </dgm:pt>
    <dgm:pt modelId="{D0A0E0A6-11F0-4ABE-BC76-D519A16F5ADD}" type="sibTrans" cxnId="{507BEF6C-F8B9-4E8D-A4C2-C93A2F927771}">
      <dgm:prSet/>
      <dgm:spPr/>
      <dgm:t>
        <a:bodyPr/>
        <a:lstStyle/>
        <a:p>
          <a:endParaRPr lang="uk-UA"/>
        </a:p>
      </dgm:t>
    </dgm:pt>
    <dgm:pt modelId="{156C4791-B8E2-4DE5-B877-46F1ABD01FCA}">
      <dgm:prSet custT="1"/>
      <dgm:spPr/>
      <dgm:t>
        <a:bodyPr/>
        <a:lstStyle/>
        <a:p>
          <a:pPr rtl="0"/>
          <a:r>
            <a:rPr lang="uk-UA" sz="2400" b="1" dirty="0" smtClean="0"/>
            <a:t>Розкол у країнах фашистського блоку щодо агресії проти СРСР;</a:t>
          </a:r>
          <a:endParaRPr lang="uk-UA" sz="2400" dirty="0"/>
        </a:p>
      </dgm:t>
    </dgm:pt>
    <dgm:pt modelId="{18532CF9-ED1D-4460-8BE2-94743B72EC2D}" type="parTrans" cxnId="{31FAE665-B497-4F62-8AE4-230EDF99B9F6}">
      <dgm:prSet/>
      <dgm:spPr/>
      <dgm:t>
        <a:bodyPr/>
        <a:lstStyle/>
        <a:p>
          <a:endParaRPr lang="uk-UA"/>
        </a:p>
      </dgm:t>
    </dgm:pt>
    <dgm:pt modelId="{3DB1A334-4A2A-484E-B99A-D08523813C31}" type="sibTrans" cxnId="{31FAE665-B497-4F62-8AE4-230EDF99B9F6}">
      <dgm:prSet/>
      <dgm:spPr/>
      <dgm:t>
        <a:bodyPr/>
        <a:lstStyle/>
        <a:p>
          <a:endParaRPr lang="uk-UA"/>
        </a:p>
      </dgm:t>
    </dgm:pt>
    <dgm:pt modelId="{3D803B52-0625-4507-BBC7-D8A038B9C9B6}">
      <dgm:prSet custT="1"/>
      <dgm:spPr/>
      <dgm:t>
        <a:bodyPr/>
        <a:lstStyle/>
        <a:p>
          <a:pPr rtl="0"/>
          <a:r>
            <a:rPr lang="uk-UA" sz="2400" b="1" dirty="0" smtClean="0"/>
            <a:t>СРСР за рахунок </a:t>
          </a:r>
          <a:r>
            <a:rPr lang="uk-UA" sz="2400" b="1" dirty="0" err="1" smtClean="0"/>
            <a:t>новоотриманх</a:t>
          </a:r>
          <a:r>
            <a:rPr lang="uk-UA" sz="2400" b="1" dirty="0" smtClean="0"/>
            <a:t> територій став державою-агресором;</a:t>
          </a:r>
          <a:endParaRPr lang="uk-UA" sz="2400" dirty="0"/>
        </a:p>
      </dgm:t>
    </dgm:pt>
    <dgm:pt modelId="{7F565E3E-03F8-41DF-8251-6DC80AD65BAB}" type="parTrans" cxnId="{F8D981FC-686E-408C-B62A-6DDE632A22C8}">
      <dgm:prSet/>
      <dgm:spPr/>
      <dgm:t>
        <a:bodyPr/>
        <a:lstStyle/>
        <a:p>
          <a:endParaRPr lang="uk-UA"/>
        </a:p>
      </dgm:t>
    </dgm:pt>
    <dgm:pt modelId="{AA96E090-0973-4A93-AB42-83C6E48DDF3C}" type="sibTrans" cxnId="{F8D981FC-686E-408C-B62A-6DDE632A22C8}">
      <dgm:prSet/>
      <dgm:spPr/>
      <dgm:t>
        <a:bodyPr/>
        <a:lstStyle/>
        <a:p>
          <a:endParaRPr lang="uk-UA"/>
        </a:p>
      </dgm:t>
    </dgm:pt>
    <dgm:pt modelId="{87CC4682-55CD-4014-90BF-ABFB390CD510}">
      <dgm:prSet custT="1"/>
      <dgm:spPr/>
      <dgm:t>
        <a:bodyPr/>
        <a:lstStyle/>
        <a:p>
          <a:pPr rtl="0"/>
          <a:r>
            <a:rPr lang="uk-UA" sz="2400" b="1" dirty="0" smtClean="0"/>
            <a:t>Західна Україна була </a:t>
          </a:r>
          <a:r>
            <a:rPr lang="uk-UA" sz="2400" b="1" dirty="0" err="1" smtClean="0"/>
            <a:t>возз</a:t>
          </a:r>
          <a:r>
            <a:rPr lang="en-US" sz="2400" b="1" dirty="0" smtClean="0"/>
            <a:t>`</a:t>
          </a:r>
          <a:r>
            <a:rPr lang="uk-UA" sz="2400" b="1" dirty="0" err="1" smtClean="0"/>
            <a:t>єднана</a:t>
          </a:r>
          <a:r>
            <a:rPr lang="uk-UA" sz="2400" b="1" dirty="0" smtClean="0"/>
            <a:t> з радянською Україною;</a:t>
          </a:r>
          <a:endParaRPr lang="uk-UA" sz="2400" dirty="0"/>
        </a:p>
      </dgm:t>
    </dgm:pt>
    <dgm:pt modelId="{71A86FF8-6BE5-48B9-9901-970026EC724C}" type="parTrans" cxnId="{BB85C4E4-F59C-477E-A65E-8453691D2064}">
      <dgm:prSet/>
      <dgm:spPr/>
      <dgm:t>
        <a:bodyPr/>
        <a:lstStyle/>
        <a:p>
          <a:endParaRPr lang="uk-UA"/>
        </a:p>
      </dgm:t>
    </dgm:pt>
    <dgm:pt modelId="{AF08E010-399E-4DDC-995B-AFD6A049AF26}" type="sibTrans" cxnId="{BB85C4E4-F59C-477E-A65E-8453691D2064}">
      <dgm:prSet/>
      <dgm:spPr/>
      <dgm:t>
        <a:bodyPr/>
        <a:lstStyle/>
        <a:p>
          <a:endParaRPr lang="uk-UA"/>
        </a:p>
      </dgm:t>
    </dgm:pt>
    <dgm:pt modelId="{05734729-CFA5-47E2-8AA9-DA48841C1D8B}">
      <dgm:prSet custT="1"/>
      <dgm:spPr/>
      <dgm:t>
        <a:bodyPr/>
        <a:lstStyle/>
        <a:p>
          <a:pPr rtl="0"/>
          <a:r>
            <a:rPr lang="uk-UA" sz="2400" b="1" dirty="0" smtClean="0"/>
            <a:t>До складу радянської  України було приєднано Буковину;</a:t>
          </a:r>
          <a:endParaRPr lang="uk-UA" sz="2400" dirty="0"/>
        </a:p>
      </dgm:t>
    </dgm:pt>
    <dgm:pt modelId="{70311CF9-ADDD-4954-8349-AB203BA4A9C6}" type="parTrans" cxnId="{E3FA9ADB-C6C6-44EE-950B-49DEFC676023}">
      <dgm:prSet/>
      <dgm:spPr/>
      <dgm:t>
        <a:bodyPr/>
        <a:lstStyle/>
        <a:p>
          <a:endParaRPr lang="uk-UA"/>
        </a:p>
      </dgm:t>
    </dgm:pt>
    <dgm:pt modelId="{A83E02D4-7979-4848-BA51-30D301791C70}" type="sibTrans" cxnId="{E3FA9ADB-C6C6-44EE-950B-49DEFC676023}">
      <dgm:prSet/>
      <dgm:spPr/>
      <dgm:t>
        <a:bodyPr/>
        <a:lstStyle/>
        <a:p>
          <a:endParaRPr lang="uk-UA"/>
        </a:p>
      </dgm:t>
    </dgm:pt>
    <dgm:pt modelId="{02DF427B-CA26-4E51-9D3C-2D369D494CA8}">
      <dgm:prSet custT="1"/>
      <dgm:spPr/>
      <dgm:t>
        <a:bodyPr/>
        <a:lstStyle/>
        <a:p>
          <a:pPr rtl="0"/>
          <a:r>
            <a:rPr lang="uk-UA" sz="2400" b="1" dirty="0" smtClean="0"/>
            <a:t>На території Бессарабії було створено Молдавську РСР;</a:t>
          </a:r>
          <a:endParaRPr lang="uk-UA" sz="2400" dirty="0"/>
        </a:p>
      </dgm:t>
    </dgm:pt>
    <dgm:pt modelId="{EA47D75C-A9B5-4F7D-9847-A1066F8ADD06}" type="parTrans" cxnId="{AE30731C-1434-457B-AE6A-A7708BB57E85}">
      <dgm:prSet/>
      <dgm:spPr/>
      <dgm:t>
        <a:bodyPr/>
        <a:lstStyle/>
        <a:p>
          <a:endParaRPr lang="uk-UA"/>
        </a:p>
      </dgm:t>
    </dgm:pt>
    <dgm:pt modelId="{D5A3544C-E28F-4831-8693-563CB0320B2A}" type="sibTrans" cxnId="{AE30731C-1434-457B-AE6A-A7708BB57E85}">
      <dgm:prSet/>
      <dgm:spPr/>
      <dgm:t>
        <a:bodyPr/>
        <a:lstStyle/>
        <a:p>
          <a:endParaRPr lang="uk-UA"/>
        </a:p>
      </dgm:t>
    </dgm:pt>
    <dgm:pt modelId="{AB4C6EB1-0AF3-406A-9368-4BA72965BA41}">
      <dgm:prSet/>
      <dgm:spPr/>
    </dgm:pt>
    <dgm:pt modelId="{C8425374-A819-46F2-A8FC-CF04B9E3B891}" type="parTrans" cxnId="{198EF026-23F9-4050-B3B7-4EEB6171B380}">
      <dgm:prSet/>
      <dgm:spPr/>
      <dgm:t>
        <a:bodyPr/>
        <a:lstStyle/>
        <a:p>
          <a:endParaRPr lang="uk-UA"/>
        </a:p>
      </dgm:t>
    </dgm:pt>
    <dgm:pt modelId="{B079E852-995B-4398-989F-0819A474B9EC}" type="sibTrans" cxnId="{198EF026-23F9-4050-B3B7-4EEB6171B380}">
      <dgm:prSet/>
      <dgm:spPr/>
      <dgm:t>
        <a:bodyPr/>
        <a:lstStyle/>
        <a:p>
          <a:endParaRPr lang="uk-UA"/>
        </a:p>
      </dgm:t>
    </dgm:pt>
    <dgm:pt modelId="{818BCB74-4BD2-4F74-B770-E5F199C6700B}" type="pres">
      <dgm:prSet presAssocID="{208BBFED-E86E-4B27-85BA-71BF1DB6835E}" presName="compositeShape" presStyleCnt="0">
        <dgm:presLayoutVars>
          <dgm:chMax val="7"/>
          <dgm:dir/>
          <dgm:resizeHandles val="exact"/>
        </dgm:presLayoutVars>
      </dgm:prSet>
      <dgm:spPr/>
    </dgm:pt>
    <dgm:pt modelId="{C9E5D5C9-90BD-4F37-9E8E-30D038DB33DC}" type="pres">
      <dgm:prSet presAssocID="{4E2C2758-1688-4E75-A181-1F4D24543CBB}" presName="circ1" presStyleLbl="vennNode1" presStyleIdx="0" presStyleCnt="7"/>
      <dgm:spPr/>
    </dgm:pt>
    <dgm:pt modelId="{494DD600-B4CF-4AD8-B218-A425E3381145}" type="pres">
      <dgm:prSet presAssocID="{4E2C2758-1688-4E75-A181-1F4D24543CBB}" presName="circ1Tx" presStyleLbl="revTx" presStyleIdx="0" presStyleCnt="0" custLinFactNeighborX="3656" custLinFactNeighborY="21859">
        <dgm:presLayoutVars>
          <dgm:chMax val="0"/>
          <dgm:chPref val="0"/>
          <dgm:bulletEnabled val="1"/>
        </dgm:presLayoutVars>
      </dgm:prSet>
      <dgm:spPr/>
    </dgm:pt>
    <dgm:pt modelId="{7B488D24-98ED-4197-B5FF-377CF4225FCA}" type="pres">
      <dgm:prSet presAssocID="{7D1D0D0D-4CD2-493F-91C0-A64A6AC20868}" presName="circ2" presStyleLbl="vennNode1" presStyleIdx="1" presStyleCnt="7"/>
      <dgm:spPr/>
    </dgm:pt>
    <dgm:pt modelId="{57702B3A-2AED-4832-9E7C-DA8041DFC4B5}" type="pres">
      <dgm:prSet presAssocID="{7D1D0D0D-4CD2-493F-91C0-A64A6AC20868}" presName="circ2Tx" presStyleLbl="revTx" presStyleIdx="0" presStyleCnt="0" custLinFactNeighborX="5283" custLinFactNeighborY="-58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88F8B8-5D49-49F3-AB77-D87A593E3445}" type="pres">
      <dgm:prSet presAssocID="{156C4791-B8E2-4DE5-B877-46F1ABD01FCA}" presName="circ3" presStyleLbl="vennNode1" presStyleIdx="2" presStyleCnt="7"/>
      <dgm:spPr/>
    </dgm:pt>
    <dgm:pt modelId="{656056B0-7519-42ED-A0FC-7F434E1B16B6}" type="pres">
      <dgm:prSet presAssocID="{156C4791-B8E2-4DE5-B877-46F1ABD01FCA}" presName="circ3Tx" presStyleLbl="revTx" presStyleIdx="0" presStyleCnt="0" custLinFactNeighborX="2372" custLinFactNeighborY="-34793">
        <dgm:presLayoutVars>
          <dgm:chMax val="0"/>
          <dgm:chPref val="0"/>
          <dgm:bulletEnabled val="1"/>
        </dgm:presLayoutVars>
      </dgm:prSet>
      <dgm:spPr/>
    </dgm:pt>
    <dgm:pt modelId="{203FED00-89CB-4305-A81E-D23890F61498}" type="pres">
      <dgm:prSet presAssocID="{3D803B52-0625-4507-BBC7-D8A038B9C9B6}" presName="circ4" presStyleLbl="vennNode1" presStyleIdx="3" presStyleCnt="7"/>
      <dgm:spPr/>
    </dgm:pt>
    <dgm:pt modelId="{122272F9-7DA3-46B0-9003-F106E5B720A8}" type="pres">
      <dgm:prSet presAssocID="{3D803B52-0625-4507-BBC7-D8A038B9C9B6}" presName="circ4Tx" presStyleLbl="revTx" presStyleIdx="0" presStyleCnt="0" custScaleX="116895" custLinFactNeighborX="37962" custLinFactNeighborY="-25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6A410C-2C76-4269-9FF9-87630D47E0A7}" type="pres">
      <dgm:prSet presAssocID="{87CC4682-55CD-4014-90BF-ABFB390CD510}" presName="circ5" presStyleLbl="vennNode1" presStyleIdx="4" presStyleCnt="7"/>
      <dgm:spPr/>
    </dgm:pt>
    <dgm:pt modelId="{39121A9C-AAFA-4305-ACDE-DC51CBB557A2}" type="pres">
      <dgm:prSet presAssocID="{87CC4682-55CD-4014-90BF-ABFB390CD510}" presName="circ5Tx" presStyleLbl="revTx" presStyleIdx="0" presStyleCnt="0" custLinFactNeighborX="95576" custLinFactNeighborY="1916">
        <dgm:presLayoutVars>
          <dgm:chMax val="0"/>
          <dgm:chPref val="0"/>
          <dgm:bulletEnabled val="1"/>
        </dgm:presLayoutVars>
      </dgm:prSet>
      <dgm:spPr/>
    </dgm:pt>
    <dgm:pt modelId="{54B2FA0D-800B-4AFA-889A-506A4864E853}" type="pres">
      <dgm:prSet presAssocID="{05734729-CFA5-47E2-8AA9-DA48841C1D8B}" presName="circ6" presStyleLbl="vennNode1" presStyleIdx="5" presStyleCnt="7"/>
      <dgm:spPr/>
    </dgm:pt>
    <dgm:pt modelId="{E6A05EA7-59A2-4132-921B-E0650455C562}" type="pres">
      <dgm:prSet presAssocID="{05734729-CFA5-47E2-8AA9-DA48841C1D8B}" presName="circ6Tx" presStyleLbl="revTx" presStyleIdx="0" presStyleCnt="0" custLinFactY="376" custLinFactNeighborX="9361" custLinFactNeighborY="100000">
        <dgm:presLayoutVars>
          <dgm:chMax val="0"/>
          <dgm:chPref val="0"/>
          <dgm:bulletEnabled val="1"/>
        </dgm:presLayoutVars>
      </dgm:prSet>
      <dgm:spPr/>
    </dgm:pt>
    <dgm:pt modelId="{2D316037-6770-4B71-BF15-FC8950C03572}" type="pres">
      <dgm:prSet presAssocID="{02DF427B-CA26-4E51-9D3C-2D369D494CA8}" presName="circ7" presStyleLbl="vennNode1" presStyleIdx="6" presStyleCnt="7"/>
      <dgm:spPr/>
    </dgm:pt>
    <dgm:pt modelId="{8F093731-D746-4952-A406-8125DB4A468E}" type="pres">
      <dgm:prSet presAssocID="{02DF427B-CA26-4E51-9D3C-2D369D494CA8}" presName="circ7Tx" presStyleLbl="revTx" presStyleIdx="0" presStyleCnt="0" custLinFactNeighborX="-18488" custLinFactNeighborY="90107">
        <dgm:presLayoutVars>
          <dgm:chMax val="0"/>
          <dgm:chPref val="0"/>
          <dgm:bulletEnabled val="1"/>
        </dgm:presLayoutVars>
      </dgm:prSet>
      <dgm:spPr/>
    </dgm:pt>
  </dgm:ptLst>
  <dgm:cxnLst>
    <dgm:cxn modelId="{CDAE2EB2-AE2C-4BD9-BE25-796DCB9B6BB8}" type="presOf" srcId="{7D1D0D0D-4CD2-493F-91C0-A64A6AC20868}" destId="{57702B3A-2AED-4832-9E7C-DA8041DFC4B5}" srcOrd="0" destOrd="0" presId="urn:microsoft.com/office/officeart/2005/8/layout/venn1"/>
    <dgm:cxn modelId="{198EF026-23F9-4050-B3B7-4EEB6171B380}" srcId="{208BBFED-E86E-4B27-85BA-71BF1DB6835E}" destId="{AB4C6EB1-0AF3-406A-9368-4BA72965BA41}" srcOrd="7" destOrd="0" parTransId="{C8425374-A819-46F2-A8FC-CF04B9E3B891}" sibTransId="{B079E852-995B-4398-989F-0819A474B9EC}"/>
    <dgm:cxn modelId="{798737D0-39C1-4F7B-910E-FA3B21B413D9}" type="presOf" srcId="{208BBFED-E86E-4B27-85BA-71BF1DB6835E}" destId="{818BCB74-4BD2-4F74-B770-E5F199C6700B}" srcOrd="0" destOrd="0" presId="urn:microsoft.com/office/officeart/2005/8/layout/venn1"/>
    <dgm:cxn modelId="{AE30731C-1434-457B-AE6A-A7708BB57E85}" srcId="{208BBFED-E86E-4B27-85BA-71BF1DB6835E}" destId="{02DF427B-CA26-4E51-9D3C-2D369D494CA8}" srcOrd="6" destOrd="0" parTransId="{EA47D75C-A9B5-4F7D-9847-A1066F8ADD06}" sibTransId="{D5A3544C-E28F-4831-8693-563CB0320B2A}"/>
    <dgm:cxn modelId="{9D06B9F4-677F-43E1-8ACE-52322D3C5DD8}" type="presOf" srcId="{87CC4682-55CD-4014-90BF-ABFB390CD510}" destId="{39121A9C-AAFA-4305-ACDE-DC51CBB557A2}" srcOrd="0" destOrd="0" presId="urn:microsoft.com/office/officeart/2005/8/layout/venn1"/>
    <dgm:cxn modelId="{814D4B22-7196-4927-90B7-12C90FB58187}" srcId="{208BBFED-E86E-4B27-85BA-71BF1DB6835E}" destId="{4E2C2758-1688-4E75-A181-1F4D24543CBB}" srcOrd="0" destOrd="0" parTransId="{8694BEB5-9BE6-4814-AD31-2E176896F57C}" sibTransId="{25CD6E14-634C-4D6E-8EA7-D11BC69450A6}"/>
    <dgm:cxn modelId="{716E036A-3FFF-4D1C-8FF5-62623B189E47}" type="presOf" srcId="{3D803B52-0625-4507-BBC7-D8A038B9C9B6}" destId="{122272F9-7DA3-46B0-9003-F106E5B720A8}" srcOrd="0" destOrd="0" presId="urn:microsoft.com/office/officeart/2005/8/layout/venn1"/>
    <dgm:cxn modelId="{31F5885F-7E99-4F4D-B23D-55997525FECB}" type="presOf" srcId="{02DF427B-CA26-4E51-9D3C-2D369D494CA8}" destId="{8F093731-D746-4952-A406-8125DB4A468E}" srcOrd="0" destOrd="0" presId="urn:microsoft.com/office/officeart/2005/8/layout/venn1"/>
    <dgm:cxn modelId="{453A36C8-82D2-49D4-A6E4-47FB336E932A}" type="presOf" srcId="{4E2C2758-1688-4E75-A181-1F4D24543CBB}" destId="{494DD600-B4CF-4AD8-B218-A425E3381145}" srcOrd="0" destOrd="0" presId="urn:microsoft.com/office/officeart/2005/8/layout/venn1"/>
    <dgm:cxn modelId="{BB85C4E4-F59C-477E-A65E-8453691D2064}" srcId="{208BBFED-E86E-4B27-85BA-71BF1DB6835E}" destId="{87CC4682-55CD-4014-90BF-ABFB390CD510}" srcOrd="4" destOrd="0" parTransId="{71A86FF8-6BE5-48B9-9901-970026EC724C}" sibTransId="{AF08E010-399E-4DDC-995B-AFD6A049AF26}"/>
    <dgm:cxn modelId="{31FAE665-B497-4F62-8AE4-230EDF99B9F6}" srcId="{208BBFED-E86E-4B27-85BA-71BF1DB6835E}" destId="{156C4791-B8E2-4DE5-B877-46F1ABD01FCA}" srcOrd="2" destOrd="0" parTransId="{18532CF9-ED1D-4460-8BE2-94743B72EC2D}" sibTransId="{3DB1A334-4A2A-484E-B99A-D08523813C31}"/>
    <dgm:cxn modelId="{BC748B6B-0D31-4BE1-9486-CDFA0E3E03B5}" type="presOf" srcId="{156C4791-B8E2-4DE5-B877-46F1ABD01FCA}" destId="{656056B0-7519-42ED-A0FC-7F434E1B16B6}" srcOrd="0" destOrd="0" presId="urn:microsoft.com/office/officeart/2005/8/layout/venn1"/>
    <dgm:cxn modelId="{F8D981FC-686E-408C-B62A-6DDE632A22C8}" srcId="{208BBFED-E86E-4B27-85BA-71BF1DB6835E}" destId="{3D803B52-0625-4507-BBC7-D8A038B9C9B6}" srcOrd="3" destOrd="0" parTransId="{7F565E3E-03F8-41DF-8251-6DC80AD65BAB}" sibTransId="{AA96E090-0973-4A93-AB42-83C6E48DDF3C}"/>
    <dgm:cxn modelId="{E3FA9ADB-C6C6-44EE-950B-49DEFC676023}" srcId="{208BBFED-E86E-4B27-85BA-71BF1DB6835E}" destId="{05734729-CFA5-47E2-8AA9-DA48841C1D8B}" srcOrd="5" destOrd="0" parTransId="{70311CF9-ADDD-4954-8349-AB203BA4A9C6}" sibTransId="{A83E02D4-7979-4848-BA51-30D301791C70}"/>
    <dgm:cxn modelId="{A8940EB0-7E2E-46EB-BC83-46FE91A4F329}" type="presOf" srcId="{05734729-CFA5-47E2-8AA9-DA48841C1D8B}" destId="{E6A05EA7-59A2-4132-921B-E0650455C562}" srcOrd="0" destOrd="0" presId="urn:microsoft.com/office/officeart/2005/8/layout/venn1"/>
    <dgm:cxn modelId="{507BEF6C-F8B9-4E8D-A4C2-C93A2F927771}" srcId="{208BBFED-E86E-4B27-85BA-71BF1DB6835E}" destId="{7D1D0D0D-4CD2-493F-91C0-A64A6AC20868}" srcOrd="1" destOrd="0" parTransId="{CD6D18F8-98E1-472B-AA15-97B9A32712B4}" sibTransId="{D0A0E0A6-11F0-4ABE-BC76-D519A16F5ADD}"/>
    <dgm:cxn modelId="{35502FF6-E2FC-43BB-84EA-7437F90CAC26}" type="presParOf" srcId="{818BCB74-4BD2-4F74-B770-E5F199C6700B}" destId="{C9E5D5C9-90BD-4F37-9E8E-30D038DB33DC}" srcOrd="0" destOrd="0" presId="urn:microsoft.com/office/officeart/2005/8/layout/venn1"/>
    <dgm:cxn modelId="{F42BAAD5-D090-489C-8110-798034D62CA5}" type="presParOf" srcId="{818BCB74-4BD2-4F74-B770-E5F199C6700B}" destId="{494DD600-B4CF-4AD8-B218-A425E3381145}" srcOrd="1" destOrd="0" presId="urn:microsoft.com/office/officeart/2005/8/layout/venn1"/>
    <dgm:cxn modelId="{216AA6C2-901F-46E9-981B-598776CA8758}" type="presParOf" srcId="{818BCB74-4BD2-4F74-B770-E5F199C6700B}" destId="{7B488D24-98ED-4197-B5FF-377CF4225FCA}" srcOrd="2" destOrd="0" presId="urn:microsoft.com/office/officeart/2005/8/layout/venn1"/>
    <dgm:cxn modelId="{EDC50E1E-309C-4225-9D40-163CE6FC83F9}" type="presParOf" srcId="{818BCB74-4BD2-4F74-B770-E5F199C6700B}" destId="{57702B3A-2AED-4832-9E7C-DA8041DFC4B5}" srcOrd="3" destOrd="0" presId="urn:microsoft.com/office/officeart/2005/8/layout/venn1"/>
    <dgm:cxn modelId="{55F56E79-F1C4-4728-A694-7D9A45753DF1}" type="presParOf" srcId="{818BCB74-4BD2-4F74-B770-E5F199C6700B}" destId="{DE88F8B8-5D49-49F3-AB77-D87A593E3445}" srcOrd="4" destOrd="0" presId="urn:microsoft.com/office/officeart/2005/8/layout/venn1"/>
    <dgm:cxn modelId="{CE6230E9-D2FD-41E4-B121-1ED7BF24D94E}" type="presParOf" srcId="{818BCB74-4BD2-4F74-B770-E5F199C6700B}" destId="{656056B0-7519-42ED-A0FC-7F434E1B16B6}" srcOrd="5" destOrd="0" presId="urn:microsoft.com/office/officeart/2005/8/layout/venn1"/>
    <dgm:cxn modelId="{C57434E9-C2F3-435D-92B4-B505FDBE3202}" type="presParOf" srcId="{818BCB74-4BD2-4F74-B770-E5F199C6700B}" destId="{203FED00-89CB-4305-A81E-D23890F61498}" srcOrd="6" destOrd="0" presId="urn:microsoft.com/office/officeart/2005/8/layout/venn1"/>
    <dgm:cxn modelId="{5A706751-1A06-4A2B-9074-F1AE093791C6}" type="presParOf" srcId="{818BCB74-4BD2-4F74-B770-E5F199C6700B}" destId="{122272F9-7DA3-46B0-9003-F106E5B720A8}" srcOrd="7" destOrd="0" presId="urn:microsoft.com/office/officeart/2005/8/layout/venn1"/>
    <dgm:cxn modelId="{4F45E4DA-41E1-4412-8733-964F5632BB1B}" type="presParOf" srcId="{818BCB74-4BD2-4F74-B770-E5F199C6700B}" destId="{0F6A410C-2C76-4269-9FF9-87630D47E0A7}" srcOrd="8" destOrd="0" presId="urn:microsoft.com/office/officeart/2005/8/layout/venn1"/>
    <dgm:cxn modelId="{5AC2FE4F-037E-4B01-BB6E-7E5384F2A4A4}" type="presParOf" srcId="{818BCB74-4BD2-4F74-B770-E5F199C6700B}" destId="{39121A9C-AAFA-4305-ACDE-DC51CBB557A2}" srcOrd="9" destOrd="0" presId="urn:microsoft.com/office/officeart/2005/8/layout/venn1"/>
    <dgm:cxn modelId="{03332380-4CBD-4910-BF1E-B42F36585BC5}" type="presParOf" srcId="{818BCB74-4BD2-4F74-B770-E5F199C6700B}" destId="{54B2FA0D-800B-4AFA-889A-506A4864E853}" srcOrd="10" destOrd="0" presId="urn:microsoft.com/office/officeart/2005/8/layout/venn1"/>
    <dgm:cxn modelId="{FB4A0C58-446F-4D5E-8B60-88DEE353E17E}" type="presParOf" srcId="{818BCB74-4BD2-4F74-B770-E5F199C6700B}" destId="{E6A05EA7-59A2-4132-921B-E0650455C562}" srcOrd="11" destOrd="0" presId="urn:microsoft.com/office/officeart/2005/8/layout/venn1"/>
    <dgm:cxn modelId="{5B40610C-343F-4169-ADE8-FCAE14798310}" type="presParOf" srcId="{818BCB74-4BD2-4F74-B770-E5F199C6700B}" destId="{2D316037-6770-4B71-BF15-FC8950C03572}" srcOrd="12" destOrd="0" presId="urn:microsoft.com/office/officeart/2005/8/layout/venn1"/>
    <dgm:cxn modelId="{E659D95D-30FA-4BE9-9C5A-9AB4661F9556}" type="presParOf" srcId="{818BCB74-4BD2-4F74-B770-E5F199C6700B}" destId="{8F093731-D746-4952-A406-8125DB4A468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5D5C9-90BD-4F37-9E8E-30D038DB33DC}">
      <dsp:nvSpPr>
        <dsp:cNvPr id="0" name=""/>
        <dsp:cNvSpPr/>
      </dsp:nvSpPr>
      <dsp:spPr>
        <a:xfrm>
          <a:off x="3573839" y="1558325"/>
          <a:ext cx="1996320" cy="19965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4DD600-B4CF-4AD8-B218-A425E3381145}">
      <dsp:nvSpPr>
        <dsp:cNvPr id="0" name=""/>
        <dsp:cNvSpPr/>
      </dsp:nvSpPr>
      <dsp:spPr>
        <a:xfrm>
          <a:off x="3511903" y="267583"/>
          <a:ext cx="2287451" cy="12241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Просування Німеччини на Схід було припинено;</a:t>
          </a:r>
          <a:endParaRPr lang="uk-UA" sz="2400" kern="1200" dirty="0"/>
        </a:p>
      </dsp:txBody>
      <dsp:txXfrm>
        <a:off x="3511903" y="267583"/>
        <a:ext cx="2287451" cy="1224136"/>
      </dsp:txXfrm>
    </dsp:sp>
    <dsp:sp modelId="{7B488D24-98ED-4197-B5FF-377CF4225FCA}">
      <dsp:nvSpPr>
        <dsp:cNvPr id="0" name=""/>
        <dsp:cNvSpPr/>
      </dsp:nvSpPr>
      <dsp:spPr>
        <a:xfrm>
          <a:off x="4159426" y="1839876"/>
          <a:ext cx="1996320" cy="1996565"/>
        </a:xfrm>
        <a:prstGeom prst="ellipse">
          <a:avLst/>
        </a:prstGeom>
        <a:solidFill>
          <a:schemeClr val="accent4">
            <a:alpha val="50000"/>
            <a:hueOff val="-1378643"/>
            <a:satOff val="7741"/>
            <a:lumOff val="-3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702B3A-2AED-4832-9E7C-DA8041DFC4B5}">
      <dsp:nvSpPr>
        <dsp:cNvPr id="0" name=""/>
        <dsp:cNvSpPr/>
      </dsp:nvSpPr>
      <dsp:spPr>
        <a:xfrm>
          <a:off x="6516215" y="369569"/>
          <a:ext cx="2162681" cy="1346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СРСР одержав час для зміцнення </a:t>
          </a:r>
          <a:r>
            <a:rPr lang="uk-UA" sz="2400" b="1" kern="1200" dirty="0" err="1" smtClean="0"/>
            <a:t>обороноздості</a:t>
          </a:r>
          <a:r>
            <a:rPr lang="uk-UA" sz="2400" b="1" kern="1200" dirty="0" smtClean="0"/>
            <a:t> країни;</a:t>
          </a:r>
          <a:endParaRPr lang="uk-UA" sz="2400" kern="1200" dirty="0"/>
        </a:p>
      </dsp:txBody>
      <dsp:txXfrm>
        <a:off x="6516215" y="369569"/>
        <a:ext cx="2162681" cy="1346549"/>
      </dsp:txXfrm>
    </dsp:sp>
    <dsp:sp modelId="{DE88F8B8-5D49-49F3-AB77-D87A593E3445}">
      <dsp:nvSpPr>
        <dsp:cNvPr id="0" name=""/>
        <dsp:cNvSpPr/>
      </dsp:nvSpPr>
      <dsp:spPr>
        <a:xfrm>
          <a:off x="4303328" y="2473366"/>
          <a:ext cx="1996320" cy="1996565"/>
        </a:xfrm>
        <a:prstGeom prst="ellipse">
          <a:avLst/>
        </a:prstGeom>
        <a:solidFill>
          <a:schemeClr val="accent4">
            <a:alpha val="50000"/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6056B0-7519-42ED-A0FC-7F434E1B16B6}">
      <dsp:nvSpPr>
        <dsp:cNvPr id="0" name=""/>
        <dsp:cNvSpPr/>
      </dsp:nvSpPr>
      <dsp:spPr>
        <a:xfrm>
          <a:off x="6660223" y="2376271"/>
          <a:ext cx="2121091" cy="14383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Розкол у країнах фашистського блоку щодо агресії проти СРСР;</a:t>
          </a:r>
          <a:endParaRPr lang="uk-UA" sz="2400" kern="1200" dirty="0"/>
        </a:p>
      </dsp:txBody>
      <dsp:txXfrm>
        <a:off x="6660223" y="2376271"/>
        <a:ext cx="2121091" cy="1438359"/>
      </dsp:txXfrm>
    </dsp:sp>
    <dsp:sp modelId="{203FED00-89CB-4305-A81E-D23890F61498}">
      <dsp:nvSpPr>
        <dsp:cNvPr id="0" name=""/>
        <dsp:cNvSpPr/>
      </dsp:nvSpPr>
      <dsp:spPr>
        <a:xfrm>
          <a:off x="3898241" y="2981383"/>
          <a:ext cx="1996320" cy="1996565"/>
        </a:xfrm>
        <a:prstGeom prst="ellipse">
          <a:avLst/>
        </a:prstGeom>
        <a:solidFill>
          <a:schemeClr val="accent4">
            <a:alpha val="50000"/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2272F9-7DA3-46B0-9003-F106E5B720A8}">
      <dsp:nvSpPr>
        <dsp:cNvPr id="0" name=""/>
        <dsp:cNvSpPr/>
      </dsp:nvSpPr>
      <dsp:spPr>
        <a:xfrm>
          <a:off x="6370060" y="4464495"/>
          <a:ext cx="2673916" cy="13159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СРСР за рахунок </a:t>
          </a:r>
          <a:r>
            <a:rPr lang="uk-UA" sz="2400" b="1" kern="1200" dirty="0" err="1" smtClean="0"/>
            <a:t>новоотриманх</a:t>
          </a:r>
          <a:r>
            <a:rPr lang="uk-UA" sz="2400" b="1" kern="1200" dirty="0" smtClean="0"/>
            <a:t> територій став державою-агресором;</a:t>
          </a:r>
          <a:endParaRPr lang="uk-UA" sz="2400" kern="1200" dirty="0"/>
        </a:p>
      </dsp:txBody>
      <dsp:txXfrm>
        <a:off x="6370060" y="4464495"/>
        <a:ext cx="2673916" cy="1315946"/>
      </dsp:txXfrm>
    </dsp:sp>
    <dsp:sp modelId="{0F6A410C-2C76-4269-9FF9-87630D47E0A7}">
      <dsp:nvSpPr>
        <dsp:cNvPr id="0" name=""/>
        <dsp:cNvSpPr/>
      </dsp:nvSpPr>
      <dsp:spPr>
        <a:xfrm>
          <a:off x="3249437" y="2981383"/>
          <a:ext cx="1996320" cy="1996565"/>
        </a:xfrm>
        <a:prstGeom prst="ellipse">
          <a:avLst/>
        </a:prstGeom>
        <a:solidFill>
          <a:schemeClr val="accent4">
            <a:alpha val="50000"/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121A9C-AAFA-4305-ACDE-DC51CBB557A2}">
      <dsp:nvSpPr>
        <dsp:cNvPr id="0" name=""/>
        <dsp:cNvSpPr/>
      </dsp:nvSpPr>
      <dsp:spPr>
        <a:xfrm>
          <a:off x="3347872" y="4804733"/>
          <a:ext cx="2287451" cy="13159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Західна Україна була </a:t>
          </a:r>
          <a:r>
            <a:rPr lang="uk-UA" sz="2400" b="1" kern="1200" dirty="0" err="1" smtClean="0"/>
            <a:t>возз</a:t>
          </a:r>
          <a:r>
            <a:rPr lang="en-US" sz="2400" b="1" kern="1200" dirty="0" smtClean="0"/>
            <a:t>`</a:t>
          </a:r>
          <a:r>
            <a:rPr lang="uk-UA" sz="2400" b="1" kern="1200" dirty="0" err="1" smtClean="0"/>
            <a:t>єднана</a:t>
          </a:r>
          <a:r>
            <a:rPr lang="uk-UA" sz="2400" b="1" kern="1200" dirty="0" smtClean="0"/>
            <a:t> з радянською Україною;</a:t>
          </a:r>
          <a:endParaRPr lang="uk-UA" sz="2400" kern="1200" dirty="0"/>
        </a:p>
      </dsp:txBody>
      <dsp:txXfrm>
        <a:off x="3347872" y="4804733"/>
        <a:ext cx="2287451" cy="1315946"/>
      </dsp:txXfrm>
    </dsp:sp>
    <dsp:sp modelId="{54B2FA0D-800B-4AFA-889A-506A4864E853}">
      <dsp:nvSpPr>
        <dsp:cNvPr id="0" name=""/>
        <dsp:cNvSpPr/>
      </dsp:nvSpPr>
      <dsp:spPr>
        <a:xfrm>
          <a:off x="2844350" y="2473366"/>
          <a:ext cx="1996320" cy="1996565"/>
        </a:xfrm>
        <a:prstGeom prst="ellipse">
          <a:avLst/>
        </a:prstGeom>
        <a:solidFill>
          <a:schemeClr val="accent4">
            <a:alpha val="50000"/>
            <a:hueOff val="-6893216"/>
            <a:satOff val="38704"/>
            <a:lumOff val="-1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A05EA7-59A2-4132-921B-E0650455C562}">
      <dsp:nvSpPr>
        <dsp:cNvPr id="0" name=""/>
        <dsp:cNvSpPr/>
      </dsp:nvSpPr>
      <dsp:spPr>
        <a:xfrm>
          <a:off x="611553" y="4320487"/>
          <a:ext cx="2121091" cy="14383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До складу радянської  України було приєднано Буковину;</a:t>
          </a:r>
          <a:endParaRPr lang="uk-UA" sz="2400" kern="1200" dirty="0"/>
        </a:p>
      </dsp:txBody>
      <dsp:txXfrm>
        <a:off x="611553" y="4320487"/>
        <a:ext cx="2121091" cy="1438359"/>
      </dsp:txXfrm>
    </dsp:sp>
    <dsp:sp modelId="{2D316037-6770-4B71-BF15-FC8950C03572}">
      <dsp:nvSpPr>
        <dsp:cNvPr id="0" name=""/>
        <dsp:cNvSpPr/>
      </dsp:nvSpPr>
      <dsp:spPr>
        <a:xfrm>
          <a:off x="2988252" y="1839876"/>
          <a:ext cx="1996320" cy="1996565"/>
        </a:xfrm>
        <a:prstGeom prst="ellipse">
          <a:avLst/>
        </a:prstGeom>
        <a:solidFill>
          <a:schemeClr val="accent4">
            <a:alpha val="50000"/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093731-D746-4952-A406-8125DB4A468E}">
      <dsp:nvSpPr>
        <dsp:cNvPr id="0" name=""/>
        <dsp:cNvSpPr/>
      </dsp:nvSpPr>
      <dsp:spPr>
        <a:xfrm>
          <a:off x="179521" y="2376264"/>
          <a:ext cx="2162681" cy="1346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На території Бессарабії було створено Молдавську РСР;</a:t>
          </a:r>
          <a:endParaRPr lang="uk-UA" sz="2400" kern="1200" dirty="0"/>
        </a:p>
      </dsp:txBody>
      <dsp:txXfrm>
        <a:off x="179521" y="2376264"/>
        <a:ext cx="2162681" cy="1346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14FBB-BF4F-48C7-966F-480CBAE5E966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4FD5C-E61D-49D2-81F9-64216527E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3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4FD5C-E61D-49D2-81F9-64216527E47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37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963F3E-680D-42BB-A9BE-486F324E0C81}" type="datetimeFigureOut">
              <a:rPr lang="uk-UA" smtClean="0"/>
              <a:t>18.05.2012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7E9689-8CED-42BE-9643-BCFEFD6DC8D3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politics.ellib.org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772400" cy="1508760"/>
          </a:xfrm>
        </p:spPr>
        <p:txBody>
          <a:bodyPr>
            <a:normAutofit/>
          </a:bodyPr>
          <a:lstStyle/>
          <a:p>
            <a:endParaRPr lang="uk-UA" sz="5400" dirty="0">
              <a:solidFill>
                <a:schemeClr val="tx2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305800" cy="1981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80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Пакт </a:t>
            </a:r>
            <a:r>
              <a:rPr lang="uk-UA" sz="8000" b="1" dirty="0" err="1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Молотова-Ріббентропа</a:t>
            </a:r>
            <a:r>
              <a:rPr lang="uk-UA" sz="80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/>
            </a:r>
            <a:br>
              <a:rPr lang="uk-UA" sz="80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</a:b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1939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р</a:t>
            </a: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.</a:t>
            </a:r>
            <a:endParaRPr lang="uk-UA" sz="8000" b="1" dirty="0">
              <a:solidFill>
                <a:schemeClr val="tx2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795897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Виконала учениця 10-Б</a:t>
            </a:r>
          </a:p>
          <a:p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Класу Класичної гімназії</a:t>
            </a:r>
          </a:p>
          <a:p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При ЛНУ ім. Івана Франка</a:t>
            </a:r>
          </a:p>
          <a:p>
            <a:r>
              <a:rPr lang="uk-UA" sz="3200" b="1" dirty="0" err="1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Мандюк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Ярина</a:t>
            </a:r>
            <a:endParaRPr lang="uk-UA" sz="3200" b="1" dirty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5964"/>
            <a:ext cx="3646185" cy="29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smtClean="0">
                <a:solidFill>
                  <a:srgbClr val="C00000"/>
                </a:solidFill>
                <a:latin typeface="Gabriola" pitchFamily="82" charset="0"/>
              </a:rPr>
              <a:t>Зв’язок із сучасністю</a:t>
            </a:r>
            <a:endParaRPr lang="uk-UA" sz="6600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8999984" cy="6381328"/>
          </a:xfrm>
        </p:spPr>
        <p:txBody>
          <a:bodyPr>
            <a:normAutofit fontScale="47500" lnSpcReduction="20000"/>
          </a:bodyPr>
          <a:lstStyle/>
          <a:p>
            <a:r>
              <a:rPr lang="uk-UA" sz="84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Наслідки </a:t>
            </a:r>
            <a:r>
              <a:rPr lang="uk-UA" sz="84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цієї </a:t>
            </a:r>
            <a:r>
              <a:rPr lang="uk-UA" sz="84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«змови» відчуваються донині, </a:t>
            </a:r>
            <a:r>
              <a:rPr lang="uk-UA" sz="84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у </a:t>
            </a:r>
            <a:r>
              <a:rPr lang="uk-UA" sz="8400" b="1" dirty="0" smtClean="0">
                <a:solidFill>
                  <a:srgbClr val="F31D4B"/>
                </a:solidFill>
                <a:latin typeface="Gabriola" pitchFamily="82" charset="0"/>
              </a:rPr>
              <a:t>відносинах </a:t>
            </a:r>
            <a:r>
              <a:rPr lang="uk-UA" sz="8400" b="1" dirty="0">
                <a:solidFill>
                  <a:srgbClr val="F31D4B"/>
                </a:solidFill>
                <a:latin typeface="Gabriola" pitchFamily="82" charset="0"/>
              </a:rPr>
              <a:t>між Росією і порушеними сталінсько-гітлерівським </a:t>
            </a:r>
            <a:r>
              <a:rPr lang="uk-UA" sz="8400" b="1" dirty="0" smtClean="0">
                <a:solidFill>
                  <a:srgbClr val="F31D4B"/>
                </a:solidFill>
                <a:latin typeface="Gabriola" pitchFamily="82" charset="0"/>
              </a:rPr>
              <a:t>протоколом народами</a:t>
            </a:r>
            <a:r>
              <a:rPr lang="uk-UA" sz="84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.  </a:t>
            </a:r>
            <a:r>
              <a:rPr lang="uk-UA" sz="8400" b="1" dirty="0" err="1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С</a:t>
            </a:r>
            <a:r>
              <a:rPr lang="uk-UA" sz="8400" b="1" dirty="0" err="1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екретні</a:t>
            </a:r>
            <a:r>
              <a:rPr lang="uk-UA" sz="8400" b="1" dirty="0" err="1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 про</a:t>
            </a:r>
            <a:r>
              <a:rPr lang="uk-UA" sz="84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токоли до пакту стають виправданням для зрівнювання нацистської Німеччини і сталінського </a:t>
            </a:r>
            <a:r>
              <a:rPr lang="uk-UA" sz="84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СРСР.</a:t>
            </a:r>
            <a:r>
              <a:rPr lang="uk-UA" sz="84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 </a:t>
            </a:r>
            <a:endParaRPr lang="uk-UA" sz="8400" b="1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r>
              <a:rPr lang="uk-UA" sz="84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До кінця 80-х років, радянські історики переконували, що цей </a:t>
            </a:r>
            <a:r>
              <a:rPr lang="uk-UA" sz="8400" b="1" dirty="0">
                <a:solidFill>
                  <a:srgbClr val="F31D4B"/>
                </a:solidFill>
                <a:latin typeface="Gabriola" pitchFamily="82" charset="0"/>
              </a:rPr>
              <a:t>пакт дав змогу Радянському союзові відтягти війну</a:t>
            </a:r>
            <a:r>
              <a:rPr lang="uk-UA" sz="84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з Німеччиною і краще підготуватись до неї. До початку 90-х років категорично заперечувалось існування таємного протоколу до </a:t>
            </a:r>
            <a:r>
              <a:rPr lang="uk-UA" sz="84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пакту.</a:t>
            </a:r>
            <a:endParaRPr lang="uk-UA" sz="8400" b="1" dirty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endParaRPr lang="uk-UA" sz="5100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endParaRPr lang="uk-UA" dirty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71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3297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smtClean="0">
                <a:solidFill>
                  <a:srgbClr val="C00000"/>
                </a:solidFill>
                <a:latin typeface="Gabriola" pitchFamily="82" charset="0"/>
              </a:rPr>
              <a:t>Зв’язок із сучасністю</a:t>
            </a:r>
            <a:endParaRPr lang="uk-UA" sz="66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95102"/>
            <a:ext cx="3871317" cy="2580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8" y="1350894"/>
            <a:ext cx="3788388" cy="2844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656"/>
            <a:ext cx="3521027" cy="26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50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C00000"/>
                </a:solidFill>
                <a:latin typeface="Gabriola" pitchFamily="82" charset="0"/>
              </a:rPr>
              <a:t>Джерела використаної літератури</a:t>
            </a:r>
            <a:endParaRPr lang="uk-UA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8" y="5206813"/>
            <a:ext cx="1584176" cy="1626181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280920" cy="496855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latin typeface="Gabriola" pitchFamily="82" charset="0"/>
              </a:rPr>
              <a:t>Підручник-Всесвітня історія 10 клас П. </a:t>
            </a:r>
            <a:r>
              <a:rPr lang="uk-UA" sz="4000" b="1" dirty="0" err="1" smtClean="0">
                <a:solidFill>
                  <a:schemeClr val="tx1"/>
                </a:solidFill>
                <a:latin typeface="Gabriola" pitchFamily="82" charset="0"/>
              </a:rPr>
              <a:t>Поляновський</a:t>
            </a:r>
            <a:endParaRPr lang="uk-UA" sz="4000" b="1" dirty="0" smtClean="0">
              <a:solidFill>
                <a:schemeClr val="tx1"/>
              </a:solidFill>
              <a:latin typeface="Gabriola" pitchFamily="82" charset="0"/>
            </a:endParaRPr>
          </a:p>
          <a:p>
            <a:r>
              <a:rPr lang="uk-UA" sz="4000" b="1" dirty="0" smtClean="0">
                <a:solidFill>
                  <a:schemeClr val="tx1"/>
                </a:solidFill>
                <a:latin typeface="Gabriola" pitchFamily="82" charset="0"/>
              </a:rPr>
              <a:t>Довідник-Всесвітня історія в таблицях і </a:t>
            </a:r>
            <a:r>
              <a:rPr lang="uk-UA" sz="4000" b="1" dirty="0" smtClean="0">
                <a:solidFill>
                  <a:schemeClr val="tx1"/>
                </a:solidFill>
                <a:latin typeface="Gabriola" pitchFamily="82" charset="0"/>
              </a:rPr>
              <a:t>схемах</a:t>
            </a:r>
          </a:p>
          <a:p>
            <a:r>
              <a:rPr lang="en-US" sz="4000" dirty="0">
                <a:hlinkClick r:id="rId3"/>
              </a:rPr>
              <a:t>http://</a:t>
            </a:r>
            <a:r>
              <a:rPr lang="en-US" sz="4000" dirty="0" smtClean="0">
                <a:hlinkClick r:id="rId3"/>
              </a:rPr>
              <a:t>ua-referat.com</a:t>
            </a:r>
            <a:endParaRPr lang="uk-UA" sz="4000" dirty="0" smtClean="0"/>
          </a:p>
          <a:p>
            <a:r>
              <a:rPr lang="en-US" sz="4000" dirty="0">
                <a:hlinkClick r:id="rId4"/>
              </a:rPr>
              <a:t>http://politics.ellib.org.ua</a:t>
            </a:r>
            <a:endParaRPr lang="uk-UA" sz="4000" dirty="0" smtClean="0"/>
          </a:p>
          <a:p>
            <a:endParaRPr lang="uk-UA" sz="40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7851"/>
            <a:ext cx="1671105" cy="11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86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836712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  <a:t>Мета презентації:</a:t>
            </a:r>
            <a:b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</a:br>
            <a:endParaRPr lang="uk-UA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9144000" cy="5734872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31D4B"/>
                </a:solidFill>
                <a:latin typeface="Gabriola" pitchFamily="82" charset="0"/>
              </a:rPr>
              <a:t>Розкрити зміст пакту </a:t>
            </a:r>
            <a:r>
              <a:rPr lang="uk-UA" sz="2800" b="1" dirty="0" err="1" smtClean="0">
                <a:solidFill>
                  <a:srgbClr val="F31D4B"/>
                </a:solidFill>
                <a:latin typeface="Gabriola" pitchFamily="82" charset="0"/>
              </a:rPr>
              <a:t>Молотова-Ріббентропа</a:t>
            </a:r>
            <a:r>
              <a:rPr lang="uk-UA" sz="2800" b="1" dirty="0" smtClean="0">
                <a:solidFill>
                  <a:srgbClr val="F31D4B"/>
                </a:solidFill>
                <a:latin typeface="Gabriola" pitchFamily="82" charset="0"/>
              </a:rPr>
              <a:t>;</a:t>
            </a:r>
          </a:p>
          <a:p>
            <a:r>
              <a:rPr lang="uk-UA" sz="2800" b="1" dirty="0" smtClean="0">
                <a:solidFill>
                  <a:srgbClr val="F31D4B"/>
                </a:solidFill>
                <a:latin typeface="Gabriola" pitchFamily="82" charset="0"/>
              </a:rPr>
              <a:t>Показати вплив пакту на подальший розвиток подій у світі;</a:t>
            </a:r>
          </a:p>
          <a:p>
            <a:r>
              <a:rPr lang="uk-UA" sz="2800" b="1" dirty="0" smtClean="0">
                <a:solidFill>
                  <a:srgbClr val="F31D4B"/>
                </a:solidFill>
                <a:latin typeface="Gabriola" pitchFamily="82" charset="0"/>
              </a:rPr>
              <a:t>Показати </a:t>
            </a:r>
            <a:r>
              <a:rPr lang="uk-UA" sz="2800" b="1" dirty="0" err="1" smtClean="0">
                <a:solidFill>
                  <a:srgbClr val="F31D4B"/>
                </a:solidFill>
                <a:latin typeface="Gabriola" pitchFamily="82" charset="0"/>
              </a:rPr>
              <a:t>зв</a:t>
            </a:r>
            <a:r>
              <a:rPr lang="en-US" sz="2800" b="1" dirty="0" smtClean="0">
                <a:solidFill>
                  <a:srgbClr val="F31D4B"/>
                </a:solidFill>
                <a:latin typeface="Gabriola" pitchFamily="82" charset="0"/>
              </a:rPr>
              <a:t>`</a:t>
            </a:r>
            <a:r>
              <a:rPr lang="uk-UA" sz="2800" b="1" dirty="0" err="1" smtClean="0">
                <a:solidFill>
                  <a:srgbClr val="F31D4B"/>
                </a:solidFill>
                <a:latin typeface="Gabriola" pitchFamily="82" charset="0"/>
              </a:rPr>
              <a:t>язок</a:t>
            </a:r>
            <a:r>
              <a:rPr lang="uk-UA" sz="2800" b="1" dirty="0" smtClean="0">
                <a:solidFill>
                  <a:srgbClr val="F31D4B"/>
                </a:solidFill>
                <a:latin typeface="Gabriola" pitchFamily="82" charset="0"/>
              </a:rPr>
              <a:t> пакту із сучасністю.</a:t>
            </a:r>
          </a:p>
          <a:p>
            <a:pPr marL="68580" indent="0" algn="ctr">
              <a:buNone/>
            </a:pPr>
            <a:endParaRPr lang="uk-UA" sz="7200" i="1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pPr marL="68580" indent="0" algn="ctr">
              <a:buNone/>
            </a:pPr>
            <a:endParaRPr lang="uk-UA" sz="3200" i="1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pPr marL="68580" indent="0" algn="ctr">
              <a:buNone/>
            </a:pPr>
            <a:endParaRPr lang="uk-UA" sz="7200" i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68580" indent="0">
              <a:buNone/>
            </a:pPr>
            <a:endParaRPr lang="uk-UA" dirty="0" smtClean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766989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i="1" dirty="0" smtClean="0">
                <a:solidFill>
                  <a:srgbClr val="C00000"/>
                </a:solidFill>
                <a:latin typeface="Gabriola" pitchFamily="82" charset="0"/>
              </a:rPr>
              <a:t>Зміст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1)Міжнародна політична ситуація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2)Передумови підписання договору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3)Підписання радянсько-німецького договору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4)Положення радянсько-німецького пакту про ненапад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5)Зміст таємного додаткового протоколу до пакту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6)Вплив на подальший розвиток подій у світі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7)Висновок</a:t>
            </a:r>
          </a:p>
          <a:p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8)</a:t>
            </a:r>
            <a:r>
              <a:rPr lang="uk-UA" sz="3200" i="1" dirty="0" err="1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Зв</a:t>
            </a:r>
            <a:r>
              <a:rPr lang="en-US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`</a:t>
            </a:r>
            <a:r>
              <a:rPr lang="uk-UA" sz="3200" i="1" dirty="0" err="1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язок</a:t>
            </a:r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</a:t>
            </a:r>
            <a:r>
              <a:rPr lang="uk-UA" sz="3200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із сучасністю</a:t>
            </a:r>
          </a:p>
          <a:p>
            <a:endParaRPr lang="uk-UA" sz="6600" i="1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26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i="1" dirty="0" smtClean="0">
                <a:solidFill>
                  <a:srgbClr val="C00000"/>
                </a:solidFill>
                <a:latin typeface="Gabriola" pitchFamily="82" charset="0"/>
              </a:rPr>
              <a:t>Міжнародна політична ситуація</a:t>
            </a:r>
            <a:endParaRPr lang="uk-UA" sz="5400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sz="quarter" idx="13"/>
          </p:nvPr>
        </p:nvSpPr>
        <p:spPr>
          <a:xfrm>
            <a:off x="26043" y="260648"/>
            <a:ext cx="8821488" cy="5688632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 smtClean="0"/>
              <a:t>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3200" b="1" i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 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Прихід до влади нацистів у Німеччині в 1933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р </a:t>
            </a:r>
            <a:r>
              <a:rPr lang="uk-UA" sz="3200" b="1" dirty="0" smtClean="0">
                <a:solidFill>
                  <a:srgbClr val="FF0066"/>
                </a:solidFill>
                <a:latin typeface="Gabriola" pitchFamily="82" charset="0"/>
              </a:rPr>
              <a:t>послабив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довголітнє </a:t>
            </a:r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співробітництво </a:t>
            </a:r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СРСР і Німеччини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,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визначене </a:t>
            </a:r>
            <a:r>
              <a:rPr lang="uk-UA" sz="3200" b="1" dirty="0" err="1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Раппальським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договором 1922 р. </a:t>
            </a:r>
            <a:endParaRPr lang="uk-UA" sz="3200" b="1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Проте</a:t>
            </a:r>
            <a:r>
              <a:rPr lang="uk-UA" sz="3200" b="1" i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фінансові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і промислові кола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Німеччини були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зацікавлені в продовженні вигідного для них </a:t>
            </a:r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економічного </a:t>
            </a:r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співробітництва 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з СРСР.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 </a:t>
            </a:r>
            <a:endParaRPr lang="uk-UA" sz="3200" b="1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 Згідно планів Кремля співпраця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з Німеччиною </a:t>
            </a:r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виводила СРСР з міжнародних конфліктів; налагоджувала відносини з </a:t>
            </a:r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Японією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; створювала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умови для </a:t>
            </a:r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активізації радянської зовнішньої політики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в Прибалтиці, Фінляндії,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Румунії. 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Для Москви невигідним було зближення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Великої Британії і Франції з Німеччиною, Італією і </a:t>
            </a:r>
            <a:r>
              <a:rPr lang="uk-UA" sz="32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Японією.</a:t>
            </a:r>
          </a:p>
          <a:p>
            <a:pPr marL="68580" indent="0">
              <a:buNone/>
            </a:pPr>
            <a:endParaRPr lang="uk-UA" sz="3200" b="1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pPr marL="68580" indent="0">
              <a:buNone/>
            </a:pPr>
            <a:r>
              <a:rPr lang="uk-UA" sz="20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/>
            </a:r>
            <a:br>
              <a:rPr lang="uk-UA" sz="20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</a:br>
            <a:endParaRPr lang="uk-UA" sz="2000" b="1" dirty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15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-36124"/>
            <a:ext cx="90364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solidFill>
                  <a:srgbClr val="C00000"/>
                </a:solidFill>
                <a:latin typeface="Gabriola" pitchFamily="82" charset="0"/>
              </a:rPr>
              <a:t>Передумови підписання договору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4499992" cy="6021288"/>
          </a:xfrm>
        </p:spPr>
        <p:txBody>
          <a:bodyPr>
            <a:normAutofit lnSpcReduction="10000"/>
          </a:bodyPr>
          <a:lstStyle/>
          <a:p>
            <a:r>
              <a:rPr lang="uk-UA" sz="3600" b="1" dirty="0">
                <a:solidFill>
                  <a:srgbClr val="F31D4B"/>
                </a:solidFill>
                <a:latin typeface="Gabriola" pitchFamily="82" charset="0"/>
              </a:rPr>
              <a:t>Протистояння антирадянським настроям </a:t>
            </a:r>
            <a:r>
              <a:rPr lang="uk-UA" sz="36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Європи;</a:t>
            </a:r>
          </a:p>
          <a:p>
            <a:r>
              <a:rPr lang="uk-UA" sz="3600" b="1" dirty="0">
                <a:solidFill>
                  <a:srgbClr val="F31D4B"/>
                </a:solidFill>
                <a:latin typeface="Gabriola" pitchFamily="82" charset="0"/>
              </a:rPr>
              <a:t>Підведення «політичної бази» </a:t>
            </a:r>
            <a:r>
              <a:rPr lang="uk-UA" sz="36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під двосторонні відносини на зустрічі В. Молотова з німецьким послом Ф. </a:t>
            </a:r>
            <a:r>
              <a:rPr lang="uk-UA" sz="3600" b="1" dirty="0" err="1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Шуленбургом</a:t>
            </a:r>
            <a:r>
              <a:rPr lang="uk-UA" sz="36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 (травень);</a:t>
            </a:r>
          </a:p>
          <a:p>
            <a:r>
              <a:rPr lang="uk-UA" sz="3600" b="1" dirty="0">
                <a:solidFill>
                  <a:srgbClr val="F31D4B"/>
                </a:solidFill>
                <a:latin typeface="Gabriola" pitchFamily="82" charset="0"/>
              </a:rPr>
              <a:t>Економічні переговори </a:t>
            </a:r>
            <a:r>
              <a:rPr lang="uk-UA" sz="36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у Берліні (липень);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4355976" y="3140968"/>
            <a:ext cx="4788024" cy="3717032"/>
          </a:xfrm>
        </p:spPr>
        <p:txBody>
          <a:bodyPr>
            <a:normAutofit fontScale="92500"/>
          </a:bodyPr>
          <a:lstStyle/>
          <a:p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Торговельна угода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(19 серпня);</a:t>
            </a:r>
          </a:p>
          <a:p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Нарада  у Гітлера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на якій обговорено деталі переговорів із Й. Сталіним, а також було вирішено створити </a:t>
            </a:r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« таємний додатковий протокол»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про  </a:t>
            </a:r>
            <a:r>
              <a:rPr lang="uk-UA" sz="3200" b="1" dirty="0">
                <a:solidFill>
                  <a:srgbClr val="F31D4B"/>
                </a:solidFill>
                <a:latin typeface="Gabriola" pitchFamily="82" charset="0"/>
              </a:rPr>
              <a:t>«розмежування сфер впливу» </a:t>
            </a:r>
            <a:r>
              <a:rPr lang="uk-UA" sz="3200" b="1" dirty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(22 серпня) 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2228428" cy="2399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7092" y="1268760"/>
            <a:ext cx="1872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Gabriola" pitchFamily="82" charset="0"/>
              </a:rPr>
              <a:t>Карикатура</a:t>
            </a:r>
          </a:p>
          <a:p>
            <a:r>
              <a:rPr lang="uk-UA" sz="3200" b="1" dirty="0" smtClean="0">
                <a:latin typeface="Gabriola" pitchFamily="82" charset="0"/>
              </a:rPr>
              <a:t>Гітлера </a:t>
            </a:r>
            <a:r>
              <a:rPr lang="uk-UA" sz="3200" b="1" dirty="0">
                <a:latin typeface="Gabriola" pitchFamily="82" charset="0"/>
              </a:rPr>
              <a:t>т</a:t>
            </a:r>
            <a:r>
              <a:rPr lang="uk-UA" sz="3200" b="1" dirty="0" smtClean="0">
                <a:latin typeface="Gabriola" pitchFamily="82" charset="0"/>
              </a:rPr>
              <a:t>а Сталіна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8418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2620" y="-171400"/>
            <a:ext cx="77724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i="1" dirty="0" smtClean="0">
                <a:solidFill>
                  <a:srgbClr val="C00000"/>
                </a:solidFill>
                <a:latin typeface="Gabriola" pitchFamily="82" charset="0"/>
              </a:rPr>
              <a:t>Підписання </a:t>
            </a:r>
            <a:r>
              <a:rPr lang="uk-UA" sz="4800" i="1" dirty="0" err="1" smtClean="0">
                <a:solidFill>
                  <a:srgbClr val="C00000"/>
                </a:solidFill>
                <a:latin typeface="Gabriola" pitchFamily="82" charset="0"/>
              </a:rPr>
              <a:t>радянсько-німецькокого</a:t>
            </a:r>
            <a:r>
              <a:rPr lang="uk-UA" sz="4800" i="1" dirty="0" smtClean="0">
                <a:solidFill>
                  <a:srgbClr val="C00000"/>
                </a:solidFill>
                <a:latin typeface="Gabriola" pitchFamily="82" charset="0"/>
              </a:rPr>
              <a:t> договору</a:t>
            </a:r>
            <a:endParaRPr lang="uk-UA" sz="4800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sz="quarter" idx="13"/>
          </p:nvPr>
        </p:nvSpPr>
        <p:spPr>
          <a:xfrm>
            <a:off x="179513" y="1129984"/>
            <a:ext cx="8894680" cy="572801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23 серпня до Москви прибули німецькі  делегати на чолі із Й. </a:t>
            </a:r>
            <a:r>
              <a:rPr lang="uk-UA" sz="3600" b="1" dirty="0" err="1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Ріббентропом</a:t>
            </a:r>
            <a:r>
              <a:rPr lang="uk-UA" sz="3600" b="1" dirty="0" smtClean="0">
                <a:solidFill>
                  <a:schemeClr val="tx2">
                    <a:lumMod val="90000"/>
                  </a:schemeClr>
                </a:solidFill>
                <a:latin typeface="Gabriola" pitchFamily="82" charset="0"/>
              </a:rPr>
              <a:t>.</a:t>
            </a:r>
          </a:p>
          <a:p>
            <a:r>
              <a:rPr lang="uk-UA" sz="3600" b="1" dirty="0" smtClean="0">
                <a:solidFill>
                  <a:srgbClr val="F31D4B"/>
                </a:solidFill>
                <a:latin typeface="Gabriola" pitchFamily="82" charset="0"/>
              </a:rPr>
              <a:t>О 2-й годині ночі 24 серпня В. Молотов і </a:t>
            </a:r>
          </a:p>
          <a:p>
            <a:pPr marL="68580" indent="0">
              <a:buNone/>
            </a:pPr>
            <a:r>
              <a:rPr lang="uk-UA" sz="3600" b="1" dirty="0" smtClean="0">
                <a:solidFill>
                  <a:srgbClr val="F31D4B"/>
                </a:solidFill>
                <a:latin typeface="Gabriola" pitchFamily="82" charset="0"/>
              </a:rPr>
              <a:t> Й. </a:t>
            </a:r>
            <a:r>
              <a:rPr lang="uk-UA" sz="3600" b="1" dirty="0" err="1" smtClean="0">
                <a:solidFill>
                  <a:srgbClr val="F31D4B"/>
                </a:solidFill>
                <a:latin typeface="Gabriola" pitchFamily="82" charset="0"/>
              </a:rPr>
              <a:t>Ріббентроп</a:t>
            </a:r>
            <a:r>
              <a:rPr lang="uk-UA" sz="3600" b="1" dirty="0" smtClean="0">
                <a:solidFill>
                  <a:srgbClr val="F31D4B"/>
                </a:solidFill>
                <a:latin typeface="Gabriola" pitchFamily="82" charset="0"/>
              </a:rPr>
              <a:t> підписали пакт та таємний додатковий </a:t>
            </a:r>
          </a:p>
          <a:p>
            <a:pPr marL="68580" indent="0">
              <a:buNone/>
            </a:pPr>
            <a:r>
              <a:rPr lang="uk-UA" sz="3600" b="1" dirty="0" smtClean="0">
                <a:solidFill>
                  <a:srgbClr val="F31D4B"/>
                </a:solidFill>
                <a:latin typeface="Gabriola" pitchFamily="82" charset="0"/>
              </a:rPr>
              <a:t>протокол до нього</a:t>
            </a:r>
            <a:r>
              <a:rPr lang="uk-UA" sz="3600" b="1" dirty="0" smtClean="0">
                <a:solidFill>
                  <a:srgbClr val="FFFF00"/>
                </a:solidFill>
                <a:latin typeface="Gabriola" pitchFamily="82" charset="0"/>
              </a:rPr>
              <a:t>.</a:t>
            </a:r>
          </a:p>
          <a:p>
            <a:endParaRPr lang="uk-UA" dirty="0" smtClean="0">
              <a:solidFill>
                <a:srgbClr val="FFFF00"/>
              </a:solidFill>
              <a:latin typeface="Gabriola" pitchFamily="82" charset="0"/>
            </a:endParaRPr>
          </a:p>
          <a:p>
            <a:endParaRPr lang="uk-UA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endParaRPr lang="uk-UA" dirty="0" smtClean="0">
              <a:solidFill>
                <a:schemeClr val="accent6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endParaRPr lang="uk-UA" dirty="0" smtClean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  <a:p>
            <a:endParaRPr lang="uk-UA" dirty="0">
              <a:solidFill>
                <a:schemeClr val="tx2">
                  <a:lumMod val="9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5719"/>
            <a:ext cx="3384376" cy="2538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3595" y="6147574"/>
            <a:ext cx="335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Gabriola" pitchFamily="82" charset="0"/>
              </a:rPr>
              <a:t>Молотов підписує пакт</a:t>
            </a:r>
            <a:endParaRPr lang="uk-UA" sz="3200" dirty="0"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074">
            <a:off x="1376099" y="4056825"/>
            <a:ext cx="27432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49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900" i="1" dirty="0" smtClean="0">
                <a:solidFill>
                  <a:srgbClr val="C00000"/>
                </a:solidFill>
                <a:latin typeface="Gabriola" pitchFamily="82" charset="0"/>
              </a:rPr>
              <a:t>Положення радянсько-німецького пакту про ненапад</a:t>
            </a:r>
            <a:endParaRPr lang="uk-UA" sz="3900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-75762" y="905953"/>
            <a:ext cx="5652120" cy="676875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Пакт, що склався з 7 статей, укладався на 10 років з автоматичним продовженням його дії на наступні 5 років за взаємним бажанням сторін;</a:t>
            </a:r>
          </a:p>
          <a:p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Набирає чинності негайно з моменту його підписання;</a:t>
            </a:r>
          </a:p>
          <a:p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Сторони </a:t>
            </a:r>
            <a:r>
              <a:rPr lang="uk-UA" sz="3200" b="1" dirty="0" err="1" smtClean="0">
                <a:solidFill>
                  <a:srgbClr val="F31D4B"/>
                </a:solidFill>
                <a:latin typeface="Gabriola" pitchFamily="82" charset="0"/>
              </a:rPr>
              <a:t>зобов</a:t>
            </a:r>
            <a:r>
              <a:rPr lang="en-US" sz="3200" b="1" dirty="0" smtClean="0">
                <a:solidFill>
                  <a:srgbClr val="F31D4B"/>
                </a:solidFill>
                <a:latin typeface="Gabriola" pitchFamily="82" charset="0"/>
              </a:rPr>
              <a:t>`</a:t>
            </a:r>
            <a:r>
              <a:rPr lang="uk-UA" sz="3200" b="1" dirty="0" err="1" smtClean="0">
                <a:solidFill>
                  <a:srgbClr val="F31D4B"/>
                </a:solidFill>
                <a:latin typeface="Gabriola" pitchFamily="82" charset="0"/>
              </a:rPr>
              <a:t>язувалися</a:t>
            </a:r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 не нападати одна на одну як окремо так разом з іншими державами;</a:t>
            </a:r>
          </a:p>
          <a:p>
            <a:r>
              <a:rPr lang="uk-UA" sz="3200" b="1" dirty="0" smtClean="0">
                <a:solidFill>
                  <a:srgbClr val="F31D4B"/>
                </a:solidFill>
                <a:latin typeface="Gabriola" pitchFamily="82" charset="0"/>
              </a:rPr>
              <a:t>Передбачався взаємний нейтралітет у разі війни однієї з країн;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58" y="908720"/>
            <a:ext cx="3360373" cy="252028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892585" y="3899043"/>
            <a:ext cx="29351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31D4B"/>
                </a:solidFill>
                <a:latin typeface="Gabriola" pitchFamily="82" charset="0"/>
              </a:rPr>
              <a:t>Було домовлено, що СРСР і Німеччина не братимуть участі в коаліціях держав, спрямованих відповідно проти Німеччини чи СРСР</a:t>
            </a:r>
            <a:r>
              <a:rPr lang="uk-UA" sz="2800" dirty="0">
                <a:solidFill>
                  <a:srgbClr val="F31D4B"/>
                </a:solidFill>
                <a:latin typeface="Gabriola" pitchFamily="8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6358" y="3448598"/>
            <a:ext cx="3567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Gabriola" pitchFamily="82" charset="0"/>
              </a:rPr>
              <a:t>Укладення пакту про ненапад</a:t>
            </a:r>
            <a:endParaRPr lang="uk-UA" sz="25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9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C00000"/>
                </a:solidFill>
                <a:latin typeface="Gabriola" pitchFamily="82" charset="0"/>
              </a:rPr>
              <a:t>Зміст таємного додаткового протоколу до пакту</a:t>
            </a:r>
            <a:endParaRPr lang="uk-UA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707904" y="1227196"/>
            <a:ext cx="5436096" cy="5850746"/>
          </a:xfrm>
        </p:spPr>
        <p:txBody>
          <a:bodyPr>
            <a:noAutofit/>
          </a:bodyPr>
          <a:lstStyle/>
          <a:p>
            <a:r>
              <a:rPr lang="uk-UA" sz="3300" b="1" dirty="0" smtClean="0">
                <a:solidFill>
                  <a:srgbClr val="F31D4B"/>
                </a:solidFill>
                <a:latin typeface="Gabriola" pitchFamily="82" charset="0"/>
              </a:rPr>
              <a:t>Кордоном розмежування «життєвих інтересів» Німеччини та СРСР у Прибалтиці визнавався північний кордон Литви;</a:t>
            </a:r>
          </a:p>
          <a:p>
            <a:r>
              <a:rPr lang="uk-UA" sz="3300" b="1" dirty="0" smtClean="0">
                <a:solidFill>
                  <a:srgbClr val="F31D4B"/>
                </a:solidFill>
                <a:latin typeface="Gabriola" pitchFamily="82" charset="0"/>
              </a:rPr>
              <a:t>Польща мала бути розділена між СРСР  та Німеччиною по лінії річок </a:t>
            </a:r>
            <a:r>
              <a:rPr lang="uk-UA" sz="3300" b="1" dirty="0" err="1" smtClean="0">
                <a:solidFill>
                  <a:srgbClr val="F31D4B"/>
                </a:solidFill>
                <a:latin typeface="Gabriola" pitchFamily="82" charset="0"/>
              </a:rPr>
              <a:t>Тиса-Нарев-Вісла-Сян</a:t>
            </a:r>
            <a:r>
              <a:rPr lang="uk-UA" sz="3300" b="1" dirty="0" smtClean="0">
                <a:solidFill>
                  <a:srgbClr val="F31D4B"/>
                </a:solidFill>
                <a:latin typeface="Gabriola" pitchFamily="82" charset="0"/>
              </a:rPr>
              <a:t>;</a:t>
            </a:r>
          </a:p>
          <a:p>
            <a:r>
              <a:rPr lang="uk-UA" sz="3300" b="1" dirty="0" smtClean="0">
                <a:solidFill>
                  <a:srgbClr val="F31D4B"/>
                </a:solidFill>
                <a:latin typeface="Gabriola" pitchFamily="82" charset="0"/>
              </a:rPr>
              <a:t>Німеччина визнавала право СРСР на Бессарабію, що входила тоді до складу Румунії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97673"/>
            <a:ext cx="3456383" cy="5015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88559"/>
            <a:ext cx="385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Gabriola" pitchFamily="82" charset="0"/>
              </a:rPr>
              <a:t>Заплановані зміни щодо територіального поділу</a:t>
            </a:r>
            <a:endParaRPr lang="uk-UA" sz="22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08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3825612"/>
              </p:ext>
            </p:extLst>
          </p:nvPr>
        </p:nvGraphicFramePr>
        <p:xfrm>
          <a:off x="0" y="620688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630929"/>
            <a:ext cx="2457779" cy="2065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100" i="1" dirty="0" smtClean="0">
                <a:solidFill>
                  <a:srgbClr val="C00000"/>
                </a:solidFill>
                <a:latin typeface="Gabriola" pitchFamily="82" charset="0"/>
              </a:rPr>
              <a:t>Вплив на подальший розвиток подій у світі</a:t>
            </a:r>
            <a:endParaRPr lang="uk-UA" sz="4100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52708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Неминучість </a:t>
            </a:r>
          </a:p>
          <a:p>
            <a:r>
              <a:rPr lang="uk-UA" sz="2400" b="1" dirty="0" smtClean="0"/>
              <a:t>Початку світової </a:t>
            </a:r>
          </a:p>
          <a:p>
            <a:r>
              <a:rPr lang="uk-UA" sz="2400" b="1" dirty="0" smtClean="0"/>
              <a:t>війни</a:t>
            </a:r>
            <a:endParaRPr lang="uk-UA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58" y="2434990"/>
            <a:ext cx="3528392" cy="28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37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uk-UA" sz="8800" i="1" dirty="0" smtClean="0">
                <a:solidFill>
                  <a:srgbClr val="C00000"/>
                </a:solidFill>
                <a:latin typeface="Gabriola" pitchFamily="82" charset="0"/>
              </a:rPr>
              <a:t>Висновок</a:t>
            </a:r>
            <a:endParaRPr lang="uk-UA" sz="8800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856984" cy="305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800" b="1" dirty="0" smtClean="0">
                <a:solidFill>
                  <a:srgbClr val="990099"/>
                </a:solidFill>
                <a:latin typeface="Gabriola" pitchFamily="82" charset="0"/>
              </a:rPr>
              <a:t>Пакт </a:t>
            </a:r>
            <a:r>
              <a:rPr lang="uk-UA" sz="3800" b="1" dirty="0" err="1" smtClean="0">
                <a:solidFill>
                  <a:srgbClr val="990099"/>
                </a:solidFill>
                <a:latin typeface="Gabriola" pitchFamily="82" charset="0"/>
              </a:rPr>
              <a:t>Молотова-Ріббентропа</a:t>
            </a:r>
            <a:r>
              <a:rPr lang="uk-UA" sz="3800" b="1" dirty="0" smtClean="0">
                <a:solidFill>
                  <a:srgbClr val="990099"/>
                </a:solidFill>
                <a:latin typeface="Gabriola" pitchFamily="82" charset="0"/>
              </a:rPr>
              <a:t> став кроком для співдружності держав, але тривала вона недовго. Адже  владолюбство з обох сторін призвело до великих втрат і спричинило початок Другої світової війни. </a:t>
            </a:r>
            <a:r>
              <a:rPr lang="uk-UA" sz="3800" b="1" dirty="0" smtClean="0">
                <a:solidFill>
                  <a:srgbClr val="FFFF00"/>
                </a:solidFill>
                <a:latin typeface="Gabriola" pitchFamily="82" charset="0"/>
              </a:rPr>
              <a:t>«</a:t>
            </a:r>
            <a:r>
              <a:rPr lang="en-US" sz="3800" b="1" dirty="0" err="1" smtClean="0">
                <a:solidFill>
                  <a:srgbClr val="FFFF00"/>
                </a:solidFill>
                <a:latin typeface="Gabriola" pitchFamily="82" charset="0"/>
              </a:rPr>
              <a:t>Omnes</a:t>
            </a:r>
            <a:r>
              <a:rPr lang="en-US" sz="3800" b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Gabriola" pitchFamily="82" charset="0"/>
              </a:rPr>
              <a:t>secretum</a:t>
            </a:r>
            <a:r>
              <a:rPr lang="en-US" sz="3800" b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Gabriola" pitchFamily="82" charset="0"/>
              </a:rPr>
              <a:t>patet</a:t>
            </a:r>
            <a:r>
              <a:rPr lang="en-US" sz="3800" b="1" dirty="0" smtClean="0">
                <a:solidFill>
                  <a:srgbClr val="FFFF00"/>
                </a:solidFill>
                <a:latin typeface="Gabriola" pitchFamily="82" charset="0"/>
              </a:rPr>
              <a:t>-</a:t>
            </a:r>
            <a:r>
              <a:rPr lang="uk-UA" sz="3800" b="1" dirty="0" smtClean="0">
                <a:solidFill>
                  <a:srgbClr val="FFFF00"/>
                </a:solidFill>
                <a:latin typeface="Gabriola" pitchFamily="82" charset="0"/>
              </a:rPr>
              <a:t> Все таємне стає явним.»</a:t>
            </a:r>
            <a:endParaRPr lang="uk-UA" sz="3800" b="1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3" y="4221088"/>
            <a:ext cx="3408254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63" y="4300128"/>
            <a:ext cx="314325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7611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711</TotalTime>
  <Words>504</Words>
  <Application>Microsoft Office PowerPoint</Application>
  <PresentationFormat>Екран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Повітряний потік</vt:lpstr>
      <vt:lpstr>Пакт Молотова-Ріббентропа 1939р.</vt:lpstr>
      <vt:lpstr>Мета презентації:      </vt:lpstr>
      <vt:lpstr>Міжнародна політична ситуація</vt:lpstr>
      <vt:lpstr>Передумови підписання договору</vt:lpstr>
      <vt:lpstr>Підписання радянсько-німецькокого договору</vt:lpstr>
      <vt:lpstr>Положення радянсько-німецького пакту про ненапад</vt:lpstr>
      <vt:lpstr>Зміст таємного додаткового протоколу до пакту</vt:lpstr>
      <vt:lpstr>Вплив на подальший розвиток подій у світі</vt:lpstr>
      <vt:lpstr>Висновок</vt:lpstr>
      <vt:lpstr>Зв’язок із сучасністю</vt:lpstr>
      <vt:lpstr>Зв’язок із сучасністю</vt:lpstr>
      <vt:lpstr>Джерела використаної літератури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51</cp:revision>
  <dcterms:created xsi:type="dcterms:W3CDTF">2012-05-16T19:49:58Z</dcterms:created>
  <dcterms:modified xsi:type="dcterms:W3CDTF">2012-05-18T19:50:34Z</dcterms:modified>
</cp:coreProperties>
</file>