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58" r:id="rId5"/>
    <p:sldId id="259" r:id="rId6"/>
    <p:sldId id="276" r:id="rId7"/>
    <p:sldId id="260" r:id="rId8"/>
    <p:sldId id="263" r:id="rId9"/>
    <p:sldId id="264" r:id="rId10"/>
    <p:sldId id="278" r:id="rId11"/>
    <p:sldId id="265" r:id="rId12"/>
    <p:sldId id="279" r:id="rId13"/>
    <p:sldId id="268" r:id="rId14"/>
    <p:sldId id="27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D18C3-A5F3-4FEC-9513-43D5797D7498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6D71-5DA8-497A-9643-A8670FC8B45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6D71-5DA8-497A-9643-A8670FC8B4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46D71-5DA8-497A-9643-A8670FC8B4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03.12.2014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&#1050;&#1091;&#1083;&#1100;&#1090;&#1091;&#1088;&#1072;_&#1040;&#1093;&#1077;&#1084;&#1077;&#1085;&#1110;&#1076;&#1089;&#1100;&#1082;&#1086;&#1075;&#1086;_&#1030;&#1088;&#1072;&#1085;&#1091;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Великі імперії Західної Азії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4942" y="3929066"/>
            <a:ext cx="3571900" cy="1752600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Підготував учитель історії</a:t>
            </a:r>
          </a:p>
          <a:p>
            <a:pPr algn="l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Заводської ЗОШ І-ІІІ ступенів</a:t>
            </a:r>
          </a:p>
          <a:p>
            <a:pPr algn="l"/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Великописарівської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райради</a:t>
            </a:r>
          </a:p>
          <a:p>
            <a:pPr algn="l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Сумської області</a:t>
            </a:r>
          </a:p>
          <a:p>
            <a:pPr algn="l"/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Ісайкін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Микола Леонідович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Scy;&amp;tcy;&amp;ocy; &amp;vcy;&amp;iecy;&amp;lcy;&amp;icy;&amp;kcy;&amp;icy;&amp;khcy; &amp;vcy;&amp;ocy;&amp;jcy;&amp;ncy; (&amp;chcy;&amp;acy;&amp;scy;&amp;tcy;&amp;softcy; 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214842" cy="3181013"/>
          </a:xfrm>
          <a:prstGeom prst="rect">
            <a:avLst/>
          </a:prstGeom>
          <a:noFill/>
        </p:spPr>
      </p:pic>
      <p:pic>
        <p:nvPicPr>
          <p:cNvPr id="34820" name="Picture 4" descr="&amp;Gcy;&amp;iecy;&amp;rcy;&amp;ocy;&amp;dcy;&amp;ocy;&amp;tcy; '&amp;Gcy;&amp;rcy;&amp;iecy;&amp;kcy;&amp;ocy;-&amp;pcy;&amp;iecy;&amp;rcy;&amp;scy;&amp;icy;&amp;dcy;&amp;scy;&amp;kcy;&amp;icy;&amp;iecy; &amp;vcy;&amp;ocy;&amp;jcy;&amp;ncy;&amp;ycy;'. &amp;Lcy;. &amp;Vcy;&amp;ocy;&amp;rcy;&amp;ocy;&amp;ncy;&amp;kcy;&amp;ocy;&amp;vcy;&amp;acy; '&amp;Scy;&amp;lcy;&amp;iecy;&amp;dcy; &amp;ocy;&amp;gcy;&amp;ncy;&amp;iecy;&amp;ncy;&amp;ncy;&amp;ocy;&amp;jcy; &amp;zhcy;&amp;icy;&amp;zcy;&amp;ncy;&amp;icy;'. &amp;Acy;. &amp;Gcy;&amp;ocy;&amp;vcy;&amp;ocy;&amp;rcy;&amp;ocy;&amp;vcy; '&amp;Acy;&amp;lcy;&amp;kcy;&amp;mcy;&amp;iecy;&amp;ncy; - &amp;tcy;&amp;iecy;&amp;acy;&amp;tcy;&amp;rcy;&amp;acy;&amp;lcy;&amp;softcy;&amp;ncy;&amp;ycy;&amp;jcy; &amp;mcy;&amp;acy;&amp;lcy;&amp;softcy;&amp;chcy;&amp;icy;&amp;kcy;'. &amp;Lcy;. &amp;Vcy;&amp;ocy;&amp;rcy;&amp;ocy;&amp;ncy;&amp;kcy;&amp;ocy;&amp;vcy;&amp;acy; '&amp;G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3174228" cy="3071834"/>
          </a:xfrm>
          <a:prstGeom prst="rect">
            <a:avLst/>
          </a:prstGeom>
          <a:noFill/>
        </p:spPr>
      </p:pic>
      <p:pic>
        <p:nvPicPr>
          <p:cNvPr id="34822" name="Picture 6" descr="&amp;Pcy;&amp;ocy;&amp;bcy;&amp;iecy;&amp;dcy;&amp;icy;&amp;tcy;&amp;iecy;&amp;lcy;&amp;icy; &quot;&amp;tscy;&amp;acy;&amp;rcy;&amp;yacy; &amp;Vcy;&amp;scy;&amp;iecy;&amp;lcy;&amp;iecy;&amp;ncy;&amp;ncy;&amp;ocy;&amp;jcy;&quot; &amp;Scy;&amp;vcy;&amp;ocy;&amp;bcy;&amp;ocy;&amp;dcy;&amp;ncy;&amp;ocy; &amp;Pcy;&amp;acy;&amp;bcy;&amp;lcy;&amp;icy;&amp;sh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500438"/>
            <a:ext cx="4297242" cy="3240857"/>
          </a:xfrm>
          <a:prstGeom prst="rect">
            <a:avLst/>
          </a:prstGeom>
          <a:noFill/>
        </p:spPr>
      </p:pic>
      <p:sp>
        <p:nvSpPr>
          <p:cNvPr id="8194" name="AutoShape 2" descr="&amp;Tcy;&amp;iecy;&amp;scy;&amp;tcy; - 61vek &amp;vcy;&amp;icy;&amp;kcy;&amp;icy; - &amp;vcy;&amp;icy;&amp;kcy;&amp;icy; &amp;Vcy;&amp;icy;&amp;kcy;&amp;i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&amp;Tcy;&amp;iecy;&amp;scy;&amp;tcy; - 61vek &amp;vcy;&amp;icy;&amp;kcy;&amp;icy; - &amp;vcy;&amp;icy;&amp;kcy;&amp;icy; &amp;Vcy;&amp;icy;&amp;kcy;&amp;i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14290"/>
            <a:ext cx="2357454" cy="289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Acy;&amp;rcy;&amp;khcy;&amp;icy;&amp;tcy;&amp;iecy;&amp;kcy;&amp;tcy;&amp;ucy;&amp;rcy;&amp;acy; &amp;Pcy;&amp;iecy;&amp;rcy;&amp;scy;&amp;icy;&amp;icy; &amp;acy;&amp;khcy;&amp;iecy;&amp;mcy;&amp;iecy;&amp;ncy;&amp;icy;&amp;dcy;&amp;scy;&amp;kcy;&amp;ocy;&amp;gcy;&amp;ocy; &amp;pcy;&amp;iecy;&amp;rcy;&amp;icy;&amp;ocy;&amp;dcy;&amp;acy; / &amp;Pcy;&amp;iecy;&amp;rcy;&amp;scy;&amp;icy;&amp;dcy;&amp;scy;&amp;kcy;&amp;acy;&amp;yacy; &amp;acy;&amp;rcy;&amp;khcy;&amp;icy;&amp;tcy;&amp;iecy;&amp;kcy;&amp;tcy;&amp;ucy;&amp;rcy;&amp;acy; / &amp;Icy;&amp;scy;&amp;tcy;&amp;ocy;&amp;rcy;&amp;icy;&amp;yacy; &amp;acy;&amp;rcy;&amp;khcy;&amp;icy;&amp;tcy;&amp;iecy;&amp;kcy;&amp;tcy;&amp;ucy;&amp;rcy;&amp;ycy; / www.Arhitekto.ru"/>
          <p:cNvPicPr>
            <a:picLocks noChangeAspect="1" noChangeArrowheads="1"/>
          </p:cNvPicPr>
          <p:nvPr/>
        </p:nvPicPr>
        <p:blipFill>
          <a:blip r:embed="rId4"/>
          <a:srcRect l="5233"/>
          <a:stretch>
            <a:fillRect/>
          </a:stretch>
        </p:blipFill>
        <p:spPr bwMode="auto">
          <a:xfrm>
            <a:off x="357158" y="214290"/>
            <a:ext cx="3243794" cy="27860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3094" y="2925545"/>
            <a:ext cx="217014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Дарій І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522 – 486 рр. до н.е.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агетна рамка 8"/>
          <p:cNvSpPr/>
          <p:nvPr/>
        </p:nvSpPr>
        <p:spPr>
          <a:xfrm>
            <a:off x="5643570" y="214290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Реформи Дарія І</a:t>
            </a:r>
            <a:endParaRPr lang="ru-RU" dirty="0"/>
          </a:p>
        </p:txBody>
      </p:sp>
      <p:sp>
        <p:nvSpPr>
          <p:cNvPr id="10" name="Багетна рамка 9"/>
          <p:cNvSpPr/>
          <p:nvPr/>
        </p:nvSpPr>
        <p:spPr>
          <a:xfrm>
            <a:off x="3857620" y="1214422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Гвардія </a:t>
            </a:r>
            <a:r>
              <a:rPr lang="uk-UA" sz="1600" dirty="0" err="1" smtClean="0"/>
              <a:t>“безсмертних”</a:t>
            </a:r>
            <a:endParaRPr lang="ru-RU" sz="1600" dirty="0"/>
          </a:p>
        </p:txBody>
      </p:sp>
      <p:sp>
        <p:nvSpPr>
          <p:cNvPr id="11" name="Багетна рамка 10"/>
          <p:cNvSpPr/>
          <p:nvPr/>
        </p:nvSpPr>
        <p:spPr>
          <a:xfrm>
            <a:off x="5643570" y="1214422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 сатрапій</a:t>
            </a:r>
            <a:endParaRPr lang="ru-RU" dirty="0"/>
          </a:p>
        </p:txBody>
      </p:sp>
      <p:sp>
        <p:nvSpPr>
          <p:cNvPr id="12" name="Багетна рамка 11"/>
          <p:cNvSpPr/>
          <p:nvPr/>
        </p:nvSpPr>
        <p:spPr>
          <a:xfrm>
            <a:off x="7358082" y="1214422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Таємна поліція</a:t>
            </a:r>
            <a:endParaRPr lang="ru-RU" dirty="0"/>
          </a:p>
        </p:txBody>
      </p:sp>
      <p:sp>
        <p:nvSpPr>
          <p:cNvPr id="13" name="Багетна рамка 12"/>
          <p:cNvSpPr/>
          <p:nvPr/>
        </p:nvSpPr>
        <p:spPr>
          <a:xfrm>
            <a:off x="7358082" y="2143116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Будівництво дорі</a:t>
            </a:r>
            <a:r>
              <a:rPr lang="uk-UA" dirty="0" smtClean="0"/>
              <a:t>г</a:t>
            </a:r>
            <a:endParaRPr lang="ru-RU" dirty="0"/>
          </a:p>
        </p:txBody>
      </p:sp>
      <p:sp>
        <p:nvSpPr>
          <p:cNvPr id="14" name="Багетна рамка 13"/>
          <p:cNvSpPr/>
          <p:nvPr/>
        </p:nvSpPr>
        <p:spPr>
          <a:xfrm>
            <a:off x="5643570" y="2143116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Поштова естафета</a:t>
            </a:r>
            <a:endParaRPr lang="ru-RU" dirty="0"/>
          </a:p>
        </p:txBody>
      </p:sp>
      <p:sp>
        <p:nvSpPr>
          <p:cNvPr id="15" name="Багетна рамка 14"/>
          <p:cNvSpPr/>
          <p:nvPr/>
        </p:nvSpPr>
        <p:spPr>
          <a:xfrm>
            <a:off x="3857620" y="2143116"/>
            <a:ext cx="1500198" cy="85725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Золотий </a:t>
            </a:r>
            <a:r>
              <a:rPr lang="uk-UA" dirty="0" err="1" smtClean="0"/>
              <a:t>дарик</a:t>
            </a:r>
            <a:endParaRPr lang="ru-RU" dirty="0"/>
          </a:p>
        </p:txBody>
      </p:sp>
      <p:pic>
        <p:nvPicPr>
          <p:cNvPr id="21516" name="Picture 12" descr="&amp;Ecy;&amp;lcy;&amp;icy;&amp;tcy;&amp;ncy;&amp;ycy;&amp;jcy; &amp;pcy;&amp;ocy;&amp;lcy;&amp;kcy; &quot;&amp;bcy;&amp;iecy;&amp;scy;&amp;scy;&amp;mcy;&amp;iecy;&amp;rcy;&amp;tcy;&amp;ncy;&amp;ycy;&amp;khcy;&quot;, &amp;ocy;&amp;kcy;&amp;ocy;&amp;lcy;&amp;ocy; 333 &amp;gcy;. &amp;dcy;&amp;ocy; &amp;ncy;.&amp;ecy;. - Civilization War"/>
          <p:cNvPicPr>
            <a:picLocks noChangeAspect="1" noChangeArrowheads="1"/>
          </p:cNvPicPr>
          <p:nvPr/>
        </p:nvPicPr>
        <p:blipFill>
          <a:blip r:embed="rId5"/>
          <a:srcRect t="10896"/>
          <a:stretch>
            <a:fillRect/>
          </a:stretch>
        </p:blipFill>
        <p:spPr bwMode="auto">
          <a:xfrm>
            <a:off x="1000100" y="4330979"/>
            <a:ext cx="4429156" cy="25270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508" name="Picture 4" descr="&amp;Acy;&amp;ncy;&amp;tcy;&amp;icy;&amp;chcy;&amp;ncy;&amp;ycy;&amp;iecy; &amp;mcy;&amp;ocy;&amp;ncy;&amp;iecy;&amp;tcy;&amp;ycy; &amp;Dcy;&amp;rcy;&amp;iecy;&amp;vcy;&amp;ncy;&amp;iecy;&amp;jcy; &amp;Gcy;&amp;rcy;&amp;iecy;&amp;tscy;&amp;icy;&amp;icy; (&amp;Tcy;&amp;iecy;&amp;tcy;&amp;rcy;&amp;acy;&amp;dcy;&amp;rcy;&amp;acy;&amp;khcy;&amp;mcy;&amp;acy; &amp;acy;&amp;fcy;&amp;icy;&amp;ncy;&amp;scy;&amp;kcy;&amp;acy;&amp;yacy;, &amp;Dcy;&amp;icy;&amp;dcy;&amp;rcy;&amp;acy;&amp;khcy;&amp;mcy;&amp;acy; &amp;ecy;&amp;gcy;&amp;icy;&amp;ncy;&amp;scy;&amp;kcy;&amp;acy;&amp;yacy;, &amp;Dcy;&amp;acy;&amp;rcy;&amp;icy;&amp;kcy;&amp;icy;) &quot; &amp;Mcy;&amp;ocy;&amp;ncy;&amp;iecy;&amp;tcy;&amp;ycy; &amp;Dcy;&amp;rcy;&amp;iecy;&amp;vcy;&amp;ncy;&amp;iecy;&amp;jcy; &amp;Gcy;&amp;rcy;&amp;iecy;&amp;t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14752"/>
            <a:ext cx="1571636" cy="10058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</p:pic>
      <p:pic>
        <p:nvPicPr>
          <p:cNvPr id="21520" name="Picture 16" descr="http://upload.wikimedia.org/wikipedia/commons/a/a8/Cyrus_to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643446"/>
            <a:ext cx="3211903" cy="207167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518" name="Picture 14" descr="http://www.dcz.gov.ua/vol/img/publishing/?id=701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9" y="3071810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Gcy;&amp;Rcy;&amp;Acy;&amp;Bcy;&amp;Lcy;&amp;Icy;. 2530 &amp;lcy;&amp;iecy;&amp;tcy; &amp;ncy;&amp;acy;&amp;zcy;&amp;acy;&amp;dcy; &amp;TScy;&amp;acy;&amp;rcy;&amp;softcy; &amp;Dcy;&amp;Acy;&amp;Rcy;&amp;Icy;&amp;Jcy; &amp;vcy;&amp;ocy;&amp;zcy;&amp;mcy;&amp;ocy;&amp;zhcy;&amp;ncy;&amp;ocy; &amp;pcy;&amp;iecy;&amp;rcy;&amp;vcy;&amp;ycy;&amp;jcy; &amp;ncy;&amp;acy;&amp;scy;&amp;tcy;&amp;ucy;&amp;pcy;&amp;icy;&amp;lcy; &amp;ncy;&amp;acy; &amp;ucy;&amp;kcy;&amp;rcy;&amp;acy;&amp;icy;&amp;ncy;&amp;scy;&amp;kcy;&amp;icy;&amp;iecy; &amp;gcy;&amp;rcy;&amp;acy;&amp;bcy;&amp;lcy;&amp;icy;. &amp;Ucy;&amp;Kcy;&amp;Rcy;&amp;Acy;&amp;YIcy;&amp;Ncy;&amp;Acy; / &amp;Ucy;&amp;Kcy;&amp;Rcy;&amp;Acy;&amp;I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929090" cy="27765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50" name="Picture 10" descr="http://www.litopys.com.ua/upload/medialibrary/27f/27fb1210edbea4c738d74d93810dd9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52"/>
            <a:ext cx="3429024" cy="28118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52" name="Picture 12" descr="http://greathistori.ru/wp-content/uploads/2011/09/Greko-Persidskie-voynyi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71810"/>
            <a:ext cx="4357678" cy="3239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5854" name="Picture 14" descr="http://2.bp.blogspot.com/-jI_21in30vg/Tp3EyJD6UKI/AAAAAAAACF4/eeGJEzGkejY/s1600/%25D0%25B3%25D0%25B3%25D0%25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429264"/>
            <a:ext cx="2071670" cy="12109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544730" y="6417254"/>
            <a:ext cx="438472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Похід Дарія І у </a:t>
            </a:r>
            <a:r>
              <a:rPr lang="uk-UA" dirty="0" err="1" smtClean="0">
                <a:solidFill>
                  <a:srgbClr val="002060"/>
                </a:solidFill>
              </a:rPr>
              <a:t>Скіфію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&amp;Dcy;&amp;acy;&amp;rcy;&amp;ycy; &amp;Scy;&amp;kcy;&amp;icy;&amp;fcy;&amp;ocy;&amp;vcy; &amp;pcy;&amp;iecy;&amp;rcy;&amp;scy;&amp;icy;&amp;dcy;&amp;scy;&amp;kcy;&amp;ocy;&amp;mcy;&amp;ucy; &amp;tscy;&amp;acy;&amp;rcy;&amp;yucy; &amp;Dcy;&amp;acy;&amp;rcy;&amp;icy;&amp;yucy;                                    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143248"/>
            <a:ext cx="4402655" cy="2228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Fcy;&amp;ocy;&amp;tcy;&amp;ocy; / &amp;Kcy;&amp;acy;&amp;rcy;&amp;tcy;&amp;icy;&amp;ncy;&amp;kcy;&amp;icy; &quot; &amp;Scy;&amp;tcy;&amp;rcy;&amp;acy;&amp;ncy;&amp;icy;&amp;tscy;&amp;acy; 19"/>
          <p:cNvPicPr>
            <a:picLocks noChangeAspect="1" noChangeArrowheads="1"/>
          </p:cNvPicPr>
          <p:nvPr/>
        </p:nvPicPr>
        <p:blipFill>
          <a:blip r:embed="rId3"/>
          <a:srcRect l="6289" t="8257" r="8804" b="7798"/>
          <a:stretch>
            <a:fillRect/>
          </a:stretch>
        </p:blipFill>
        <p:spPr bwMode="auto">
          <a:xfrm>
            <a:off x="285720" y="214290"/>
            <a:ext cx="2592848" cy="29289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0" name="Picture 4" descr="&amp;icy;&amp;scy;&amp;kcy;&amp;ucy;&amp;scy;&amp;scy;&amp;tcy;&amp;vcy;&amp;ocy; &amp;Zcy;&amp;acy;&amp;pcy;&amp;icy;&amp;scy;&amp;icy; &amp;scy; &amp;mcy;&amp;iecy;&amp;tcy;&amp;kcy;&amp;ocy;&amp;jcy; &amp;icy;&amp;scy;&amp;kcy;&amp;ucy;&amp;scy;&amp;scy;&amp;tcy;&amp;vcy;&amp;ocy; &amp;Vcy; &amp;mcy;&amp;icy;&amp;rcy;&amp;iecy; &amp;pcy;&amp;rcy;&amp;iecy;&amp;kcy;&amp;rcy;&amp;acy;&amp;scy;&amp;ncy;&amp;ocy;&amp;gcy;&amp;ocy; : Liv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3140480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6" name="Picture 10" descr="http://img1.liveinternet.ru/images/attach/c/7/96/233/96233843_0_5_2_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00372"/>
            <a:ext cx="4572032" cy="37070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68" name="Picture 12" descr="http://www.anciv.com/wp-content/uploads/2011/02/hanenko000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1"/>
            <a:ext cx="2000264" cy="26639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9472" name="Picture 16" descr="&quot;&amp;Icy;&amp;rcy;&amp;acy;&amp;ncy; - &amp;scy;&amp;ocy;&amp;kcy;&amp;rcy;&amp;ocy;&amp;vcy;&amp;icy;&amp;shchcy;&amp;acy; &amp;dcy;&amp;rcy;&amp;iecy;&amp;vcy;&amp;ncy;&amp;iecy;&amp;jcy; &amp;Pcy;&amp;iecy;&amp;rcy;&amp;scy;&amp;icy;&amp;icy;&quot; (&amp;Icy;&amp;rcy;&amp;acy;&amp;ncy;). &amp;Fcy;&amp;ocy;&amp;tcy;&amp;ocy;&amp;gcy;&amp;rcy;&amp;acy;&amp;fcy;&amp;icy;&amp;icy;. Travel-Cam.N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71876"/>
            <a:ext cx="4000488" cy="2666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73094" y="6417254"/>
            <a:ext cx="267919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Вироби ремісників Персії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&amp;Tcy;&amp;Kcy; &quot; Love To Travel&quot;. &amp;Gcy;&amp;Ocy;&amp;Rcy;&amp;YAcy;&amp;SHCHcy;&amp;Icy;&amp;IEcy; &amp;Tcy;&amp;Ucy;&amp;Rcy;&amp;Ycy;. &amp;Scy;&amp;ucy;&amp;pcy;&amp;iecy;&amp;rcy; &amp;Pcy;&amp;rcy;&amp;iecy;&amp;dcy;&amp;lcy;&amp;ocy;&amp;zhcy;&amp;iecy;&amp;ncy;&amp;icy;&amp;yacy;. &amp;Icy;&amp;ncy;&amp;tcy;&amp;iecy;&amp;rcy;&amp;iecy;&amp;scy;&amp;ncy;&amp;acy;&amp;yacy; &amp;icy;&amp;ncy;&amp;fcy;&amp;ocy;&amp;rcy;&amp;mcy;&amp;acy;&amp;ts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4071966" cy="25912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868" y="2773916"/>
            <a:ext cx="63511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</a:rPr>
              <a:t>Сузи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6" name="Picture 6" descr="http://7-chudes-sveta.ru/wp-content/uploads/2014/04/pasargad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847566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88" name="Picture 8" descr="http://prirodadi.ru/wp-content/uploads/2012/07/Gorod-Persepol-v-Ira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928934"/>
            <a:ext cx="4286242" cy="32184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490" name="Picture 10" descr="&amp;Icy;&amp;rcy;&amp;acy;&amp;ncy;, 20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14290"/>
            <a:ext cx="3286116" cy="25277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00958" y="6202940"/>
            <a:ext cx="124316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</a:rPr>
              <a:t>Персеполь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6072206"/>
            <a:ext cx="121302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</a:rPr>
              <a:t>Пасаргади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42844" y="6426007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http://uk.wikipedia.org/wiki/</a:t>
            </a:r>
            <a:r>
              <a:rPr lang="ru-RU" dirty="0" err="1" smtClean="0">
                <a:hlinkClick r:id="rId8"/>
              </a:rPr>
              <a:t>Культура_Ахеменідського_Ірану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9754"/>
            <a:ext cx="3857652" cy="28203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09"/>
            <a:ext cx="4214842" cy="32079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34716" y="181253"/>
            <a:ext cx="463768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Ассирія – могутня воєнна імперія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3071810"/>
            <a:ext cx="14287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Ашшур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5"/>
            <a:ext cx="3429024" cy="20574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344" name="Picture 8" descr="&amp;Scy;&amp;tcy;&amp;ocy;&amp;lcy;&amp;icy;&amp;tscy;&amp;ycy; &amp;acy;&amp;scy;&amp;scy;&amp;icy;&amp;rcy;&amp;icy;&amp;jcy;&amp;tscy;&amp;iecy;&amp;vcy; &amp;icy; &amp;icy;&amp;scy;&amp;lcy;&amp;acy;&amp;mcy;&amp;scy;&amp;kcy;&amp;ocy;&amp;gcy;&amp;ocy; &amp;mcy;&amp;icy;&amp;r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3"/>
            <a:ext cx="3857652" cy="25625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Ucy;&amp;rcy;&amp;acy;&amp;rcy;&amp;tcy;&amp;ucy;. &amp;Vcy;&amp;acy;&amp;ncy;&amp;scy;&amp;kcy;&amp;ocy;&amp;iecy; &amp;tscy;&amp;acy;&amp;rcy;&amp;scy;&amp;tcy;&amp;vcy;&amp;ocy; / &amp;Tcy;&amp;iecy;&amp;rcy;&amp;rcy;&amp;icy;&amp;tcy;&amp;ocy;&amp;rcy;&amp;icy;&amp;yacy; &amp;Rcy;&amp;ocy;&amp;scy;&amp;scy;&amp;icy;&amp;icy; &amp;icy; &amp;scy;&amp;tcy;&amp;rcy;&amp;acy;&amp;ncy; &amp;Scy;&amp;Ncy;&amp;Gcy; &amp;Icy;&amp;scy;&amp;tcy;&amp;ocy;&amp;rcy;&amp;icy;&amp;yacy; &amp;Dcy;&amp;rcy;&amp;iecy;&amp;vcy;&amp;ncy;&amp;iecy;&amp;gcy;&amp;ocy; &amp;mcy;&amp;icy;&amp;r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42852"/>
            <a:ext cx="3214710" cy="24231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5364" name="AutoShape 4" descr="&amp;Mcy;&amp;icy;&amp;rcy; &amp;Icy;&amp;gcy;&amp;rcy; : &amp;Fcy;&amp;icy;&amp;gcy;&amp;ucy;&amp;rcy;&amp;ycy; &amp;icy; &amp;mcy;&amp;icy;&amp;ncy;&amp;icy;&amp;acy;&amp;tcy;&amp;yucy;&amp;rcy;&amp;ycy; &amp;Pcy;&amp;lcy;&amp;acy;&amp;scy;&amp;tcy;&amp;mcy;&amp;acy;&amp;scy;&amp;scy;&amp;ocy;&amp;vcy;&amp;ycy;&amp;iecy; &amp;mcy;&amp;ocy;&amp;dcy;&amp;iecy;&amp;lcy;&amp;icy; &amp;Acy;&amp;scy;&amp;scy;&amp;icy;&amp;rcy;&amp;icy;&amp;jcy;&amp;tscy;&amp;ycy; ; &amp;scy;&amp;lcy;&amp;ocy;&amp;zhcy;&amp;ncy;&amp;ocy; ; Caesar ; - &amp;kcy;&amp;ucy;&amp;pcy;&amp;icy;&amp;tcy;&amp;softcy; &amp;Ucy;&amp;kcy;&amp;rcy;&amp;acy;&amp;icy;&amp;ncy;&amp;acy;, &amp;Kcy;&amp;icy;&amp;ie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 l="2670" t="14788" r="2670" b="2464"/>
          <a:stretch>
            <a:fillRect/>
          </a:stretch>
        </p:blipFill>
        <p:spPr bwMode="auto">
          <a:xfrm>
            <a:off x="214282" y="2643182"/>
            <a:ext cx="3429024" cy="20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 descr="&amp;Vcy;&amp;ocy;&amp;iecy;&amp;ncy;&amp;ncy;&amp;acy;&amp;yacy; &amp;ocy;&amp;dcy;&amp;iecy;&amp;zhcy;&amp;dcy;&amp;acy; &amp;Acy;&amp;scy;&amp;scy;&amp;icy;&amp;rcy;&amp;i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643446"/>
            <a:ext cx="1508770" cy="20206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373" name="Picture 13" descr="&quot;&amp;Ncy;&amp;ocy;&amp;vcy;&amp;ycy;&amp;jcy; &amp;Gcy;&amp;iecy;&amp;rcy;&amp;ocy;&amp;dcy;&amp;ocy;&amp;tcy;&quot; * &amp;Pcy;&amp;rcy;&amp;ocy;&amp;scy;&amp;mcy;&amp;ocy;&amp;tcy;&amp;rcy; &amp;tcy;&amp;iecy;&amp;mcy;&amp;ycy; - &amp;Acy;&amp;scy;&amp;scy;&amp;icy;&amp;rcy;&amp;icy;&amp;jcy;&amp;scy;&amp;kcy;&amp;acy;&amp;yacy; &amp;lcy;&amp;softcy;&amp;vcy;&amp;icy;&amp;tscy;&amp;acy; (&amp;Scy;&amp;iecy;&amp;mcy;&amp;icy;&amp;rcy;&amp;acy;&amp;mcy;&amp;icy;&amp;dcy;&amp;acy;)"/>
          <p:cNvPicPr>
            <a:picLocks noChangeAspect="1" noChangeArrowheads="1"/>
          </p:cNvPicPr>
          <p:nvPr/>
        </p:nvPicPr>
        <p:blipFill>
          <a:blip r:embed="rId6"/>
          <a:srcRect l="2527" t="5481" r="5372" b="4993"/>
          <a:stretch>
            <a:fillRect/>
          </a:stretch>
        </p:blipFill>
        <p:spPr bwMode="auto">
          <a:xfrm>
            <a:off x="6286512" y="142852"/>
            <a:ext cx="2571768" cy="31504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375" name="Picture 15" descr="&amp;Kcy;&amp;Acy;&amp;Tcy;&amp;Acy;&amp;Pcy;&amp;Ucy;&amp;Lcy;&amp;SOFTcy;&amp;Tcy;&amp;Acy; &amp;Zcy;&amp;ncy;&amp;acy;&amp;chcy;&amp;iecy;&amp;ncy;&amp;icy;&amp;iecy; &amp;vcy; &amp;Bcy;&amp;ocy;&amp;lcy;&amp;softcy;&amp;shcy;&amp;ocy;&amp;mcy; &amp;scy;&amp;lcy;&amp;ocy;&amp;vcy;&amp;acy;&amp;rcy;&amp;iecy; &amp;ocy;&amp;rcy;&amp;ucy;&amp;zhcy;&amp;icy;&amp;y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86322"/>
            <a:ext cx="3364566" cy="19288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377" name="Picture 17" descr="&amp;Dcy;&amp;rcy;&amp;iecy;&amp;vcy;&amp;ncy;&amp;iecy;&amp;jcy;&amp;shcy;&amp;acy;&amp;yacy; &amp;Acy;&amp;scy;&amp;scy;&amp;icy;&amp;rcy;&amp;icy;&amp;yacy; &amp;icy; &amp;Mcy;&amp;icy;&amp;tcy;&amp;acy;&amp;ncy;&amp;ncy;&amp;i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1643050"/>
            <a:ext cx="2511760" cy="25705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5379" name="Picture 19" descr="&amp;Mcy;&amp;ocy;&amp;lcy;&amp;ocy;&amp;dcy;&amp;iecy;&amp;zhcy;&amp;ncy;&amp;ycy;&amp;j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357562"/>
            <a:ext cx="1928794" cy="11572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714744" y="142852"/>
            <a:ext cx="2327641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Військова сила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ассирійців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http://school.xvatit.com/images/9/91/Tw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4286256"/>
            <a:ext cx="315016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Tcy;&amp;iukcy;&amp;gcy;&amp;lcy;&amp;acy;&amp;tcy;&amp;pcy;&amp;acy;&amp;lcy;&amp;acy;&amp;scy;&amp;acy;&amp;rcy;&amp;acy; 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468421" cy="25892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81253"/>
            <a:ext cx="5857917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</a:rPr>
              <a:t>Тіглатпаласар</a:t>
            </a:r>
            <a:r>
              <a:rPr lang="uk-UA" sz="2000" b="1" dirty="0" smtClean="0">
                <a:solidFill>
                  <a:srgbClr val="002060"/>
                </a:solidFill>
              </a:rPr>
              <a:t> ІІІ (745-727 рр. до н.е.) – засновник імперії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1071546"/>
            <a:ext cx="1857388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</a:rPr>
              <a:t>Завовання</a:t>
            </a:r>
            <a:r>
              <a:rPr lang="uk-UA" sz="2000" b="1" dirty="0" smtClean="0">
                <a:solidFill>
                  <a:srgbClr val="002060"/>
                </a:solidFill>
              </a:rPr>
              <a:t>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</a:rPr>
              <a:t>Урарту;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</a:rPr>
              <a:t> Сирія;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</a:rPr>
              <a:t> Фінікія;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част</a:t>
            </a:r>
            <a:r>
              <a:rPr lang="uk-UA" sz="2000" b="1" dirty="0" smtClean="0">
                <a:solidFill>
                  <a:srgbClr val="002060"/>
                </a:solidFill>
              </a:rPr>
              <a:t>. Мідії;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002060"/>
                </a:solidFill>
              </a:rPr>
              <a:t> Вавилонське царство</a:t>
            </a:r>
          </a:p>
        </p:txBody>
      </p:sp>
      <p:pic>
        <p:nvPicPr>
          <p:cNvPr id="28676" name="Picture 4" descr="&amp;Ocy;&amp;ncy;&amp;lcy;&amp;acy;&amp;jcy;&amp;ncy;: Civ5 &amp;icy; XCOM &amp;ncy;&amp;acy; PAX East &quot; Civilization Ga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71546"/>
            <a:ext cx="3727199" cy="21431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29190" y="3286124"/>
            <a:ext cx="414340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002060"/>
                </a:solidFill>
              </a:rPr>
              <a:t>Ашшурбаніпал</a:t>
            </a:r>
            <a:r>
              <a:rPr lang="uk-UA" sz="2000" b="1" dirty="0" smtClean="0">
                <a:solidFill>
                  <a:srgbClr val="002060"/>
                </a:solidFill>
              </a:rPr>
              <a:t> (669-629 рр. до н.е.)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00504"/>
            <a:ext cx="45720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3857652" cy="28932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071802" y="6215082"/>
            <a:ext cx="107157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Ніневія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Kcy;&amp;ucy;&amp;lcy;&amp;softcy;&amp;tcy;&amp;ucy;&amp;rcy;&amp;acy; &amp;dcy;&amp;rcy;&amp;iecy;&amp;vcy;&amp;ncy;&amp;iecy;&amp;jcy; &amp;Acy;&amp;scy;&amp;scy;&amp;icy;&amp;r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786214" cy="25692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7652" name="Picture 4" descr="Nineveh Library"/>
          <p:cNvPicPr>
            <a:picLocks noChangeAspect="1" noChangeArrowheads="1"/>
          </p:cNvPicPr>
          <p:nvPr/>
        </p:nvPicPr>
        <p:blipFill>
          <a:blip r:embed="rId4"/>
          <a:srcRect r="3372"/>
          <a:stretch>
            <a:fillRect/>
          </a:stretch>
        </p:blipFill>
        <p:spPr bwMode="auto">
          <a:xfrm>
            <a:off x="4516010" y="357166"/>
            <a:ext cx="4127956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7654" name="Picture 6" descr="The beautiful Ninawa province - SkyscraperCi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357562"/>
            <a:ext cx="3845635" cy="2571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7656" name="Picture 8" descr="Sunset 2 - museebfoto - &amp;Tcy;&amp;ucy;&amp;rcy;&amp;icy;&amp;scy;&amp;tcy;&amp;icy;&amp;chcy;&amp;iecy;&amp;scy;&amp;kcy;&amp;icy;&amp;iecy; &amp;dcy;&amp;ocy;&amp;scy;&amp;tcy;&amp;ocy;&amp;pcy;&amp;rcy;&amp;icy;&amp;mcy;&amp;iecy;&amp;chcy;&amp;acy;&amp;tcy;&amp;iecy;&amp;lcy;&amp;softcy;&amp;ncy;&amp;ocy;&amp;scy;&amp;tcy;&amp;icy; @ Travel Advisor!"/>
          <p:cNvPicPr>
            <a:picLocks noChangeAspect="1" noChangeArrowheads="1"/>
          </p:cNvPicPr>
          <p:nvPr/>
        </p:nvPicPr>
        <p:blipFill>
          <a:blip r:embed="rId6"/>
          <a:srcRect t="4678" b="11110"/>
          <a:stretch>
            <a:fillRect/>
          </a:stretch>
        </p:blipFill>
        <p:spPr bwMode="auto">
          <a:xfrm>
            <a:off x="4572000" y="3357562"/>
            <a:ext cx="4071934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85720" y="6243600"/>
            <a:ext cx="700092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612 р. до н.е. – загибель </a:t>
            </a:r>
            <a:r>
              <a:rPr lang="uk-UA" sz="2000" b="1" dirty="0" err="1" smtClean="0">
                <a:solidFill>
                  <a:srgbClr val="002060"/>
                </a:solidFill>
              </a:rPr>
              <a:t>Ніневії</a:t>
            </a:r>
            <a:r>
              <a:rPr lang="uk-UA" sz="2000" b="1" dirty="0" smtClean="0">
                <a:solidFill>
                  <a:srgbClr val="002060"/>
                </a:solidFill>
              </a:rPr>
              <a:t> та Ассирійської імперії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285728"/>
            <a:ext cx="357190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Халдейське царство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&amp;Ncy;&amp;ocy;&amp;vcy;&amp;ocy;&amp;vcy;&amp;acy;&amp;vcy;&amp;icy;&amp;lcy;&amp;ocy;&amp;ncy;&amp;scy;&amp;kcy;&amp;ocy;&amp;iecy; &amp;tscy;&amp;acy;&amp;rcy;&amp;scy;&amp;tcy;&amp;vcy;&amp;ocy; &amp;vcy; &amp;pcy;&amp;iecy;&amp;rcy;&amp;vcy;&amp;ocy;&amp;jcy; &amp;pcy;&amp;ocy;&amp;lcy;&amp;ocy;&amp;vcy;&amp;icy;&amp;ncy;&amp;iecy; VI &amp;vcy;&amp;iecy;&amp;kcy;&amp;acy; &amp;dcy;&amp;ocy; &amp;ncy;.&amp;ecy;."/>
          <p:cNvPicPr>
            <a:picLocks noChangeAspect="1" noChangeArrowheads="1"/>
          </p:cNvPicPr>
          <p:nvPr/>
        </p:nvPicPr>
        <p:blipFill>
          <a:blip r:embed="rId3"/>
          <a:srcRect t="5528" r="7330" b="6019"/>
          <a:stretch>
            <a:fillRect/>
          </a:stretch>
        </p:blipFill>
        <p:spPr bwMode="auto">
          <a:xfrm>
            <a:off x="142844" y="1000108"/>
            <a:ext cx="4018388" cy="257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4" name="Picture 4" descr="&amp;Vcy;&amp;icy;&amp;scy;&amp;yacy;&amp;chcy;&amp;icy;&amp;iecy; &amp;scy;&amp;acy;&amp;dcy;&amp;ycy; &amp;Scy;&amp;iecy;&amp;mcy;&amp;icy;&amp;rcy;&amp;acy;&amp;mcy;&amp;icy;&amp;dcy;&amp;ycy; &amp;Gcy;&amp;acy;&amp;lcy;&amp;acy;&amp;kcy;&amp;tcy;&amp;i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4262414" cy="25947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6" name="Picture 6" descr="&amp;Gcy;&amp;iecy;&amp;ocy;&amp;gcy;&amp;rcy;&amp;acy;&amp;fcy;&amp;i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995758"/>
            <a:ext cx="4781550" cy="25050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8" name="Picture 8" descr="&amp;Vcy;&amp;icy;&amp;scy;&amp;yacy;&amp;chcy;&amp;icy;&amp;iecy; &amp;scy;&amp;acy;&amp;dcy;&amp;ycy; &amp;Scy;&amp;iecy;&amp;mcy;&amp;icy;&amp;rcy;&amp;acy;&amp;mcy;&amp;icy;&amp;dcy;&amp;y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3675757" cy="2500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0" y="3429000"/>
            <a:ext cx="4286280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Шлюб вавилонського царевича з </a:t>
            </a:r>
            <a:r>
              <a:rPr kumimoji="0" lang="uk-UA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мідійською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принцесою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1406" y="3143248"/>
            <a:ext cx="8929750" cy="642942"/>
          </a:xfr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2000" b="1" dirty="0" err="1" smtClean="0">
                <a:solidFill>
                  <a:srgbClr val="002060"/>
                </a:solidFill>
              </a:rPr>
              <a:t>Навуходоносор</a:t>
            </a:r>
            <a:r>
              <a:rPr lang="uk-UA" sz="2000" b="1" dirty="0" smtClean="0">
                <a:solidFill>
                  <a:srgbClr val="002060"/>
                </a:solidFill>
              </a:rPr>
              <a:t> ІІ (605-562 рр. до н.е.) і розквіт Халдейського царства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6628" name="Picture 4" descr="&amp;Bcy;&amp;lcy;&amp;ocy;&amp;gcy;&amp;icy; - &amp;Pcy;&amp;rcy;&amp;icy;&amp;vcy;&amp;iecy;&amp;tcy;.&amp;rcy;&amp;ucy; - &amp;Icy;&amp;ncy;&amp;tcy;&amp;iecy;&amp;rcy;&amp;iecy;&amp;scy;&amp;ycy; &amp;icy; &amp;ocy;&amp;bcy;&amp;scy;&amp;ucy;&amp;zhcy;&amp;dcy;&amp;iecy;&amp;ncy;&amp;icy;&amp;yacy; &amp;pcy;&amp;ocy;&amp;lcy;&amp;softcy;&amp;zcy;&amp;ocy;&amp;vcy;&amp;acy;&amp;tcy;&amp;iecy;&amp;lcy;&amp;iecy;&amp;jcy; &amp;icy;&amp;ncy;&amp;tcy;&amp;iecy;&amp;rcy;&amp;ncy;&amp;iecy;&amp;tcy; &amp;dcy;&amp;ncy;&amp;iecy;&amp;vcy;&amp;ncy;&amp;icy;&amp;kcy;&amp;ocy;&amp;vcy; &amp;ncy;&amp;acy;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857388" cy="28752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32" name="Picture 8" descr="&amp;Vcy;&amp;icy;&amp;scy;&amp;yacy;&amp;chcy;&amp;icy;&amp;iecy; &amp;scy;&amp;acy;&amp;dcy;&amp;ycy; &amp;Scy;&amp;iecy;&amp;mcy;&amp;icy;&amp;rcy;&amp;acy;&amp;mcy;&amp;icy;&amp;dcy;&amp;ycy;. &quot; ZikZag - &amp;Acy;&amp;ncy;&amp;iecy;&amp;kcy;&amp;dcy;&amp;ocy;&amp;tcy;&amp;ycy;, &amp;fcy;&amp;ocy;&amp;tcy;&amp;ocy; &amp;icy; &amp;vcy;&amp;icy;&amp;dcy;&amp;iecy;&amp;ocy; &amp;pcy;&amp;rcy;&amp;icy;&amp;kcy;&amp;ocy;&amp;lcy;&amp;ycy;, &amp;scy;&amp;mcy;&amp;iecy;&amp;shcy;&amp;ncy;&amp;ycy;&amp;iecy; &amp;icy;&amp;scy;&amp;tcy;&amp;ocy;&amp;rcy;&amp;i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929066"/>
            <a:ext cx="4262414" cy="26640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34" name="Picture 10" descr="&amp;CHcy;&amp;ucy;&amp;dcy;&amp;iecy;&amp;scy;&amp;acy; &amp;scy;&amp;vcy;&amp;iecy;&amp;tcy;&amp;acy; - &amp;Pcy;&amp;ocy;&amp;lcy;&amp;iecy;&amp;zcy;&amp;ncy;&amp;ycy;&amp;iecy; &amp;scy;&amp;ocy;&amp;vcy;&amp;iecy;&amp;tcy;&amp;ycy;. &amp;Scy;&amp;tcy;&amp;acy;&amp;tcy;&amp;softcy;&amp;icy;. &amp;Ocy;&amp;ncy;&amp;lcy;&amp;acy;&amp;jcy;&amp;n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71" y="3929066"/>
            <a:ext cx="4462555" cy="26432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40" name="Picture 16" descr="&amp;Pcy;&amp;ucy;&amp;tcy;&amp;iecy;&amp;shcy;&amp;iecy;&amp;scy;&amp;tcy;&amp;vcy;&amp;icy;&amp;iecy; &amp;vcy; &amp;dcy;&amp;rcy;&amp;iecy;&amp;vcy;&amp;ncy;&amp;icy;&amp;jcy; &amp;mcy;&amp;icy;&amp;rcy;. &amp;Icy;&amp;lcy;&amp;lcy;&amp;yucy;&amp;scy;&amp;tcy;&amp;rcy;&amp;icy;&amp;rcy;&amp;ocy;&amp;vcy;&amp;acy;&amp;ncy;&amp;ncy;&amp;acy;&amp;yacy; &amp;ecy;&amp;ncy;&amp;tscy;&amp;icy;&amp;kcy;&amp;lcy;&amp;ocy;&amp;pcy;&amp;iecy;&amp;dcy;&amp;icy;&amp;yacy; &amp;dcy;&amp;lcy;&amp;yacy; &amp;dcy;&amp;iecy;&amp;tcy;&amp;iecy;&amp;jcy; - &amp;Dcy;&amp;icy;&amp;ncy;&amp;icy;&amp;ncy; &amp;ZHcy;&amp;acy;&amp;kcy;&amp;lcy;&amp;icy;&amp;ncy; - &amp;Scy;&amp;kcy;&amp;acy;&amp;chcy;&amp;acy;&amp;tcy;&amp;softcy; &amp;bcy;&amp;iecy;&amp;scy;&amp;pcy;&amp;lcy;&amp;acy;&amp;tcy;&amp;ncy;&amp;ocy; &amp;kcy;&amp;ncy;&amp;icy;&amp;gcy;&amp;ucy;, &amp;CHcy;&amp;icy;&amp;tcy;&amp;acy;&amp;tcy;&amp;softcy; &amp;ocy;&amp;ncy;&amp;lcy;&amp;acy;&amp;jcy;&amp;ncy;, fb2"/>
          <p:cNvPicPr>
            <a:picLocks noChangeAspect="1" noChangeArrowheads="1"/>
          </p:cNvPicPr>
          <p:nvPr/>
        </p:nvPicPr>
        <p:blipFill>
          <a:blip r:embed="rId6"/>
          <a:srcRect l="16818" t="1875" r="8181" b="6249"/>
          <a:stretch>
            <a:fillRect/>
          </a:stretch>
        </p:blipFill>
        <p:spPr bwMode="auto">
          <a:xfrm>
            <a:off x="6426472" y="500042"/>
            <a:ext cx="2646122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6638" name="Picture 14" descr="&amp;Vcy;&amp;ocy;&amp;rcy;&amp;ocy;&amp;tcy;&amp;acy; &amp;Icy;&amp;shcy;&amp;tcy;&amp;acy;&amp;rcy; &amp;icy; &amp;Ucy;&amp;lcy;&amp;icy;&amp;tscy;&amp;acy; &amp;Pcy;&amp;rcy;&amp;ocy;&amp;tscy;&amp;iecy;&amp;scy;&amp;scy;&amp;icy;&amp;jcy; - &amp;Ocy;&amp;dcy;&amp;icy;&amp;ncy;&amp;ocy;&amp;chcy;&amp;iecy;&amp;scy;&amp;tcy;&amp;vcy;&amp;ocy; &amp;lcy;&amp;yucy;&amp;bcy;&amp;vcy;&amp;i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00042"/>
            <a:ext cx="4143404" cy="23244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5000660" cy="571504"/>
          </a:xfr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Іранське нагір’я – колиска Персії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&amp;Pcy;&amp;rcy;&amp;icy;&amp;rcy;&amp;ocy;&amp;dcy;&amp;acy; &amp;Icy;&amp;rcy;&amp;a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9"/>
            <a:ext cx="4143404" cy="2752404"/>
          </a:xfrm>
          <a:prstGeom prst="rect">
            <a:avLst/>
          </a:prstGeom>
          <a:noFill/>
        </p:spPr>
      </p:pic>
      <p:pic>
        <p:nvPicPr>
          <p:cNvPr id="23556" name="Picture 4" descr="&amp;Pcy;&amp;rcy;&amp;icy;&amp;rcy;&amp;ocy;&amp;dcy;&amp;acy; &amp;Icy;&amp;rcy;&amp;acy;&amp;ncy;&amp;acy; (45 &amp;fcy;&amp;ocy;&amp;tcy;&amp;ocy;) &amp;Rcy;&amp;iecy;&amp;lcy;&amp;acy;&amp;kcy;&amp;scy;&amp;icy;&amp;k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4143404" cy="2764242"/>
          </a:xfrm>
          <a:prstGeom prst="rect">
            <a:avLst/>
          </a:prstGeom>
          <a:noFill/>
        </p:spPr>
      </p:pic>
      <p:pic>
        <p:nvPicPr>
          <p:cNvPr id="23558" name="Picture 6" descr="&amp;Scy;&amp;acy;&amp;dcy;&amp;ycy; &amp;mcy;&amp;icy;&amp;r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57628"/>
            <a:ext cx="3243168" cy="2643182"/>
          </a:xfrm>
          <a:prstGeom prst="rect">
            <a:avLst/>
          </a:prstGeom>
          <a:noFill/>
        </p:spPr>
      </p:pic>
      <p:pic>
        <p:nvPicPr>
          <p:cNvPr id="23560" name="Picture 8" descr="&amp;Lcy;&amp;iecy;&amp;chcy;&amp;icy;&amp;mcy;&amp;scy;&amp;yacy; &amp;dcy;&amp;ocy;&amp;mcy;&amp;acy; - &amp;lcy;&amp;iecy;&amp;chcy;&amp;icy;&amp;mcy;&amp;scy;&amp;yacy; &amp;scy;&amp;acy;&amp;mcy;&amp;icy; - Part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857628"/>
            <a:ext cx="2305050" cy="27622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3562" name="Picture 10" descr="&amp;Kcy;&amp;ocy;&amp;rcy;&amp;ocy;&amp;lcy;&amp;iecy;&amp;vcy;&amp;acy; &amp;scy;&amp;iecy;&amp;rcy;&amp;dcy;&amp;iecy;&amp;tscy; - &amp;icy;&amp;ncy;&amp;tcy;&amp;iecy;&amp;rcy;&amp;ncy;&amp;iecy;&amp;tcy;-&amp;mcy;&amp;acy;&amp;gcy;&amp;acy;&amp;zcy;&amp;icy;&amp;ncy; &amp;vcy;&amp;iecy;&amp;chcy;&amp;iecy;&amp;rcy;&amp;ncy;&amp;icy;&amp;khcy; &amp;pcy;&amp;lcy;&amp;acy;&amp;tcy;&amp;softcy;&amp;iecy;&amp;vcy; &amp;icy; &amp;kcy;&amp;rcy;&amp;acy;&amp;scy;&amp;icy;&amp;vcy;&amp;ocy;&amp;jcy; &amp;ocy;&amp;dcy;&amp;iecy;&amp;zhcy;&amp;dcy;&amp;y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929066"/>
            <a:ext cx="23812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F:\ппппппп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42853"/>
            <a:ext cx="4833238" cy="31432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5008" y="2714620"/>
            <a:ext cx="286136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Кір ІІ – засновник держави 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550 – 530 рр. до н.е.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3" name="Picture 5" descr="25 &amp;scy;&amp;acy;&amp;mcy;&amp;ycy;&amp;khcy; &amp;scy;&amp;mcy;&amp;iecy;&amp;rcy;&amp;tcy;&amp;ocy;&amp;ncy;&amp;ocy;&amp;scy;&amp;ncy;&amp;ycy;&amp;khcy; &amp;vcy;&amp;ocy;&amp;icy;&amp;ncy;&amp;ocy;&amp;vcy; &amp;vcy; &amp;icy;&amp;scy;&amp;tcy;&amp;ocy;&amp;rcy;&amp;icy;&amp;icy;, &amp;chcy;&amp;acy;&amp;scy;&amp;tcy;&amp;softcy; 1 Blog for Li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7"/>
            <a:ext cx="3331995" cy="2500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2535" name="Picture 7" descr="&amp;Kcy;&amp;acy;&amp;tcy;&amp;acy;&amp;lcy;&amp;ocy;&amp;gcy; &amp;fcy;&amp;ocy;&amp;tcy;&amp;ocy; &amp;Ecy;&amp;lcy;&amp;icy;&amp;tcy;&amp;ncy;&amp;acy;&amp;yacy; &amp;scy;&amp;iecy;&amp;rcy;&amp;icy;&amp;y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71876"/>
            <a:ext cx="2096015" cy="26432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2537" name="Picture 9" descr="3.&amp;Gcy;&amp;icy;&amp;bcy;&amp;iecy;&amp;lcy;&amp;softcy; &amp;pcy;&amp;iecy;&amp;rcy;&amp;scy;&amp;icy;&amp;dcy;&amp;scy;&amp;kcy;&amp;ocy;&amp;gcy;&amp;ocy; &amp;tscy;&amp;acy;&amp;rcy;&amp;scy;&amp;tcy;&amp;vcy;&amp;acy; - &amp;Fcy;&amp;ocy;&amp;tcy;&amp;ocy; 4432/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71876"/>
            <a:ext cx="3214678" cy="24110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2539" name="Picture 11" descr="&amp;Vcy;&amp;iecy;&amp;lcy;&amp;icy;&amp;kcy;&amp;icy;&amp;iecy; &amp;vcy;&amp;ocy;&amp;iecy;&amp;ncy;&amp;acy;&amp;chcy;&amp;acy;&amp;lcy;&amp;softcy;&amp;ncy;&amp;icy;&amp;kcy;&amp;icy; &amp;pcy;&amp;ocy;&amp;lcy;&amp;kcy;&amp;ocy;&amp;vcy;&amp;ocy;&amp;dcy;&amp;tscy;&amp;ycy; &amp;vcy; &amp;icy;&amp;scy;&amp;tcy;&amp;ocy;&amp;rcy;&amp;icy;&amp;icy; - &amp;Scy;&amp;tcy;&amp;rcy;&amp;acy;&amp;ncy;&amp;icy;&amp;tscy;&amp;acy; 4 - &amp;Fcy;&amp;ocy;&amp;rcy;&amp;ucy;&amp;mcy; satware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42852"/>
            <a:ext cx="2476500" cy="24765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162</Words>
  <PresentationFormat>Екран (4:3)</PresentationFormat>
  <Paragraphs>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Великі імперії Західної Азії</vt:lpstr>
      <vt:lpstr>Слайд 2</vt:lpstr>
      <vt:lpstr>Слайд 3</vt:lpstr>
      <vt:lpstr>Слайд 4</vt:lpstr>
      <vt:lpstr>Слайд 5</vt:lpstr>
      <vt:lpstr>Слайд 6</vt:lpstr>
      <vt:lpstr>Слайд 7</vt:lpstr>
      <vt:lpstr>Іранське нагір’я – колиска Персії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44</cp:revision>
  <dcterms:modified xsi:type="dcterms:W3CDTF">2014-12-03T12:47:11Z</dcterms:modified>
</cp:coreProperties>
</file>