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8" r:id="rId3"/>
    <p:sldId id="270" r:id="rId4"/>
    <p:sldId id="275" r:id="rId5"/>
    <p:sldId id="272" r:id="rId6"/>
    <p:sldId id="278" r:id="rId7"/>
    <p:sldId id="279" r:id="rId8"/>
    <p:sldId id="280" r:id="rId9"/>
    <p:sldId id="281" r:id="rId10"/>
    <p:sldId id="282" r:id="rId11"/>
    <p:sldId id="283" r:id="rId12"/>
    <p:sldId id="287" r:id="rId13"/>
    <p:sldId id="284" r:id="rId14"/>
    <p:sldId id="262" r:id="rId15"/>
    <p:sldId id="28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3" autoAdjust="0"/>
    <p:restoredTop sz="94660"/>
  </p:normalViewPr>
  <p:slideViewPr>
    <p:cSldViewPr>
      <p:cViewPr varScale="1">
        <p:scale>
          <a:sx n="101" d="100"/>
          <a:sy n="101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chemeClr val="accent1">
                  <a:lumMod val="50000"/>
                  <a:lumOff val="50000"/>
                </a:schemeClr>
              </a:solidFill>
            </c:spPr>
          </c:dPt>
          <c:dPt>
            <c:idx val="1"/>
            <c:spPr>
              <a:solidFill>
                <a:schemeClr val="tx2">
                  <a:lumMod val="25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океан</c:v>
                </c:pt>
                <c:pt idx="1">
                  <c:v>суходол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spPr>
        <a:solidFill>
          <a:schemeClr val="accent4">
            <a:lumMod val="60000"/>
            <a:lumOff val="40000"/>
          </a:schemeClr>
        </a:solidFill>
      </c:spPr>
      <c:txPr>
        <a:bodyPr/>
        <a:lstStyle/>
        <a:p>
          <a:pPr>
            <a:defRPr lang="uk-UA">
              <a:solidFill>
                <a:srgbClr val="FF0000"/>
              </a:solidFill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Загрязнители океанов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C0000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002060"/>
              </a:solidFill>
            </c:spPr>
          </c:dPt>
          <c:cat>
            <c:strRef>
              <c:f>Лист1!$A$2:$A$7</c:f>
              <c:strCache>
                <c:ptCount val="6"/>
                <c:pt idx="0">
                  <c:v>Сточные воды</c:v>
                </c:pt>
                <c:pt idx="1">
                  <c:v>Нефтепродукты</c:v>
                </c:pt>
                <c:pt idx="2">
                  <c:v>Химикаты</c:v>
                </c:pt>
                <c:pt idx="3">
                  <c:v>Пластик</c:v>
                </c:pt>
                <c:pt idx="4">
                  <c:v>Цветение воды</c:v>
                </c:pt>
                <c:pt idx="5">
                  <c:v>Катастрофы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</c:v>
                </c:pt>
                <c:pt idx="1">
                  <c:v>25</c:v>
                </c:pt>
                <c:pt idx="2">
                  <c:v>14</c:v>
                </c:pt>
                <c:pt idx="3">
                  <c:v>9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</c:ser>
      </c:pie3DChart>
    </c:plotArea>
    <c:legend>
      <c:legendPos val="r"/>
      <c:layout/>
      <c:spPr>
        <a:solidFill>
          <a:schemeClr val="accent4">
            <a:lumMod val="60000"/>
            <a:lumOff val="40000"/>
          </a:schemeClr>
        </a:solidFill>
      </c:spPr>
      <c:txPr>
        <a:bodyPr/>
        <a:lstStyle/>
        <a:p>
          <a:pPr>
            <a:defRPr lang="uk-UA">
              <a:solidFill>
                <a:srgbClr val="FF000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980116539571366"/>
          <c:y val="5.7482904412493471E-2"/>
          <c:w val="0.44609823041820013"/>
          <c:h val="0.7639079122971043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недопалок</c:v>
                </c:pt>
              </c:strCache>
            </c:strRef>
          </c:tx>
          <c:spPr>
            <a:solidFill>
              <a:srgbClr val="002060"/>
            </a:solidFill>
          </c:spPr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пінопласт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жестяна банка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пластикова пляшка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450</c:v>
                </c:pt>
              </c:numCache>
            </c:numRef>
          </c:val>
        </c:ser>
        <c:axId val="63175296"/>
        <c:axId val="63840640"/>
      </c:barChart>
      <c:catAx>
        <c:axId val="631752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63840640"/>
        <c:crosses val="autoZero"/>
        <c:auto val="1"/>
        <c:lblAlgn val="ctr"/>
        <c:lblOffset val="100"/>
      </c:catAx>
      <c:valAx>
        <c:axId val="638406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63175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421785324337231"/>
          <c:y val="0.28492542037564167"/>
          <c:w val="0.32791923389189565"/>
          <c:h val="0.37262124037214239"/>
        </c:manualLayout>
      </c:layout>
      <c:spPr>
        <a:solidFill>
          <a:srgbClr val="33CAFF"/>
        </a:solidFill>
      </c:spPr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spPr>
    <a:solidFill>
      <a:srgbClr val="33CAFF"/>
    </a:solidFill>
    <a:effectLst>
      <a:innerShdw blurRad="63500" dist="50800" dir="16200000">
        <a:prstClr val="black">
          <a:alpha val="50000"/>
        </a:prstClr>
      </a:innerShdw>
    </a:effectLst>
    <a:scene3d>
      <a:camera prst="orthographicFront"/>
      <a:lightRig rig="threePt" dir="t"/>
    </a:scene3d>
    <a:sp3d prstMaterial="matte">
      <a:bevelT w="63500" h="63500" prst="artDeco"/>
      <a:contourClr>
        <a:srgbClr val="000000"/>
      </a:contourClr>
    </a:sp3d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986BE-0A48-44C0-9205-9761FFBF2309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01D28-B189-43C2-8519-BFC2561372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8721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ircl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467600" cy="1371600"/>
          </a:xfrm>
        </p:spPr>
        <p:txBody>
          <a:bodyPr/>
          <a:lstStyle/>
          <a:p>
            <a:pPr algn="ctr"/>
            <a:r>
              <a:rPr lang="uk-UA" sz="4800" dirty="0" smtClean="0">
                <a:solidFill>
                  <a:srgbClr val="FFC000"/>
                </a:solidFill>
              </a:rPr>
              <a:t>Екологічні проблеми Світового океану</a:t>
            </a:r>
            <a:endParaRPr lang="ru-RU" sz="48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786322"/>
            <a:ext cx="3528392" cy="1353830"/>
          </a:xfrm>
        </p:spPr>
        <p:txBody>
          <a:bodyPr>
            <a:normAutofit fontScale="85000" lnSpcReduction="20000"/>
          </a:bodyPr>
          <a:lstStyle/>
          <a:p>
            <a:r>
              <a:rPr lang="uk-UA" sz="2400" dirty="0" smtClean="0"/>
              <a:t>Виконала:</a:t>
            </a:r>
          </a:p>
          <a:p>
            <a:r>
              <a:rPr lang="uk-UA" sz="2400" dirty="0" smtClean="0"/>
              <a:t>Суворова Л.</a:t>
            </a:r>
          </a:p>
          <a:p>
            <a:r>
              <a:rPr lang="uk-UA" sz="2400" dirty="0" smtClean="0"/>
              <a:t>Консультант:</a:t>
            </a:r>
          </a:p>
          <a:p>
            <a:r>
              <a:rPr lang="uk-UA" sz="2400" dirty="0" err="1" smtClean="0"/>
              <a:t>Бєлоножко</a:t>
            </a:r>
            <a:r>
              <a:rPr lang="uk-UA" sz="2400" dirty="0" smtClean="0"/>
              <a:t> О. В.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675084555"/>
      </p:ext>
    </p:extLst>
  </p:cSld>
  <p:clrMapOvr>
    <a:masterClrMapping/>
  </p:clrMapOvr>
  <p:transition spd="slow"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44" y="1071546"/>
            <a:ext cx="885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Останніми</a:t>
            </a:r>
            <a:r>
              <a:rPr lang="ru-RU" sz="2400" dirty="0" smtClean="0"/>
              <a:t> роками </a:t>
            </a:r>
            <a:r>
              <a:rPr lang="ru-RU" sz="2400" dirty="0" err="1" smtClean="0"/>
              <a:t>зменшився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</a:t>
            </a:r>
            <a:r>
              <a:rPr lang="ru-RU" sz="2400" dirty="0" smtClean="0"/>
              <a:t> у водах </a:t>
            </a:r>
            <a:r>
              <a:rPr lang="ru-RU" sz="2400" dirty="0" err="1" smtClean="0"/>
              <a:t>океанів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металів</a:t>
            </a:r>
            <a:r>
              <a:rPr lang="ru-RU" sz="2400" dirty="0" smtClean="0"/>
              <a:t>, ДДТ </a:t>
            </a:r>
            <a:r>
              <a:rPr lang="ru-RU" sz="2400" dirty="0" err="1" smtClean="0"/>
              <a:t>і</a:t>
            </a:r>
            <a:r>
              <a:rPr lang="ru-RU" sz="2400" dirty="0" smtClean="0"/>
              <a:t> ПХД (</a:t>
            </a:r>
            <a:r>
              <a:rPr lang="ru-RU" sz="2400" dirty="0" err="1" smtClean="0"/>
              <a:t>полихлордифенилов</a:t>
            </a:r>
            <a:r>
              <a:rPr lang="ru-RU" sz="2400" dirty="0" smtClean="0"/>
              <a:t>), а ось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миш'яку</a:t>
            </a:r>
            <a:r>
              <a:rPr lang="ru-RU" sz="2400" dirty="0" smtClean="0"/>
              <a:t> </a:t>
            </a:r>
            <a:r>
              <a:rPr lang="ru-RU" sz="2400" dirty="0" err="1" smtClean="0"/>
              <a:t>нез'ясовно</a:t>
            </a:r>
            <a:r>
              <a:rPr lang="ru-RU" sz="2400" dirty="0" smtClean="0"/>
              <a:t> </a:t>
            </a:r>
            <a:r>
              <a:rPr lang="ru-RU" sz="2400" dirty="0" err="1" smtClean="0"/>
              <a:t>зросла</a:t>
            </a:r>
            <a:r>
              <a:rPr lang="ru-RU" sz="2400" dirty="0" smtClean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5072074"/>
            <a:ext cx="6643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Велику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тривогу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пестициди</a:t>
            </a:r>
            <a:r>
              <a:rPr lang="ru-RU" sz="2400" dirty="0" smtClean="0"/>
              <a:t> - </a:t>
            </a:r>
            <a:r>
              <a:rPr lang="ru-RU" sz="2400" dirty="0" err="1" smtClean="0"/>
              <a:t>альдрин</a:t>
            </a:r>
            <a:r>
              <a:rPr lang="ru-RU" sz="2400" dirty="0" smtClean="0"/>
              <a:t>, </a:t>
            </a:r>
            <a:r>
              <a:rPr lang="ru-RU" sz="2400" dirty="0" err="1" smtClean="0"/>
              <a:t>дильдрин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ендрин</a:t>
            </a:r>
            <a:r>
              <a:rPr lang="ru-RU" sz="2400" dirty="0" smtClean="0"/>
              <a:t>, -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накопичуються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тваринних</a:t>
            </a:r>
            <a:r>
              <a:rPr lang="ru-RU" sz="2400" dirty="0" smtClean="0"/>
              <a:t> тканинах.</a:t>
            </a:r>
          </a:p>
        </p:txBody>
      </p:sp>
      <p:pic>
        <p:nvPicPr>
          <p:cNvPr id="6146" name="Picture 2" descr="C:\Documents and Settings\User\Рабочий стол\проект\Rio_tinto_river_CarolStoker_NASA_Ames_Research_Center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500306"/>
            <a:ext cx="2595559" cy="1948666"/>
          </a:xfrm>
          <a:prstGeom prst="rect">
            <a:avLst/>
          </a:prstGeom>
          <a:noFill/>
        </p:spPr>
      </p:pic>
      <p:pic>
        <p:nvPicPr>
          <p:cNvPr id="6147" name="Picture 3" descr="C:\Documents and Settings\User\Рабочий стол\проект\Water_pollution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4929198"/>
            <a:ext cx="1905000" cy="16573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214678" y="2928934"/>
            <a:ext cx="5786478" cy="138499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 </a:t>
            </a:r>
            <a:r>
              <a:rPr lang="ru-RU" sz="2800" dirty="0" err="1" smtClean="0">
                <a:solidFill>
                  <a:srgbClr val="FF0000"/>
                </a:solidFill>
              </a:rPr>
              <a:t>рік</a:t>
            </a:r>
            <a:r>
              <a:rPr lang="ru-RU" sz="2800" dirty="0" smtClean="0">
                <a:solidFill>
                  <a:srgbClr val="FF0000"/>
                </a:solidFill>
              </a:rPr>
              <a:t> у води </a:t>
            </a:r>
            <a:r>
              <a:rPr lang="ru-RU" sz="2800" dirty="0" err="1" smtClean="0">
                <a:solidFill>
                  <a:srgbClr val="FF0000"/>
                </a:solidFill>
              </a:rPr>
              <a:t>Світового</a:t>
            </a:r>
            <a:r>
              <a:rPr lang="ru-RU" sz="2800" dirty="0" smtClean="0">
                <a:solidFill>
                  <a:srgbClr val="FF0000"/>
                </a:solidFill>
              </a:rPr>
              <a:t> океану</a:t>
            </a:r>
          </a:p>
          <a:p>
            <a:r>
              <a:rPr lang="ru-RU" sz="2800" dirty="0" err="1" smtClean="0">
                <a:solidFill>
                  <a:srgbClr val="FF0000"/>
                </a:solidFill>
              </a:rPr>
              <a:t>скидається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більше</a:t>
            </a:r>
            <a:r>
              <a:rPr lang="ru-RU" sz="2800" dirty="0" smtClean="0">
                <a:solidFill>
                  <a:srgbClr val="FF0000"/>
                </a:solidFill>
              </a:rPr>
              <a:t> 1 млн. тонн</a:t>
            </a:r>
          </a:p>
          <a:p>
            <a:r>
              <a:rPr lang="ru-RU" sz="2800" dirty="0" err="1" smtClean="0">
                <a:solidFill>
                  <a:srgbClr val="FF0000"/>
                </a:solidFill>
              </a:rPr>
              <a:t>важких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металів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пестицидів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0"/>
            <a:ext cx="7543800" cy="1143000"/>
          </a:xfrm>
        </p:spPr>
        <p:txBody>
          <a:bodyPr/>
          <a:lstStyle/>
          <a:p>
            <a:r>
              <a:rPr lang="uk-UA" dirty="0" smtClean="0"/>
              <a:t>Метали та хімікати</a:t>
            </a:r>
            <a:endParaRPr lang="ru-RU" dirty="0"/>
          </a:p>
        </p:txBody>
      </p:sp>
    </p:spTree>
  </p:cSld>
  <p:clrMapOvr>
    <a:masterClrMapping/>
  </p:clrMapOvr>
  <p:transition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107154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цвітіння</a:t>
            </a:r>
            <a:r>
              <a:rPr lang="ru-RU" sz="2400" dirty="0" smtClean="0"/>
              <a:t> води </a:t>
            </a:r>
            <a:r>
              <a:rPr lang="ru-RU" sz="2400" dirty="0" err="1" smtClean="0"/>
              <a:t>відбувається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із-за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водоростей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планктону.</a:t>
            </a:r>
          </a:p>
          <a:p>
            <a:endParaRPr lang="ru-RU" sz="24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228599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цвітіння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водорості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помирають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розкладаються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сприяючи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розмноженню</a:t>
            </a:r>
            <a:r>
              <a:rPr lang="ru-RU" sz="2400" dirty="0" smtClean="0"/>
              <a:t> </a:t>
            </a:r>
            <a:r>
              <a:rPr lang="ru-RU" sz="2400" dirty="0" err="1" smtClean="0"/>
              <a:t>бактерій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поглинають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життєво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кисень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450057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r>
              <a:rPr lang="ru-RU" sz="2400" dirty="0" err="1" smtClean="0"/>
              <a:t>Морські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добувають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їжу</a:t>
            </a:r>
            <a:r>
              <a:rPr lang="ru-RU" sz="2400" dirty="0" smtClean="0"/>
              <a:t> шляхом </a:t>
            </a:r>
            <a:r>
              <a:rPr lang="ru-RU" sz="2400" dirty="0" err="1" smtClean="0"/>
              <a:t>фільтрації</a:t>
            </a:r>
            <a:r>
              <a:rPr lang="ru-RU" sz="2400" dirty="0" smtClean="0"/>
              <a:t> води, </a:t>
            </a:r>
            <a:r>
              <a:rPr lang="ru-RU" sz="2400" dirty="0" err="1" smtClean="0"/>
              <a:t>дуже</a:t>
            </a:r>
            <a:r>
              <a:rPr lang="ru-RU" sz="2400" dirty="0" smtClean="0"/>
              <a:t> </a:t>
            </a:r>
            <a:r>
              <a:rPr lang="ru-RU" sz="2400" dirty="0" err="1" smtClean="0"/>
              <a:t>чутливі</a:t>
            </a:r>
            <a:r>
              <a:rPr lang="ru-RU" sz="2400" dirty="0" smtClean="0"/>
              <a:t> до </a:t>
            </a:r>
            <a:r>
              <a:rPr lang="ru-RU" sz="2400" dirty="0" err="1" smtClean="0"/>
              <a:t>забрудників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накопичуються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їх</a:t>
            </a:r>
            <a:r>
              <a:rPr lang="ru-RU" sz="2400" dirty="0" smtClean="0"/>
              <a:t> тканинах.</a:t>
            </a:r>
          </a:p>
          <a:p>
            <a:endParaRPr lang="ru-RU" sz="2400" dirty="0" smtClean="0"/>
          </a:p>
          <a:p>
            <a:endParaRPr lang="uk-UA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углом 11"/>
          <p:cNvSpPr/>
          <p:nvPr/>
        </p:nvSpPr>
        <p:spPr>
          <a:xfrm rot="5400000">
            <a:off x="5334601" y="594697"/>
            <a:ext cx="956691" cy="2481893"/>
          </a:xfrm>
          <a:prstGeom prst="ben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3" name="Стрелка углом 12"/>
          <p:cNvSpPr/>
          <p:nvPr/>
        </p:nvSpPr>
        <p:spPr>
          <a:xfrm rot="10800000">
            <a:off x="4786314" y="5072074"/>
            <a:ext cx="2643206" cy="1147789"/>
          </a:xfrm>
          <a:prstGeom prst="ben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7170" name="Picture 2" descr="C:\WINDOWS\Web\Wallpaper\Chip_Wallpapers (41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3" y="2643182"/>
            <a:ext cx="2714643" cy="1696721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7543800" cy="1143000"/>
          </a:xfrm>
        </p:spPr>
        <p:txBody>
          <a:bodyPr/>
          <a:lstStyle/>
          <a:p>
            <a:r>
              <a:rPr lang="uk-UA" dirty="0" smtClean="0"/>
              <a:t>Цвітіння води</a:t>
            </a:r>
            <a:endParaRPr lang="ru-RU" dirty="0"/>
          </a:p>
        </p:txBody>
      </p:sp>
    </p:spTree>
  </p:cSld>
  <p:clrMapOvr>
    <a:masterClrMapping/>
  </p:clrMapOvr>
  <p:transition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 animBg="1"/>
      <p:bldP spid="13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14282" y="928670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Скупчення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відходів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пластмас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Світовому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океані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впливом</a:t>
            </a:r>
            <a:r>
              <a:rPr lang="ru-RU" sz="2400" dirty="0" smtClean="0"/>
              <a:t> </a:t>
            </a:r>
            <a:r>
              <a:rPr lang="ru-RU" sz="2400" dirty="0" err="1" smtClean="0"/>
              <a:t>течій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особливі</a:t>
            </a:r>
            <a:r>
              <a:rPr lang="ru-RU" sz="2400" dirty="0" smtClean="0"/>
              <a:t> </a:t>
            </a:r>
            <a:r>
              <a:rPr lang="ru-RU" sz="2400" dirty="0" err="1" smtClean="0"/>
              <a:t>сміттєві</a:t>
            </a:r>
            <a:r>
              <a:rPr lang="ru-RU" sz="2400" dirty="0" smtClean="0"/>
              <a:t> </a:t>
            </a:r>
            <a:r>
              <a:rPr lang="ru-RU" sz="2400" dirty="0" err="1" smtClean="0"/>
              <a:t>плями</a:t>
            </a:r>
            <a:r>
              <a:rPr lang="ru-RU" sz="2400" dirty="0" smtClean="0"/>
              <a:t>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8024842" cy="1143000"/>
          </a:xfrm>
        </p:spPr>
        <p:txBody>
          <a:bodyPr/>
          <a:lstStyle/>
          <a:p>
            <a:r>
              <a:rPr lang="uk-UA" dirty="0" smtClean="0"/>
              <a:t>Забруднення пластмасами</a:t>
            </a:r>
            <a:endParaRPr lang="ru-RU" dirty="0"/>
          </a:p>
        </p:txBody>
      </p:sp>
      <p:pic>
        <p:nvPicPr>
          <p:cNvPr id="7" name="Picture 10" descr="C:\Documents and Settings\User\Рабочий стол\350px-North_Pacific_Gyre_World_Ma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928802"/>
            <a:ext cx="6660267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42844" y="5429264"/>
            <a:ext cx="849264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/>
              <a:t>Терміни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розкладання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сміття</a:t>
            </a:r>
            <a:r>
              <a:rPr lang="ru-RU" sz="2400" dirty="0" smtClean="0"/>
              <a:t> в </a:t>
            </a:r>
            <a:r>
              <a:rPr lang="ru-RU" sz="2400" dirty="0" err="1" smtClean="0"/>
              <a:t>морській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воді</a:t>
            </a:r>
            <a:r>
              <a:rPr lang="ru-RU" sz="2400" dirty="0" smtClean="0"/>
              <a:t>:</a:t>
            </a:r>
          </a:p>
          <a:p>
            <a:r>
              <a:rPr lang="ru-RU" sz="2400" dirty="0" err="1" smtClean="0"/>
              <a:t>недопалок</a:t>
            </a:r>
            <a:r>
              <a:rPr lang="ru-RU" sz="2400" dirty="0" smtClean="0"/>
              <a:t> - 5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,  </a:t>
            </a:r>
            <a:r>
              <a:rPr lang="ru-RU" sz="2400" dirty="0" err="1" smtClean="0"/>
              <a:t>пінопласт</a:t>
            </a:r>
            <a:r>
              <a:rPr lang="ru-RU" sz="2400" dirty="0" smtClean="0"/>
              <a:t> - 18, </a:t>
            </a:r>
            <a:r>
              <a:rPr lang="ru-RU" sz="2400" dirty="0" err="1" smtClean="0"/>
              <a:t>жестянная</a:t>
            </a:r>
            <a:r>
              <a:rPr lang="ru-RU" sz="2400" dirty="0" smtClean="0"/>
              <a:t> банка - 50,</a:t>
            </a:r>
          </a:p>
          <a:p>
            <a:r>
              <a:rPr lang="ru-RU" sz="2400" dirty="0" err="1" smtClean="0"/>
              <a:t>пластикова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пляшка</a:t>
            </a:r>
            <a:r>
              <a:rPr lang="ru-RU" sz="2400" dirty="0" smtClean="0"/>
              <a:t> - 450, </a:t>
            </a:r>
            <a:r>
              <a:rPr lang="ru-RU" sz="2400" dirty="0" err="1" smtClean="0"/>
              <a:t>скляна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пляшка</a:t>
            </a:r>
            <a:r>
              <a:rPr lang="ru-RU" sz="2400" dirty="0" smtClean="0"/>
              <a:t> - 1000000.</a:t>
            </a:r>
          </a:p>
          <a:p>
            <a:endParaRPr lang="ru-RU" sz="2400" dirty="0" smtClean="0"/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785786" y="1000108"/>
          <a:ext cx="7429552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8024842" cy="1143000"/>
          </a:xfrm>
        </p:spPr>
        <p:txBody>
          <a:bodyPr/>
          <a:lstStyle/>
          <a:p>
            <a:r>
              <a:rPr lang="uk-UA" dirty="0" smtClean="0"/>
              <a:t>Забруднення пластмасами</a:t>
            </a:r>
            <a:endParaRPr lang="ru-RU" dirty="0"/>
          </a:p>
        </p:txBody>
      </p:sp>
    </p:spTree>
  </p:cSld>
  <p:clrMapOvr>
    <a:masterClrMapping/>
  </p:clrMapOvr>
  <p:transition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Graphic spid="18" grpId="0">
        <p:bldAsOne/>
      </p:bldGraphic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543800" cy="1143000"/>
          </a:xfrm>
        </p:spPr>
        <p:txBody>
          <a:bodyPr/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Висновок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928802"/>
            <a:ext cx="7000924" cy="3416320"/>
          </a:xfrm>
          <a:prstGeom prst="rect">
            <a:avLst/>
          </a:prstGeom>
          <a:solidFill>
            <a:srgbClr val="FFFF00"/>
          </a:solidFill>
          <a:ln w="1270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Людство повинно радикально переглянути стратегію використання Світового океану, в іншому випадку йому загрожує глобальна катастрофа.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6922625"/>
      </p:ext>
    </p:extLst>
  </p:cSld>
  <p:clrMapOvr>
    <a:masterClrMapping/>
  </p:clrMapOvr>
  <p:transition spd="slow"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1571604" y="1357298"/>
            <a:ext cx="6072230" cy="3429024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  <a:lumOff val="5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 Я К У Ю</a:t>
            </a:r>
          </a:p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  <a:lumOff val="5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 А</a:t>
            </a:r>
          </a:p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  <a:lumOff val="5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У В А Г У   !</a:t>
            </a:r>
            <a:endParaRPr lang="uk-UA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chemeClr val="accent1">
                  <a:lumMod val="50000"/>
                  <a:lumOff val="50000"/>
                </a:schemeClr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41784"/>
            <a:ext cx="7543800" cy="1143000"/>
          </a:xfrm>
        </p:spPr>
        <p:txBody>
          <a:bodyPr/>
          <a:lstStyle/>
          <a:p>
            <a:pPr algn="ctr"/>
            <a:r>
              <a:rPr lang="uk-UA" dirty="0" smtClean="0"/>
              <a:t>Вступ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571612"/>
            <a:ext cx="80724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Майже 3 / 4 поверхні нашої планети займають океани. Вода - основа всіх життєвих процесів.</a:t>
            </a:r>
            <a:br>
              <a:rPr lang="uk-UA" sz="3200" dirty="0" smtClean="0"/>
            </a:br>
            <a:endParaRPr lang="ru-RU" sz="3200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929058" y="3000372"/>
          <a:ext cx="4857784" cy="3278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028715983"/>
      </p:ext>
    </p:extLst>
  </p:cSld>
  <p:clrMapOvr>
    <a:masterClrMapping/>
  </p:clrMapOvr>
  <p:transition spd="slow"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3040" y="0"/>
            <a:ext cx="6143668" cy="1143000"/>
          </a:xfrm>
        </p:spPr>
        <p:txBody>
          <a:bodyPr/>
          <a:lstStyle/>
          <a:p>
            <a:r>
              <a:rPr lang="uk-UA" dirty="0" smtClean="0"/>
              <a:t>       Світовий Океан</a:t>
            </a:r>
            <a:endParaRPr lang="uk-UA" dirty="0"/>
          </a:p>
        </p:txBody>
      </p:sp>
      <p:pic>
        <p:nvPicPr>
          <p:cNvPr id="1026" name="Picture 2" descr="C:\Documents and Settings\Admin\Рабочий стол\світовий океан\_44476707_sea_level629x380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28662" y="1714488"/>
            <a:ext cx="6921473" cy="41814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WINDOWS\Web\Wallpaper\Лазурь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142984"/>
            <a:ext cx="7887894" cy="544717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429256" y="1142984"/>
            <a:ext cx="3390608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Екологічні катастрофи</a:t>
            </a:r>
            <a:endParaRPr lang="uk-UA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16" y="4429132"/>
            <a:ext cx="2019527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Стокові води</a:t>
            </a:r>
            <a:endParaRPr lang="uk-UA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00958" y="5357826"/>
            <a:ext cx="1358064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Хімікати</a:t>
            </a:r>
            <a:endParaRPr lang="uk-UA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3643314"/>
            <a:ext cx="2357454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Цвітіння води</a:t>
            </a:r>
            <a:endParaRPr lang="uk-UA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2000240"/>
            <a:ext cx="3159519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Пластмасові відходи</a:t>
            </a:r>
            <a:endParaRPr lang="uk-UA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2786058"/>
            <a:ext cx="2421817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Нафтопродукти</a:t>
            </a:r>
            <a:endParaRPr lang="uk-UA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42844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543800" cy="1143000"/>
          </a:xfrm>
        </p:spPr>
        <p:txBody>
          <a:bodyPr/>
          <a:lstStyle/>
          <a:p>
            <a:r>
              <a:rPr lang="uk-UA" dirty="0" smtClean="0"/>
              <a:t>Забруднення океану</a:t>
            </a:r>
            <a:endParaRPr lang="ru-RU" dirty="0"/>
          </a:p>
        </p:txBody>
      </p:sp>
    </p:spTree>
  </p:cSld>
  <p:clrMapOvr>
    <a:masterClrMapping/>
  </p:clrMapOvr>
  <p:transition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Graphic spid="11" grpId="0">
        <p:bldAsOne/>
      </p:bldGraphic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Рабочий стол\мне\B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3643314"/>
            <a:ext cx="3929058" cy="2841310"/>
          </a:xfrm>
          <a:prstGeom prst="rect">
            <a:avLst/>
          </a:prstGeom>
          <a:noFill/>
        </p:spPr>
      </p:pic>
      <p:pic>
        <p:nvPicPr>
          <p:cNvPr id="7" name="Picture 5" descr="C:\Documents and Settings\Admin\Рабочий стол\мне\NAUKA-sea-15hi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000232" y="0"/>
            <a:ext cx="4572032" cy="332615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Рабочий стол\світовий океан\7-9-10pic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429000"/>
            <a:ext cx="3810087" cy="32639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5829590" y="1000108"/>
            <a:ext cx="2885813" cy="2428892"/>
          </a:xfrm>
          <a:ln w="76200">
            <a:solidFill>
              <a:srgbClr val="FF000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85720" y="1571612"/>
            <a:ext cx="3390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latin typeface="Arial" pitchFamily="34" charset="0"/>
                <a:cs typeface="Arial" pitchFamily="34" charset="0"/>
              </a:rPr>
              <a:t>Аварії танкерів</a:t>
            </a:r>
            <a:endParaRPr lang="uk-UA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User\Рабочий стол\проект\000bcdb95f1d0e99e16e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4185274"/>
            <a:ext cx="4000528" cy="226382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pic>
        <p:nvPicPr>
          <p:cNvPr id="11" name="Picture 2" descr="C:\Documents and Settings\User\Рабочий стол\проект\Exval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21915" y="3714753"/>
            <a:ext cx="4066556" cy="271464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0" y="0"/>
            <a:ext cx="7543800" cy="1143000"/>
          </a:xfrm>
        </p:spPr>
        <p:txBody>
          <a:bodyPr/>
          <a:lstStyle/>
          <a:p>
            <a:r>
              <a:rPr lang="uk-UA" dirty="0" smtClean="0"/>
              <a:t>Екологічні катастрофи</a:t>
            </a:r>
            <a:endParaRPr lang="ru-RU" dirty="0"/>
          </a:p>
        </p:txBody>
      </p:sp>
    </p:spTree>
  </p:cSld>
  <p:clrMapOvr>
    <a:masterClrMapping/>
  </p:clrMapOvr>
  <p:transition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357298"/>
            <a:ext cx="432233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latin typeface="Arial" pitchFamily="34" charset="0"/>
                <a:cs typeface="Arial" pitchFamily="34" charset="0"/>
              </a:rPr>
              <a:t>Аварії на нафтових</a:t>
            </a:r>
          </a:p>
          <a:p>
            <a:r>
              <a:rPr lang="uk-UA" sz="3600" dirty="0" smtClean="0">
                <a:latin typeface="Arial" pitchFamily="34" charset="0"/>
                <a:cs typeface="Arial" pitchFamily="34" charset="0"/>
              </a:rPr>
              <a:t>платформах</a:t>
            </a:r>
          </a:p>
        </p:txBody>
      </p:sp>
      <p:pic>
        <p:nvPicPr>
          <p:cNvPr id="3074" name="Picture 2" descr="C:\Documents and Settings\User\Рабочий стол\проект\global-response-group-aeros-oil-spill-cleaning-system_unq6q_69_Eid6f_5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61061" y="4071942"/>
            <a:ext cx="3840029" cy="2632166"/>
          </a:xfrm>
          <a:prstGeom prst="rect">
            <a:avLst/>
          </a:prstGeom>
          <a:noFill/>
        </p:spPr>
      </p:pic>
      <p:pic>
        <p:nvPicPr>
          <p:cNvPr id="3076" name="Picture 4" descr="C:\Documents and Settings\User\Рабочий стол\800px-Deepwater_Horizon_offshore_drilling_unit_on_fire_201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7978" y="1214422"/>
            <a:ext cx="3333773" cy="2500330"/>
          </a:xfrm>
          <a:prstGeom prst="rect">
            <a:avLst/>
          </a:prstGeom>
          <a:noFill/>
        </p:spPr>
      </p:pic>
      <p:pic>
        <p:nvPicPr>
          <p:cNvPr id="3077" name="Picture 5" descr="C:\Documents and Settings\User\Рабочий стол\Gulf-Oiled-Pelicans-June-3-20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09" y="4143380"/>
            <a:ext cx="3780637" cy="2542479"/>
          </a:xfrm>
          <a:prstGeom prst="rect">
            <a:avLst/>
          </a:prstGeom>
          <a:noFill/>
        </p:spPr>
      </p:pic>
      <p:sp>
        <p:nvSpPr>
          <p:cNvPr id="9" name="Заголовок 11"/>
          <p:cNvSpPr>
            <a:spLocks noGrp="1"/>
          </p:cNvSpPr>
          <p:nvPr>
            <p:ph type="title"/>
          </p:nvPr>
        </p:nvSpPr>
        <p:spPr>
          <a:xfrm>
            <a:off x="0" y="0"/>
            <a:ext cx="7543800" cy="1143000"/>
          </a:xfrm>
        </p:spPr>
        <p:txBody>
          <a:bodyPr/>
          <a:lstStyle/>
          <a:p>
            <a:r>
              <a:rPr lang="uk-UA" dirty="0" smtClean="0"/>
              <a:t>Екологічні катастрофи</a:t>
            </a:r>
            <a:endParaRPr lang="ru-RU" dirty="0"/>
          </a:p>
        </p:txBody>
      </p:sp>
    </p:spTree>
  </p:cSld>
  <p:clrMapOvr>
    <a:masterClrMapping/>
  </p:clrMapOvr>
  <p:transition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142984"/>
            <a:ext cx="5099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latin typeface="Arial" pitchFamily="34" charset="0"/>
                <a:cs typeface="Arial" pitchFamily="34" charset="0"/>
              </a:rPr>
              <a:t>Техногенні катастрофи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357430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Аварія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на АЕС Фукусіма-1 —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найкрупніша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радіаційна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аварія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(7-го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рівня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за 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шкалю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INES) –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весна-літо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2011 року.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D:\Мои документы\На учпортал\Гео проект\Фукусима\20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30410" y="4214818"/>
            <a:ext cx="3827850" cy="2417926"/>
          </a:xfrm>
          <a:prstGeom prst="rect">
            <a:avLst/>
          </a:prstGeom>
          <a:noFill/>
        </p:spPr>
      </p:pic>
      <p:pic>
        <p:nvPicPr>
          <p:cNvPr id="4099" name="Picture 3" descr="D:\Мои документы\На учпортал\Гео проект\Фукусима\22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4214818"/>
            <a:ext cx="3792394" cy="2395529"/>
          </a:xfrm>
          <a:prstGeom prst="rect">
            <a:avLst/>
          </a:prstGeom>
          <a:noFill/>
        </p:spPr>
      </p:pic>
      <p:sp>
        <p:nvSpPr>
          <p:cNvPr id="11" name="Стрелка вправо с вырезом 10"/>
          <p:cNvSpPr/>
          <p:nvPr/>
        </p:nvSpPr>
        <p:spPr>
          <a:xfrm>
            <a:off x="4071934" y="5143512"/>
            <a:ext cx="835532" cy="484632"/>
          </a:xfrm>
          <a:prstGeom prst="notchedRigh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0"/>
            <a:ext cx="7543800" cy="1143000"/>
          </a:xfrm>
        </p:spPr>
        <p:txBody>
          <a:bodyPr/>
          <a:lstStyle/>
          <a:p>
            <a:r>
              <a:rPr lang="uk-UA" dirty="0" smtClean="0"/>
              <a:t>Екологічні катастрофи</a:t>
            </a:r>
            <a:endParaRPr lang="ru-RU" dirty="0"/>
          </a:p>
        </p:txBody>
      </p:sp>
    </p:spTree>
  </p:cSld>
  <p:clrMapOvr>
    <a:masterClrMapping/>
  </p:clrMapOvr>
  <p:transition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1428736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малих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кількостях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збагачюють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воду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сприяють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росту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рослин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риб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а в великих –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руйнують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екосистеми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 descr="C:\Documents and Settings\User\Рабочий стол\проект\Imagen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72198" y="2357430"/>
            <a:ext cx="2700337" cy="4248150"/>
          </a:xfrm>
          <a:prstGeom prst="rect">
            <a:avLst/>
          </a:prstGeom>
          <a:noFill/>
        </p:spPr>
      </p:pic>
      <p:pic>
        <p:nvPicPr>
          <p:cNvPr id="5126" name="Picture 6" descr="C:\Documents and Settings\User\Рабочий стол\проект\2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928934"/>
            <a:ext cx="5500726" cy="3669563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7543800" cy="1143000"/>
          </a:xfrm>
        </p:spPr>
        <p:txBody>
          <a:bodyPr/>
          <a:lstStyle/>
          <a:p>
            <a:r>
              <a:rPr lang="uk-UA" dirty="0" smtClean="0"/>
              <a:t>Стічні води</a:t>
            </a:r>
            <a:endParaRPr lang="ru-RU" dirty="0"/>
          </a:p>
        </p:txBody>
      </p:sp>
    </p:spTree>
  </p:cSld>
  <p:clrMapOvr>
    <a:masterClrMapping/>
  </p:clrMapOvr>
  <p:transition>
    <p:circl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theme/theme1.xml><?xml version="1.0" encoding="utf-8"?>
<a:theme xmlns:a="http://schemas.openxmlformats.org/drawingml/2006/main" name="Шаблон оформления «Сине-зеленая пещера»">
  <a:themeElements>
    <a:clrScheme name="Тема Offic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Тема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«Сине-зеленая пещера»</Template>
  <TotalTime>583</TotalTime>
  <Words>257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оформления «Сине-зеленая пещера»</vt:lpstr>
      <vt:lpstr>Екологічні проблеми Світового океану</vt:lpstr>
      <vt:lpstr>Вступ </vt:lpstr>
      <vt:lpstr>       Світовий Океан</vt:lpstr>
      <vt:lpstr>Забруднення океану</vt:lpstr>
      <vt:lpstr>Слайд 5</vt:lpstr>
      <vt:lpstr>Екологічні катастрофи</vt:lpstr>
      <vt:lpstr>Екологічні катастрофи</vt:lpstr>
      <vt:lpstr>Екологічні катастрофи</vt:lpstr>
      <vt:lpstr>Стічні води</vt:lpstr>
      <vt:lpstr>Метали та хімікати</vt:lpstr>
      <vt:lpstr>Цвітіння води</vt:lpstr>
      <vt:lpstr>Забруднення пластмасами</vt:lpstr>
      <vt:lpstr>Забруднення пластмасами</vt:lpstr>
      <vt:lpstr> Висновок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Фенол</dc:title>
  <cp:lastModifiedBy>User</cp:lastModifiedBy>
  <cp:revision>66</cp:revision>
  <dcterms:modified xsi:type="dcterms:W3CDTF">2012-02-18T18:48:02Z</dcterms:modified>
</cp:coreProperties>
</file>