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8" r:id="rId3"/>
    <p:sldId id="270" r:id="rId4"/>
    <p:sldId id="275" r:id="rId5"/>
    <p:sldId id="272" r:id="rId6"/>
    <p:sldId id="278" r:id="rId7"/>
    <p:sldId id="279" r:id="rId8"/>
    <p:sldId id="280" r:id="rId9"/>
    <p:sldId id="281" r:id="rId10"/>
    <p:sldId id="282" r:id="rId11"/>
    <p:sldId id="283" r:id="rId12"/>
    <p:sldId id="287" r:id="rId13"/>
    <p:sldId id="284" r:id="rId14"/>
    <p:sldId id="262" r:id="rId15"/>
    <p:sldId id="28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73" autoAdjust="0"/>
    <p:restoredTop sz="94660"/>
  </p:normalViewPr>
  <p:slideViewPr>
    <p:cSldViewPr>
      <p:cViewPr varScale="1">
        <p:scale>
          <a:sx n="101" d="100"/>
          <a:sy n="101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  <a:lumOff val="50000"/>
                </a:schemeClr>
              </a:solidFill>
            </c:spPr>
          </c:dPt>
          <c:dPt>
            <c:idx val="1"/>
            <c:spPr>
              <a:solidFill>
                <a:schemeClr val="tx2">
                  <a:lumMod val="25000"/>
                </a:schemeClr>
              </a:solidFill>
            </c:spPr>
          </c:dPt>
          <c:cat>
            <c:strRef>
              <c:f>Лист1!$A$2:$A$3</c:f>
              <c:strCache>
                <c:ptCount val="2"/>
                <c:pt idx="0">
                  <c:v>океан</c:v>
                </c:pt>
                <c:pt idx="1">
                  <c:v>суходол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lang="uk-UA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  <c:spPr>
        <a:solidFill>
          <a:schemeClr val="accent4">
            <a:lumMod val="60000"/>
            <a:lumOff val="40000"/>
          </a:schemeClr>
        </a:solidFill>
      </c:spPr>
      <c:txPr>
        <a:bodyPr/>
        <a:lstStyle/>
        <a:p>
          <a:pPr>
            <a:defRPr lang="uk-UA">
              <a:solidFill>
                <a:srgbClr val="FF0000"/>
              </a:solidFill>
            </a:defRPr>
          </a:pPr>
          <a:endParaRPr lang="ru-RU"/>
        </a:p>
      </c:txPr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Загрязнители океанов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2"/>
            <c:spPr>
              <a:solidFill>
                <a:srgbClr val="FFC000"/>
              </a:solidFill>
            </c:spPr>
          </c:dPt>
          <c:dPt>
            <c:idx val="3"/>
            <c:spPr>
              <a:solidFill>
                <a:srgbClr val="C00000"/>
              </a:solidFill>
            </c:spPr>
          </c:dPt>
          <c:dPt>
            <c:idx val="4"/>
            <c:spPr>
              <a:solidFill>
                <a:srgbClr val="00B0F0"/>
              </a:solidFill>
            </c:spPr>
          </c:dPt>
          <c:dPt>
            <c:idx val="5"/>
            <c:spPr>
              <a:solidFill>
                <a:srgbClr val="002060"/>
              </a:solidFill>
            </c:spPr>
          </c:dPt>
          <c:cat>
            <c:strRef>
              <c:f>Лист1!$A$2:$A$7</c:f>
              <c:strCache>
                <c:ptCount val="6"/>
                <c:pt idx="0">
                  <c:v>Сточные воды</c:v>
                </c:pt>
                <c:pt idx="1">
                  <c:v>Нефтепродукты</c:v>
                </c:pt>
                <c:pt idx="2">
                  <c:v>Химикаты</c:v>
                </c:pt>
                <c:pt idx="3">
                  <c:v>Пластик</c:v>
                </c:pt>
                <c:pt idx="4">
                  <c:v>Цветение воды</c:v>
                </c:pt>
                <c:pt idx="5">
                  <c:v>Катастрофы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41</c:v>
                </c:pt>
                <c:pt idx="1">
                  <c:v>25</c:v>
                </c:pt>
                <c:pt idx="2">
                  <c:v>14</c:v>
                </c:pt>
                <c:pt idx="3">
                  <c:v>9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</c:ser>
      </c:pie3DChart>
    </c:plotArea>
    <c:legend>
      <c:legendPos val="r"/>
      <c:layout/>
      <c:spPr>
        <a:solidFill>
          <a:schemeClr val="accent4">
            <a:lumMod val="60000"/>
            <a:lumOff val="40000"/>
          </a:schemeClr>
        </a:solidFill>
      </c:spPr>
      <c:txPr>
        <a:bodyPr/>
        <a:lstStyle/>
        <a:p>
          <a:pPr>
            <a:defRPr lang="uk-UA">
              <a:solidFill>
                <a:srgbClr val="FF0000"/>
              </a:solidFill>
            </a:defRPr>
          </a:pPr>
          <a:endParaRPr lang="ru-RU"/>
        </a:p>
      </c:txPr>
    </c:legend>
    <c:plotVisOnly val="1"/>
  </c:chart>
  <c:txPr>
    <a:bodyPr/>
    <a:lstStyle/>
    <a:p>
      <a:pPr>
        <a:defRPr sz="1800">
          <a:solidFill>
            <a:srgbClr val="FF000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13980116539571366"/>
          <c:y val="5.7482904412493471E-2"/>
          <c:w val="0.44609823041820013"/>
          <c:h val="0.76390791229710431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недопалок</c:v>
                </c:pt>
              </c:strCache>
            </c:strRef>
          </c:tx>
          <c:spPr>
            <a:solidFill>
              <a:srgbClr val="002060"/>
            </a:solidFill>
          </c:spP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пінопласт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жестяна банка</c:v>
                </c:pt>
              </c:strCache>
            </c:strRef>
          </c:tx>
          <c:spPr>
            <a:solidFill>
              <a:srgbClr val="FFC000"/>
            </a:solidFill>
          </c:spP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2">
                  <c:v>50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пластикова пляшка</c:v>
                </c:pt>
              </c:strCache>
            </c:strRef>
          </c:tx>
          <c:spPr>
            <a:solidFill>
              <a:srgbClr val="FF0000"/>
            </a:solidFill>
          </c:spPr>
          <c:cat>
            <c:numRef>
              <c:f>Лист1!$A$2:$A$5</c:f>
              <c:numCache>
                <c:formatCode>General</c:formatCode>
                <c:ptCount val="4"/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3">
                  <c:v>450</c:v>
                </c:pt>
              </c:numCache>
            </c:numRef>
          </c:val>
        </c:ser>
        <c:axId val="63175296"/>
        <c:axId val="63840640"/>
      </c:barChart>
      <c:catAx>
        <c:axId val="631752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uk-UA"/>
            </a:pPr>
            <a:endParaRPr lang="ru-RU"/>
          </a:p>
        </c:txPr>
        <c:crossAx val="63840640"/>
        <c:crosses val="autoZero"/>
        <c:auto val="1"/>
        <c:lblAlgn val="ctr"/>
        <c:lblOffset val="100"/>
      </c:catAx>
      <c:valAx>
        <c:axId val="6384064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uk-UA"/>
            </a:pPr>
            <a:endParaRPr lang="ru-RU"/>
          </a:p>
        </c:txPr>
        <c:crossAx val="6317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2421785324337231"/>
          <c:y val="0.28492542037564167"/>
          <c:w val="0.32791923389189565"/>
          <c:h val="0.37262124037214239"/>
        </c:manualLayout>
      </c:layout>
      <c:spPr>
        <a:solidFill>
          <a:srgbClr val="33CAFF"/>
        </a:solidFill>
      </c:spPr>
      <c:txPr>
        <a:bodyPr/>
        <a:lstStyle/>
        <a:p>
          <a:pPr>
            <a:defRPr lang="uk-UA"/>
          </a:pPr>
          <a:endParaRPr lang="ru-RU"/>
        </a:p>
      </c:txPr>
    </c:legend>
    <c:plotVisOnly val="1"/>
  </c:chart>
  <c:spPr>
    <a:solidFill>
      <a:srgbClr val="33CAFF"/>
    </a:solidFill>
    <a:effectLst>
      <a:innerShdw blurRad="63500" dist="50800" dir="16200000">
        <a:prstClr val="black">
          <a:alpha val="50000"/>
        </a:prstClr>
      </a:innerShdw>
    </a:effectLst>
    <a:scene3d>
      <a:camera prst="orthographicFront"/>
      <a:lightRig rig="threePt" dir="t"/>
    </a:scene3d>
    <a:sp3d prstMaterial="matte">
      <a:bevelT w="63500" h="63500" prst="artDeco"/>
      <a:contourClr>
        <a:srgbClr val="000000"/>
      </a:contourClr>
    </a:sp3d>
  </c:spPr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986BE-0A48-44C0-9205-9761FFBF2309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01D28-B189-43C2-8519-BFC2561372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8721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0"/>
            <a:ext cx="7467600" cy="1371600"/>
          </a:xfrm>
        </p:spPr>
        <p:txBody>
          <a:bodyPr/>
          <a:lstStyle>
            <a:lvl1pPr algn="r">
              <a:lnSpc>
                <a:spcPct val="80000"/>
              </a:lnSpc>
              <a:defRPr sz="56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038600"/>
            <a:ext cx="5410200" cy="10668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86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362200" y="61722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1722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19850" y="304800"/>
            <a:ext cx="18859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5054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524000"/>
            <a:ext cx="36957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543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543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90800" y="6096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B4C71EC6-210F-42DE-9C53-41977AD35B3D}" type="datetimeFigureOut">
              <a:rPr lang="ru-RU" smtClean="0"/>
              <a:pPr/>
              <a:t>18.02.2012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62400" y="60960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circl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7467600" cy="1371600"/>
          </a:xfrm>
        </p:spPr>
        <p:txBody>
          <a:bodyPr/>
          <a:lstStyle/>
          <a:p>
            <a:pPr algn="ctr"/>
            <a:r>
              <a:rPr lang="uk-UA" sz="4800" dirty="0" smtClean="0">
                <a:solidFill>
                  <a:srgbClr val="FFC000"/>
                </a:solidFill>
              </a:rPr>
              <a:t>Екологічні проблеми Світового океану</a:t>
            </a:r>
            <a:endParaRPr lang="ru-RU" sz="4800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4786322"/>
            <a:ext cx="3528392" cy="1353830"/>
          </a:xfrm>
        </p:spPr>
        <p:txBody>
          <a:bodyPr>
            <a:normAutofit fontScale="85000" lnSpcReduction="20000"/>
          </a:bodyPr>
          <a:lstStyle/>
          <a:p>
            <a:r>
              <a:rPr lang="uk-UA" sz="2400" dirty="0" smtClean="0"/>
              <a:t>Виконала:</a:t>
            </a:r>
          </a:p>
          <a:p>
            <a:r>
              <a:rPr lang="uk-UA" sz="2400" dirty="0" smtClean="0"/>
              <a:t>Суворова Л.</a:t>
            </a:r>
          </a:p>
          <a:p>
            <a:r>
              <a:rPr lang="uk-UA" sz="2400" dirty="0" smtClean="0"/>
              <a:t>Консультант:</a:t>
            </a:r>
          </a:p>
          <a:p>
            <a:r>
              <a:rPr lang="uk-UA" sz="2400" dirty="0" err="1" smtClean="0"/>
              <a:t>Бєлоножко</a:t>
            </a:r>
            <a:r>
              <a:rPr lang="uk-UA" sz="2400" dirty="0" smtClean="0"/>
              <a:t> О. В.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2675084555"/>
      </p:ext>
    </p:extLst>
  </p:cSld>
  <p:clrMapOvr>
    <a:masterClrMapping/>
  </p:clrMapOvr>
  <p:transition spd="slow"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42844" y="1071546"/>
            <a:ext cx="88583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Останніми</a:t>
            </a:r>
            <a:r>
              <a:rPr lang="ru-RU" sz="2400" dirty="0" smtClean="0"/>
              <a:t> роками </a:t>
            </a:r>
            <a:r>
              <a:rPr lang="ru-RU" sz="2400" dirty="0" err="1" smtClean="0"/>
              <a:t>зменшився</a:t>
            </a:r>
            <a:r>
              <a:rPr lang="ru-RU" sz="2400" dirty="0" smtClean="0"/>
              <a:t> </a:t>
            </a:r>
            <a:r>
              <a:rPr lang="ru-RU" sz="2400" dirty="0" err="1" smtClean="0"/>
              <a:t>зміст</a:t>
            </a:r>
            <a:r>
              <a:rPr lang="ru-RU" sz="2400" dirty="0" smtClean="0"/>
              <a:t> у водах </a:t>
            </a:r>
            <a:r>
              <a:rPr lang="ru-RU" sz="2400" dirty="0" err="1" smtClean="0"/>
              <a:t>океанів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металів</a:t>
            </a:r>
            <a:r>
              <a:rPr lang="ru-RU" sz="2400" dirty="0" smtClean="0"/>
              <a:t>, ДДТ </a:t>
            </a:r>
            <a:r>
              <a:rPr lang="ru-RU" sz="2400" dirty="0" err="1" smtClean="0"/>
              <a:t>і</a:t>
            </a:r>
            <a:r>
              <a:rPr lang="ru-RU" sz="2400" dirty="0" smtClean="0"/>
              <a:t> ПХД (</a:t>
            </a:r>
            <a:r>
              <a:rPr lang="ru-RU" sz="2400" dirty="0" err="1" smtClean="0"/>
              <a:t>полихлордифенилов</a:t>
            </a:r>
            <a:r>
              <a:rPr lang="ru-RU" sz="2400" dirty="0" smtClean="0"/>
              <a:t>), а ось </a:t>
            </a:r>
            <a:r>
              <a:rPr lang="ru-RU" sz="2400" dirty="0" err="1" smtClean="0"/>
              <a:t>кількість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миш'яку</a:t>
            </a:r>
            <a:r>
              <a:rPr lang="ru-RU" sz="2400" dirty="0" smtClean="0"/>
              <a:t> </a:t>
            </a:r>
            <a:r>
              <a:rPr lang="ru-RU" sz="2400" dirty="0" err="1" smtClean="0"/>
              <a:t>нез'ясовно</a:t>
            </a:r>
            <a:r>
              <a:rPr lang="ru-RU" sz="2400" dirty="0" smtClean="0"/>
              <a:t> </a:t>
            </a:r>
            <a:r>
              <a:rPr lang="ru-RU" sz="2400" dirty="0" err="1" smtClean="0"/>
              <a:t>зросла</a:t>
            </a:r>
            <a:r>
              <a:rPr lang="ru-RU" sz="2400" dirty="0" smtClean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43174" y="5072074"/>
            <a:ext cx="66437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Велику</a:t>
            </a:r>
            <a:r>
              <a:rPr lang="ru-RU" sz="2400" dirty="0" smtClean="0"/>
              <a:t> </a:t>
            </a:r>
            <a:r>
              <a:rPr lang="ru-RU" sz="2400" dirty="0" err="1" smtClean="0"/>
              <a:t>тривогу</a:t>
            </a:r>
            <a:r>
              <a:rPr lang="ru-RU" sz="2400" dirty="0" smtClean="0"/>
              <a:t> </a:t>
            </a:r>
            <a:r>
              <a:rPr lang="ru-RU" sz="2400" dirty="0" err="1" smtClean="0"/>
              <a:t>викликають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пестициди</a:t>
            </a:r>
            <a:r>
              <a:rPr lang="ru-RU" sz="2400" dirty="0" smtClean="0"/>
              <a:t> - </a:t>
            </a:r>
            <a:r>
              <a:rPr lang="ru-RU" sz="2400" dirty="0" err="1" smtClean="0"/>
              <a:t>альдрин</a:t>
            </a:r>
            <a:r>
              <a:rPr lang="ru-RU" sz="2400" dirty="0" smtClean="0"/>
              <a:t>, </a:t>
            </a:r>
            <a:r>
              <a:rPr lang="ru-RU" sz="2400" dirty="0" err="1" smtClean="0"/>
              <a:t>дильдрин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ендрин</a:t>
            </a:r>
            <a:r>
              <a:rPr lang="ru-RU" sz="2400" dirty="0" smtClean="0"/>
              <a:t>, -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накопичуються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тваринних</a:t>
            </a:r>
            <a:r>
              <a:rPr lang="ru-RU" sz="2400" dirty="0" smtClean="0"/>
              <a:t> тканинах.</a:t>
            </a:r>
          </a:p>
        </p:txBody>
      </p:sp>
      <p:pic>
        <p:nvPicPr>
          <p:cNvPr id="6146" name="Picture 2" descr="C:\Documents and Settings\User\Рабочий стол\проект\Rio_tinto_river_CarolStoker_NASA_Ames_Research_Center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2500306"/>
            <a:ext cx="2595559" cy="1948666"/>
          </a:xfrm>
          <a:prstGeom prst="rect">
            <a:avLst/>
          </a:prstGeom>
          <a:noFill/>
        </p:spPr>
      </p:pic>
      <p:pic>
        <p:nvPicPr>
          <p:cNvPr id="6147" name="Picture 3" descr="C:\Documents and Settings\User\Рабочий стол\проект\Water_pollution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034" y="4929198"/>
            <a:ext cx="1905000" cy="165735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3214678" y="2928934"/>
            <a:ext cx="5786478" cy="1384995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 </a:t>
            </a:r>
            <a:r>
              <a:rPr lang="ru-RU" sz="2800" dirty="0" err="1" smtClean="0">
                <a:solidFill>
                  <a:srgbClr val="FF0000"/>
                </a:solidFill>
              </a:rPr>
              <a:t>рік</a:t>
            </a:r>
            <a:r>
              <a:rPr lang="ru-RU" sz="2800" dirty="0" smtClean="0">
                <a:solidFill>
                  <a:srgbClr val="FF0000"/>
                </a:solidFill>
              </a:rPr>
              <a:t> у води </a:t>
            </a:r>
            <a:r>
              <a:rPr lang="ru-RU" sz="2800" dirty="0" err="1" smtClean="0">
                <a:solidFill>
                  <a:srgbClr val="FF0000"/>
                </a:solidFill>
              </a:rPr>
              <a:t>Світового</a:t>
            </a:r>
            <a:r>
              <a:rPr lang="ru-RU" sz="2800" dirty="0" smtClean="0">
                <a:solidFill>
                  <a:srgbClr val="FF0000"/>
                </a:solidFill>
              </a:rPr>
              <a:t> океану</a:t>
            </a:r>
          </a:p>
          <a:p>
            <a:r>
              <a:rPr lang="ru-RU" sz="2800" dirty="0" err="1" smtClean="0">
                <a:solidFill>
                  <a:srgbClr val="FF0000"/>
                </a:solidFill>
              </a:rPr>
              <a:t>скидається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більше</a:t>
            </a:r>
            <a:r>
              <a:rPr lang="ru-RU" sz="2800" dirty="0" smtClean="0">
                <a:solidFill>
                  <a:srgbClr val="FF0000"/>
                </a:solidFill>
              </a:rPr>
              <a:t> 1 млн. тонн</a:t>
            </a:r>
          </a:p>
          <a:p>
            <a:r>
              <a:rPr lang="ru-RU" sz="2800" dirty="0" err="1" smtClean="0">
                <a:solidFill>
                  <a:srgbClr val="FF0000"/>
                </a:solidFill>
              </a:rPr>
              <a:t>важких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металів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і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пестицидів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Метали та хімікати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107154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 smtClean="0"/>
              <a:t>Процес</a:t>
            </a:r>
            <a:r>
              <a:rPr lang="ru-RU" sz="2400" dirty="0" smtClean="0"/>
              <a:t> </a:t>
            </a:r>
            <a:r>
              <a:rPr lang="ru-RU" sz="2400" dirty="0" err="1" smtClean="0"/>
              <a:t>цвітіння</a:t>
            </a:r>
            <a:r>
              <a:rPr lang="ru-RU" sz="2400" dirty="0" smtClean="0"/>
              <a:t> води </a:t>
            </a:r>
            <a:r>
              <a:rPr lang="ru-RU" sz="2400" dirty="0" err="1" smtClean="0"/>
              <a:t>відбувається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із-за</a:t>
            </a:r>
            <a:r>
              <a:rPr lang="ru-RU" sz="2400" dirty="0" smtClean="0"/>
              <a:t> </a:t>
            </a:r>
            <a:r>
              <a:rPr lang="ru-RU" sz="2400" dirty="0" err="1" smtClean="0"/>
              <a:t>масового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розвитку</a:t>
            </a:r>
            <a:r>
              <a:rPr lang="ru-RU" sz="2400" dirty="0" smtClean="0"/>
              <a:t> </a:t>
            </a:r>
            <a:r>
              <a:rPr lang="ru-RU" sz="2400" dirty="0" err="1" smtClean="0"/>
              <a:t>водоростей</a:t>
            </a:r>
            <a:r>
              <a:rPr lang="ru-RU" sz="2400" dirty="0" smtClean="0"/>
              <a:t>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планктону.</a:t>
            </a:r>
          </a:p>
          <a:p>
            <a:endParaRPr lang="ru-RU" sz="2400" dirty="0" smtClean="0"/>
          </a:p>
        </p:txBody>
      </p:sp>
      <p:sp>
        <p:nvSpPr>
          <p:cNvPr id="9" name="Прямоугольник 8"/>
          <p:cNvSpPr/>
          <p:nvPr/>
        </p:nvSpPr>
        <p:spPr>
          <a:xfrm>
            <a:off x="4357686" y="2285992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err="1" smtClean="0"/>
              <a:t>Після</a:t>
            </a:r>
            <a:r>
              <a:rPr lang="ru-RU" sz="2400" dirty="0" smtClean="0"/>
              <a:t> </a:t>
            </a:r>
            <a:r>
              <a:rPr lang="ru-RU" sz="2400" dirty="0" err="1" smtClean="0"/>
              <a:t>цвітіння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водорості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помирають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розкладаються</a:t>
            </a:r>
            <a:r>
              <a:rPr lang="ru-RU" sz="2400" dirty="0" smtClean="0"/>
              <a:t>, </a:t>
            </a:r>
            <a:r>
              <a:rPr lang="ru-RU" sz="2400" dirty="0" err="1" smtClean="0"/>
              <a:t>сприяючи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розмноженню</a:t>
            </a:r>
            <a:r>
              <a:rPr lang="ru-RU" sz="2400" dirty="0" smtClean="0"/>
              <a:t> </a:t>
            </a:r>
            <a:r>
              <a:rPr lang="ru-RU" sz="2400" dirty="0" err="1" smtClean="0"/>
              <a:t>бактерій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поглинають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життєво</a:t>
            </a:r>
            <a:r>
              <a:rPr lang="ru-RU" sz="2400" dirty="0" smtClean="0"/>
              <a:t> </a:t>
            </a:r>
            <a:r>
              <a:rPr lang="ru-RU" sz="2400" dirty="0" err="1" smtClean="0"/>
              <a:t>важливий</a:t>
            </a:r>
            <a:r>
              <a:rPr lang="ru-RU" sz="2400" dirty="0" smtClean="0"/>
              <a:t> </a:t>
            </a:r>
            <a:r>
              <a:rPr lang="ru-RU" sz="2400" dirty="0" err="1" smtClean="0"/>
              <a:t>кисень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450057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 </a:t>
            </a:r>
            <a:r>
              <a:rPr lang="ru-RU" sz="2400" dirty="0" err="1" smtClean="0"/>
              <a:t>Морські</a:t>
            </a:r>
            <a:r>
              <a:rPr lang="ru-RU" sz="2400" dirty="0" smtClean="0"/>
              <a:t> </a:t>
            </a:r>
            <a:r>
              <a:rPr lang="ru-RU" sz="2400" dirty="0" err="1" smtClean="0"/>
              <a:t>тварини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добувають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їжу</a:t>
            </a:r>
            <a:r>
              <a:rPr lang="ru-RU" sz="2400" dirty="0" smtClean="0"/>
              <a:t> шляхом </a:t>
            </a:r>
            <a:r>
              <a:rPr lang="ru-RU" sz="2400" dirty="0" err="1" smtClean="0"/>
              <a:t>фільтрації</a:t>
            </a:r>
            <a:r>
              <a:rPr lang="ru-RU" sz="2400" dirty="0" smtClean="0"/>
              <a:t> води, </a:t>
            </a:r>
            <a:r>
              <a:rPr lang="ru-RU" sz="2400" dirty="0" err="1" smtClean="0"/>
              <a:t>дуже</a:t>
            </a:r>
            <a:r>
              <a:rPr lang="ru-RU" sz="2400" dirty="0" smtClean="0"/>
              <a:t> </a:t>
            </a:r>
            <a:r>
              <a:rPr lang="ru-RU" sz="2400" dirty="0" err="1" smtClean="0"/>
              <a:t>чутливі</a:t>
            </a:r>
            <a:r>
              <a:rPr lang="ru-RU" sz="2400" dirty="0" smtClean="0"/>
              <a:t> до </a:t>
            </a:r>
            <a:r>
              <a:rPr lang="ru-RU" sz="2400" dirty="0" err="1" smtClean="0"/>
              <a:t>забрудників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накопичуються</a:t>
            </a:r>
            <a:r>
              <a:rPr lang="ru-RU" sz="2400" dirty="0" smtClean="0"/>
              <a:t> в </a:t>
            </a:r>
            <a:r>
              <a:rPr lang="ru-RU" sz="2400" dirty="0" err="1" smtClean="0"/>
              <a:t>їх</a:t>
            </a:r>
            <a:r>
              <a:rPr lang="ru-RU" sz="2400" dirty="0" smtClean="0"/>
              <a:t> тканинах.</a:t>
            </a:r>
          </a:p>
          <a:p>
            <a:endParaRPr lang="ru-RU" sz="2400" dirty="0" smtClean="0"/>
          </a:p>
          <a:p>
            <a:endParaRPr lang="uk-UA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углом 11"/>
          <p:cNvSpPr/>
          <p:nvPr/>
        </p:nvSpPr>
        <p:spPr>
          <a:xfrm rot="5400000">
            <a:off x="5334601" y="594697"/>
            <a:ext cx="956691" cy="2481893"/>
          </a:xfrm>
          <a:prstGeom prst="bentArrow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3" name="Стрелка углом 12"/>
          <p:cNvSpPr/>
          <p:nvPr/>
        </p:nvSpPr>
        <p:spPr>
          <a:xfrm rot="10800000">
            <a:off x="4786314" y="5072074"/>
            <a:ext cx="2643206" cy="1147789"/>
          </a:xfrm>
          <a:prstGeom prst="bentArrow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pic>
        <p:nvPicPr>
          <p:cNvPr id="7170" name="Picture 2" descr="C:\WINDOWS\Web\Wallpaper\Chip_Wallpapers (41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3" y="2643182"/>
            <a:ext cx="2714643" cy="1696721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Цвітіння води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2" grpId="0" animBg="1"/>
      <p:bldP spid="13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14282" y="928670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Скупчення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відходів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пластмас</a:t>
            </a:r>
            <a:r>
              <a:rPr lang="ru-RU" sz="2400" dirty="0" smtClean="0"/>
              <a:t> </a:t>
            </a:r>
            <a:r>
              <a:rPr lang="ru-RU" sz="2400" dirty="0" err="1" smtClean="0"/>
              <a:t>утворюють</a:t>
            </a:r>
            <a:r>
              <a:rPr lang="ru-RU" sz="2400" dirty="0" smtClean="0"/>
              <a:t> у </a:t>
            </a:r>
            <a:r>
              <a:rPr lang="ru-RU" sz="2400" dirty="0" err="1" smtClean="0"/>
              <a:t>Світовому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океані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</a:t>
            </a:r>
            <a:r>
              <a:rPr lang="ru-RU" sz="2400" dirty="0" err="1" smtClean="0"/>
              <a:t>впливом</a:t>
            </a:r>
            <a:r>
              <a:rPr lang="ru-RU" sz="2400" dirty="0" smtClean="0"/>
              <a:t> </a:t>
            </a:r>
            <a:r>
              <a:rPr lang="ru-RU" sz="2400" dirty="0" err="1" smtClean="0"/>
              <a:t>течій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особливі</a:t>
            </a:r>
            <a:r>
              <a:rPr lang="ru-RU" sz="2400" dirty="0" smtClean="0"/>
              <a:t> </a:t>
            </a:r>
            <a:r>
              <a:rPr lang="ru-RU" sz="2400" dirty="0" err="1" smtClean="0"/>
              <a:t>сміттєві</a:t>
            </a:r>
            <a:r>
              <a:rPr lang="ru-RU" sz="2400" dirty="0" smtClean="0"/>
              <a:t> </a:t>
            </a:r>
            <a:r>
              <a:rPr lang="ru-RU" sz="2400" dirty="0" err="1" smtClean="0"/>
              <a:t>плями</a:t>
            </a:r>
            <a:r>
              <a:rPr lang="ru-RU" sz="2400" dirty="0" smtClean="0"/>
              <a:t>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8024842" cy="1143000"/>
          </a:xfrm>
        </p:spPr>
        <p:txBody>
          <a:bodyPr/>
          <a:lstStyle/>
          <a:p>
            <a:r>
              <a:rPr lang="uk-UA" dirty="0" smtClean="0"/>
              <a:t>Забруднення пластмасами</a:t>
            </a:r>
            <a:endParaRPr lang="ru-RU" dirty="0"/>
          </a:p>
        </p:txBody>
      </p:sp>
      <p:pic>
        <p:nvPicPr>
          <p:cNvPr id="7" name="Picture 10" descr="C:\Documents and Settings\User\Рабочий стол\350px-North_Pacific_Gyre_World_Ma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1928802"/>
            <a:ext cx="6660267" cy="4357718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142844" y="5429264"/>
            <a:ext cx="849264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/>
              <a:t>Терміни</a:t>
            </a:r>
            <a:r>
              <a:rPr lang="ru-RU" sz="2400" dirty="0" smtClean="0"/>
              <a:t> </a:t>
            </a:r>
            <a:r>
              <a:rPr lang="ru-RU" sz="2400" dirty="0" err="1" smtClean="0"/>
              <a:t>розкладання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сміття</a:t>
            </a:r>
            <a:r>
              <a:rPr lang="ru-RU" sz="2400" dirty="0" smtClean="0"/>
              <a:t> в </a:t>
            </a:r>
            <a:r>
              <a:rPr lang="ru-RU" sz="2400" dirty="0" err="1" smtClean="0"/>
              <a:t>морській</a:t>
            </a:r>
            <a:r>
              <a:rPr lang="ru-RU" sz="2400" dirty="0" smtClean="0"/>
              <a:t> </a:t>
            </a:r>
            <a:r>
              <a:rPr lang="ru-RU" sz="2400" dirty="0" err="1" smtClean="0"/>
              <a:t>воді</a:t>
            </a:r>
            <a:r>
              <a:rPr lang="ru-RU" sz="2400" dirty="0" smtClean="0"/>
              <a:t>:</a:t>
            </a:r>
          </a:p>
          <a:p>
            <a:r>
              <a:rPr lang="ru-RU" sz="2400" dirty="0" err="1" smtClean="0"/>
              <a:t>недопалок</a:t>
            </a:r>
            <a:r>
              <a:rPr lang="ru-RU" sz="2400" dirty="0" smtClean="0"/>
              <a:t> - 5 </a:t>
            </a:r>
            <a:r>
              <a:rPr lang="ru-RU" sz="2400" dirty="0" err="1" smtClean="0"/>
              <a:t>років</a:t>
            </a:r>
            <a:r>
              <a:rPr lang="ru-RU" sz="2400" dirty="0" smtClean="0"/>
              <a:t>,  </a:t>
            </a:r>
            <a:r>
              <a:rPr lang="ru-RU" sz="2400" dirty="0" err="1" smtClean="0"/>
              <a:t>пінопласт</a:t>
            </a:r>
            <a:r>
              <a:rPr lang="ru-RU" sz="2400" dirty="0" smtClean="0"/>
              <a:t> - 18, </a:t>
            </a:r>
            <a:r>
              <a:rPr lang="ru-RU" sz="2400" dirty="0" err="1" smtClean="0"/>
              <a:t>жестянная</a:t>
            </a:r>
            <a:r>
              <a:rPr lang="ru-RU" sz="2400" dirty="0" smtClean="0"/>
              <a:t> банка - 50,</a:t>
            </a:r>
          </a:p>
          <a:p>
            <a:r>
              <a:rPr lang="ru-RU" sz="2400" dirty="0" err="1" smtClean="0"/>
              <a:t>пластикова</a:t>
            </a:r>
            <a:r>
              <a:rPr lang="ru-RU" sz="2400" dirty="0" smtClean="0"/>
              <a:t> </a:t>
            </a:r>
            <a:r>
              <a:rPr lang="ru-RU" sz="2400" dirty="0" err="1" smtClean="0"/>
              <a:t>пляшка</a:t>
            </a:r>
            <a:r>
              <a:rPr lang="ru-RU" sz="2400" dirty="0" smtClean="0"/>
              <a:t> - 450, </a:t>
            </a:r>
            <a:r>
              <a:rPr lang="ru-RU" sz="2400" dirty="0" err="1" smtClean="0"/>
              <a:t>скляна</a:t>
            </a:r>
            <a:r>
              <a:rPr lang="ru-RU" sz="2400" dirty="0" smtClean="0"/>
              <a:t> </a:t>
            </a:r>
            <a:r>
              <a:rPr lang="ru-RU" sz="2400" dirty="0" err="1" smtClean="0"/>
              <a:t>пляшка</a:t>
            </a:r>
            <a:r>
              <a:rPr lang="ru-RU" sz="2400" dirty="0" smtClean="0"/>
              <a:t> - 1000000.</a:t>
            </a:r>
          </a:p>
          <a:p>
            <a:endParaRPr lang="ru-RU" sz="2400" dirty="0" smtClean="0"/>
          </a:p>
        </p:txBody>
      </p:sp>
      <p:graphicFrame>
        <p:nvGraphicFramePr>
          <p:cNvPr id="18" name="Диаграмма 17"/>
          <p:cNvGraphicFramePr/>
          <p:nvPr/>
        </p:nvGraphicFramePr>
        <p:xfrm>
          <a:off x="785786" y="1000108"/>
          <a:ext cx="7429552" cy="4389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8024842" cy="1143000"/>
          </a:xfrm>
        </p:spPr>
        <p:txBody>
          <a:bodyPr/>
          <a:lstStyle/>
          <a:p>
            <a:r>
              <a:rPr lang="uk-UA" dirty="0" smtClean="0"/>
              <a:t>Забруднення пластмасами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Graphic spid="18" grpId="0">
        <p:bldAsOne/>
      </p:bldGraphic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7543800" cy="1143000"/>
          </a:xfrm>
        </p:spPr>
        <p:txBody>
          <a:bodyPr/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Висновок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0100" y="1928802"/>
            <a:ext cx="7000924" cy="3416320"/>
          </a:xfrm>
          <a:prstGeom prst="rect">
            <a:avLst/>
          </a:prstGeom>
          <a:solidFill>
            <a:srgbClr val="FFFF00"/>
          </a:solidFill>
          <a:ln w="1270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rgbClr val="FF0000"/>
                </a:solidFill>
              </a:rPr>
              <a:t>Людство повинно радикально переглянути стратегію використання Світового океану, в іншому випадку йому загрожує глобальна катастрофа.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6922625"/>
      </p:ext>
    </p:extLst>
  </p:cSld>
  <p:clrMapOvr>
    <a:masterClrMapping/>
  </p:clrMapOvr>
  <p:transition spd="slow"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1571604" y="1357298"/>
            <a:ext cx="6072230" cy="3429024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 rtl="0"/>
            <a:r>
              <a:rPr lang="ru-RU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Д Я К У Ю</a:t>
            </a: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З А</a:t>
            </a:r>
          </a:p>
          <a:p>
            <a:pPr algn="ctr" rtl="0"/>
            <a:r>
              <a:rPr lang="ru-RU" sz="36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accent1">
                    <a:lumMod val="50000"/>
                    <a:lumOff val="50000"/>
                  </a:schemeClr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У В А Г У   !</a:t>
            </a:r>
            <a:endParaRPr lang="uk-UA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chemeClr val="accent1">
                  <a:lumMod val="50000"/>
                  <a:lumOff val="50000"/>
                </a:schemeClr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41784"/>
            <a:ext cx="7543800" cy="1143000"/>
          </a:xfrm>
        </p:spPr>
        <p:txBody>
          <a:bodyPr/>
          <a:lstStyle/>
          <a:p>
            <a:pPr algn="ctr"/>
            <a:r>
              <a:rPr lang="uk-UA" dirty="0" smtClean="0"/>
              <a:t>Вступ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571612"/>
            <a:ext cx="807249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/>
              <a:t>Майже 3 / 4 поверхні нашої планети займають океани. Вода - основа всіх життєвих процесів.</a:t>
            </a:r>
            <a:br>
              <a:rPr lang="uk-UA" sz="3200" dirty="0" smtClean="0"/>
            </a:br>
            <a:endParaRPr lang="ru-RU" sz="3200" dirty="0"/>
          </a:p>
        </p:txBody>
      </p:sp>
      <p:graphicFrame>
        <p:nvGraphicFramePr>
          <p:cNvPr id="9" name="Диаграмма 8"/>
          <p:cNvGraphicFramePr/>
          <p:nvPr/>
        </p:nvGraphicFramePr>
        <p:xfrm>
          <a:off x="3929058" y="3000372"/>
          <a:ext cx="4857784" cy="3278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4028715983"/>
      </p:ext>
    </p:extLst>
  </p:cSld>
  <p:clrMapOvr>
    <a:masterClrMapping/>
  </p:clrMapOvr>
  <p:transition spd="slow"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43040" y="0"/>
            <a:ext cx="6143668" cy="1143000"/>
          </a:xfrm>
        </p:spPr>
        <p:txBody>
          <a:bodyPr/>
          <a:lstStyle/>
          <a:p>
            <a:r>
              <a:rPr lang="uk-UA" dirty="0" smtClean="0"/>
              <a:t>       Світовий Океан</a:t>
            </a:r>
            <a:endParaRPr lang="uk-UA" dirty="0"/>
          </a:p>
        </p:txBody>
      </p:sp>
      <p:pic>
        <p:nvPicPr>
          <p:cNvPr id="1026" name="Picture 2" descr="C:\Documents and Settings\Admin\Рабочий стол\світовий океан\_44476707_sea_level629x380.gif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28662" y="1714488"/>
            <a:ext cx="6921473" cy="41814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WINDOWS\Web\Wallpaper\Лазурь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142984"/>
            <a:ext cx="7887894" cy="5447172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5429256" y="1142984"/>
            <a:ext cx="3390608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Екологічні катастрофи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58016" y="4429132"/>
            <a:ext cx="2019527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Стокові води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00958" y="5357826"/>
            <a:ext cx="1358064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Хімікати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00826" y="3643314"/>
            <a:ext cx="2357454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Цвітіння води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5008" y="2000240"/>
            <a:ext cx="3159519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Пластмасові відходи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29388" y="2786058"/>
            <a:ext cx="2421817" cy="461665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Нафтопродукти</a:t>
            </a:r>
            <a:endParaRPr lang="uk-UA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Диаграмма 10"/>
          <p:cNvGraphicFramePr/>
          <p:nvPr/>
        </p:nvGraphicFramePr>
        <p:xfrm>
          <a:off x="142844" y="2794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Забруднення океану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7000"/>
                            </p:stCondLst>
                            <p:childTnLst>
                              <p:par>
                                <p:cTn id="5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00"/>
                            </p:stCondLst>
                            <p:childTnLst>
                              <p:par>
                                <p:cTn id="5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Graphic spid="11" grpId="0">
        <p:bldAsOne/>
      </p:bldGraphic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Documents and Settings\Admin\Рабочий стол\мне\B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4942" y="3643314"/>
            <a:ext cx="3929058" cy="2841310"/>
          </a:xfrm>
          <a:prstGeom prst="rect">
            <a:avLst/>
          </a:prstGeom>
          <a:noFill/>
        </p:spPr>
      </p:pic>
      <p:pic>
        <p:nvPicPr>
          <p:cNvPr id="7" name="Picture 5" descr="C:\Documents and Settings\Admin\Рабочий стол\мне\NAUKA-sea-15hi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000232" y="0"/>
            <a:ext cx="4572032" cy="3326154"/>
          </a:xfrm>
          <a:prstGeom prst="rect">
            <a:avLst/>
          </a:prstGeom>
          <a:noFill/>
        </p:spPr>
      </p:pic>
      <p:pic>
        <p:nvPicPr>
          <p:cNvPr id="2052" name="Picture 4" descr="C:\Documents and Settings\Admin\Рабочий стол\світовий океан\7-9-10pic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429000"/>
            <a:ext cx="3810087" cy="32639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0.jpg"/>
          <p:cNvPicPr>
            <a:picLocks noGrp="1" noChangeAspect="1"/>
          </p:cNvPicPr>
          <p:nvPr>
            <p:ph idx="1"/>
          </p:nvPr>
        </p:nvPicPr>
        <p:blipFill>
          <a:blip r:embed="rId3" cstate="email"/>
          <a:stretch>
            <a:fillRect/>
          </a:stretch>
        </p:blipFill>
        <p:spPr>
          <a:xfrm>
            <a:off x="5829590" y="1000108"/>
            <a:ext cx="2885813" cy="2428892"/>
          </a:xfrm>
          <a:ln w="76200">
            <a:solidFill>
              <a:srgbClr val="FF000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85720" y="1571612"/>
            <a:ext cx="33902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Аварії танкерів</a:t>
            </a:r>
            <a:endParaRPr lang="uk-UA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User\Рабочий стол\проект\000bcdb95f1d0e99e16e0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58" y="4185274"/>
            <a:ext cx="4000528" cy="2263827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</p:pic>
      <p:pic>
        <p:nvPicPr>
          <p:cNvPr id="11" name="Picture 2" descr="C:\Documents and Settings\User\Рабочий стол\проект\Exval.jpe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21915" y="3714753"/>
            <a:ext cx="4066556" cy="271464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</p:pic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Екологічні катастрофи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357298"/>
            <a:ext cx="432233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Аварії на нафтових</a:t>
            </a:r>
          </a:p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платформах</a:t>
            </a:r>
          </a:p>
        </p:txBody>
      </p:sp>
      <p:pic>
        <p:nvPicPr>
          <p:cNvPr id="3074" name="Picture 2" descr="C:\Documents and Settings\User\Рабочий стол\проект\global-response-group-aeros-oil-spill-cleaning-system_unq6q_69_Eid6f_5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61061" y="4071942"/>
            <a:ext cx="3840029" cy="2632166"/>
          </a:xfrm>
          <a:prstGeom prst="rect">
            <a:avLst/>
          </a:prstGeom>
          <a:noFill/>
        </p:spPr>
      </p:pic>
      <p:pic>
        <p:nvPicPr>
          <p:cNvPr id="3076" name="Picture 4" descr="C:\Documents and Settings\User\Рабочий стол\800px-Deepwater_Horizon_offshore_drilling_unit_on_fire_201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87978" y="1214422"/>
            <a:ext cx="3333773" cy="2500330"/>
          </a:xfrm>
          <a:prstGeom prst="rect">
            <a:avLst/>
          </a:prstGeom>
          <a:noFill/>
        </p:spPr>
      </p:pic>
      <p:pic>
        <p:nvPicPr>
          <p:cNvPr id="3077" name="Picture 5" descr="C:\Documents and Settings\User\Рабочий стол\Gulf-Oiled-Pelicans-June-3-201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42909" y="4143380"/>
            <a:ext cx="3780637" cy="2542479"/>
          </a:xfrm>
          <a:prstGeom prst="rect">
            <a:avLst/>
          </a:prstGeom>
          <a:noFill/>
        </p:spPr>
      </p:pic>
      <p:sp>
        <p:nvSpPr>
          <p:cNvPr id="9" name="Заголовок 11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Екологічні катастрофи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142984"/>
            <a:ext cx="50994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latin typeface="Arial" pitchFamily="34" charset="0"/>
                <a:cs typeface="Arial" pitchFamily="34" charset="0"/>
              </a:rPr>
              <a:t>Техногенні катастрофи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2357430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Аварія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на АЕС Фукусіма-1 —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найкрупніша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радіаційна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аварія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 (7-го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рівня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за 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шкалю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INES) –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весна-літо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2011 року.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D:\Мои документы\На учпортал\Гео проект\Фукусима\20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30410" y="4214818"/>
            <a:ext cx="3827850" cy="2417926"/>
          </a:xfrm>
          <a:prstGeom prst="rect">
            <a:avLst/>
          </a:prstGeom>
          <a:noFill/>
        </p:spPr>
      </p:pic>
      <p:pic>
        <p:nvPicPr>
          <p:cNvPr id="4099" name="Picture 3" descr="D:\Мои документы\На учпортал\Гео проект\Фукусима\221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4214818"/>
            <a:ext cx="3792394" cy="2395529"/>
          </a:xfrm>
          <a:prstGeom prst="rect">
            <a:avLst/>
          </a:prstGeom>
          <a:noFill/>
        </p:spPr>
      </p:pic>
      <p:sp>
        <p:nvSpPr>
          <p:cNvPr id="11" name="Стрелка вправо с вырезом 10"/>
          <p:cNvSpPr/>
          <p:nvPr/>
        </p:nvSpPr>
        <p:spPr>
          <a:xfrm>
            <a:off x="4071934" y="5143512"/>
            <a:ext cx="835532" cy="484632"/>
          </a:xfrm>
          <a:prstGeom prst="notchedRightArrow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Екологічні катастрофи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14282" y="1428736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малих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кількостях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збагачюють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воду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і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сприяють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росту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рослин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та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риб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а в великих –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руйнують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екосистеми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C:\Documents and Settings\User\Рабочий стол\проект\Imagen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72198" y="2357430"/>
            <a:ext cx="2700337" cy="4248150"/>
          </a:xfrm>
          <a:prstGeom prst="rect">
            <a:avLst/>
          </a:prstGeom>
          <a:noFill/>
        </p:spPr>
      </p:pic>
      <p:pic>
        <p:nvPicPr>
          <p:cNvPr id="5126" name="Picture 6" descr="C:\Documents and Settings\User\Рабочий стол\проект\2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4282" y="2928934"/>
            <a:ext cx="5500726" cy="3669563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0" y="0"/>
            <a:ext cx="7543800" cy="1143000"/>
          </a:xfrm>
        </p:spPr>
        <p:txBody>
          <a:bodyPr/>
          <a:lstStyle/>
          <a:p>
            <a:r>
              <a:rPr lang="uk-UA" dirty="0" smtClean="0"/>
              <a:t>Стічні води</a:t>
            </a:r>
            <a:endParaRPr lang="ru-RU" dirty="0"/>
          </a:p>
        </p:txBody>
      </p:sp>
    </p:spTree>
  </p:cSld>
  <p:clrMapOvr>
    <a:masterClrMapping/>
  </p:clrMapOvr>
  <p:transition>
    <p:circle/>
    <p:sndAc>
      <p:stSnd>
        <p:snd r:embed="rId2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/>
    </p:bldLst>
  </p:timing>
</p:sld>
</file>

<file path=ppt/theme/theme1.xml><?xml version="1.0" encoding="utf-8"?>
<a:theme xmlns:a="http://schemas.openxmlformats.org/drawingml/2006/main" name="Шаблон оформления «Сине-зеленая пещера»">
  <a:themeElements>
    <a:clrScheme name="Тема Office 11">
      <a:dk1>
        <a:srgbClr val="005A58"/>
      </a:dk1>
      <a:lt1>
        <a:srgbClr val="FFFFFF"/>
      </a:lt1>
      <a:dk2>
        <a:srgbClr val="33CCCC"/>
      </a:dk2>
      <a:lt2>
        <a:srgbClr val="FFFF99"/>
      </a:lt2>
      <a:accent1>
        <a:srgbClr val="006462"/>
      </a:accent1>
      <a:accent2>
        <a:srgbClr val="6D6FC7"/>
      </a:accent2>
      <a:accent3>
        <a:srgbClr val="ADE2E2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Тема Offic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DCEBE6"/>
        </a:dk1>
        <a:lt1>
          <a:srgbClr val="FFFFFF"/>
        </a:lt1>
        <a:dk2>
          <a:srgbClr val="000000"/>
        </a:dk2>
        <a:lt2>
          <a:srgbClr val="333333"/>
        </a:lt2>
        <a:accent1>
          <a:srgbClr val="3374A1"/>
        </a:accent1>
        <a:accent2>
          <a:srgbClr val="3B2E8A"/>
        </a:accent2>
        <a:accent3>
          <a:srgbClr val="FFFFFF"/>
        </a:accent3>
        <a:accent4>
          <a:srgbClr val="BCC9C4"/>
        </a:accent4>
        <a:accent5>
          <a:srgbClr val="ADBCCD"/>
        </a:accent5>
        <a:accent6>
          <a:srgbClr val="35297D"/>
        </a:accent6>
        <a:hlink>
          <a:srgbClr val="00FF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3E3E5C"/>
        </a:dk1>
        <a:lt1>
          <a:srgbClr val="FFFFFF"/>
        </a:lt1>
        <a:dk2>
          <a:srgbClr val="B9B9D7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D9D9E8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CCCC99"/>
        </a:dk1>
        <a:lt1>
          <a:srgbClr val="FFFFCC"/>
        </a:lt1>
        <a:dk2>
          <a:srgbClr val="DFD293"/>
        </a:dk2>
        <a:lt2>
          <a:srgbClr val="5C1F00"/>
        </a:lt2>
        <a:accent1>
          <a:srgbClr val="78783C"/>
        </a:accent1>
        <a:accent2>
          <a:srgbClr val="FFFFCC"/>
        </a:accent2>
        <a:accent3>
          <a:srgbClr val="FFFFE2"/>
        </a:accent3>
        <a:accent4>
          <a:srgbClr val="AEAE82"/>
        </a:accent4>
        <a:accent5>
          <a:srgbClr val="BEBEAF"/>
        </a:accent5>
        <a:accent6>
          <a:srgbClr val="E7E7B9"/>
        </a:accent6>
        <a:hlink>
          <a:srgbClr val="9900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2D2015"/>
        </a:dk1>
        <a:lt1>
          <a:srgbClr val="D2D2D2"/>
        </a:lt1>
        <a:dk2>
          <a:srgbClr val="CCCCA5"/>
        </a:dk2>
        <a:lt2>
          <a:srgbClr val="DFC08D"/>
        </a:lt2>
        <a:accent1>
          <a:srgbClr val="666666"/>
        </a:accent1>
        <a:accent2>
          <a:srgbClr val="0066FF"/>
        </a:accent2>
        <a:accent3>
          <a:srgbClr val="E2E2CF"/>
        </a:accent3>
        <a:accent4>
          <a:srgbClr val="B3B3B3"/>
        </a:accent4>
        <a:accent5>
          <a:srgbClr val="B8B8B8"/>
        </a:accent5>
        <a:accent6>
          <a:srgbClr val="005CE7"/>
        </a:accent6>
        <a:hlink>
          <a:srgbClr val="66CCFF"/>
        </a:hlink>
        <a:folHlink>
          <a:srgbClr val="FAF0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2D2015"/>
        </a:dk1>
        <a:lt1>
          <a:srgbClr val="D2D2D2"/>
        </a:lt1>
        <a:dk2>
          <a:srgbClr val="73CDFF"/>
        </a:dk2>
        <a:lt2>
          <a:srgbClr val="DFC08D"/>
        </a:lt2>
        <a:accent1>
          <a:srgbClr val="666666"/>
        </a:accent1>
        <a:accent2>
          <a:srgbClr val="0066FF"/>
        </a:accent2>
        <a:accent3>
          <a:srgbClr val="BCE3FF"/>
        </a:accent3>
        <a:accent4>
          <a:srgbClr val="B3B3B3"/>
        </a:accent4>
        <a:accent5>
          <a:srgbClr val="B8B8B8"/>
        </a:accent5>
        <a:accent6>
          <a:srgbClr val="005CE7"/>
        </a:accent6>
        <a:hlink>
          <a:srgbClr val="66CCFF"/>
        </a:hlink>
        <a:folHlink>
          <a:srgbClr val="FAF0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005A58"/>
        </a:dk1>
        <a:lt1>
          <a:srgbClr val="FFFFFF"/>
        </a:lt1>
        <a:dk2>
          <a:srgbClr val="33CCCC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DE2E2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003366"/>
        </a:dk1>
        <a:lt1>
          <a:srgbClr val="FFFFFF"/>
        </a:lt1>
        <a:dk2>
          <a:srgbClr val="000066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B8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«Сине-зеленая пещера»</Template>
  <TotalTime>583</TotalTime>
  <Words>257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Шаблон оформления «Сине-зеленая пещера»</vt:lpstr>
      <vt:lpstr>Екологічні проблеми Світового океану</vt:lpstr>
      <vt:lpstr>Вступ </vt:lpstr>
      <vt:lpstr>       Світовий Океан</vt:lpstr>
      <vt:lpstr>Забруднення океану</vt:lpstr>
      <vt:lpstr>Слайд 5</vt:lpstr>
      <vt:lpstr>Екологічні катастрофи</vt:lpstr>
      <vt:lpstr>Екологічні катастрофи</vt:lpstr>
      <vt:lpstr>Екологічні катастрофи</vt:lpstr>
      <vt:lpstr>Стічні води</vt:lpstr>
      <vt:lpstr>Метали та хімікати</vt:lpstr>
      <vt:lpstr>Цвітіння води</vt:lpstr>
      <vt:lpstr>Забруднення пластмасами</vt:lpstr>
      <vt:lpstr>Забруднення пластмасами</vt:lpstr>
      <vt:lpstr> Висновок 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Фенол</dc:title>
  <cp:lastModifiedBy>User</cp:lastModifiedBy>
  <cp:revision>66</cp:revision>
  <dcterms:modified xsi:type="dcterms:W3CDTF">2012-02-18T18:48:02Z</dcterms:modified>
</cp:coreProperties>
</file>