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76" r:id="rId12"/>
    <p:sldId id="267" r:id="rId13"/>
    <p:sldId id="268" r:id="rId14"/>
    <p:sldId id="269" r:id="rId15"/>
    <p:sldId id="270" r:id="rId16"/>
    <p:sldId id="271" r:id="rId17"/>
    <p:sldId id="272" r:id="rId18"/>
    <p:sldId id="274" r:id="rId19"/>
    <p:sldId id="273" r:id="rId20"/>
    <p:sldId id="275" r:id="rId21"/>
    <p:sldId id="278" r:id="rId22"/>
    <p:sldId id="277" r:id="rId23"/>
    <p:sldId id="279" r:id="rId24"/>
    <p:sldId id="281" r:id="rId25"/>
    <p:sldId id="282" r:id="rId26"/>
    <p:sldId id="283"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F9AD9602-B156-4FC7-854A-ADE4AFC84BC8}" type="datetimeFigureOut">
              <a:rPr lang="ru-RU" smtClean="0"/>
              <a:t>05.05.2014</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9AC6296-6FD3-4DDC-AA7F-A4DD218A3CD3}" type="slidenum">
              <a:rPr lang="ru-RU" smtClean="0"/>
              <a:t>‹#›</a:t>
            </a:fld>
            <a:endParaRPr lang="ru-RU"/>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9AD9602-B156-4FC7-854A-ADE4AFC84BC8}" type="datetimeFigureOut">
              <a:rPr lang="ru-RU" smtClean="0"/>
              <a:t>05.05.2014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AC6296-6FD3-4DDC-AA7F-A4DD218A3CD3}" type="slidenum">
              <a:rPr lang="ru-RU" smtClean="0"/>
              <a:t>‹#›</a:t>
            </a:fld>
            <a:endParaRPr lang="ru-RU"/>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9AD9602-B156-4FC7-854A-ADE4AFC84BC8}" type="datetimeFigureOut">
              <a:rPr lang="ru-RU" smtClean="0"/>
              <a:t>05.05.2014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AC6296-6FD3-4DDC-AA7F-A4DD218A3CD3}" type="slidenum">
              <a:rPr lang="ru-RU" smtClean="0"/>
              <a:t>‹#›</a:t>
            </a:fld>
            <a:endParaRPr lang="ru-RU"/>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9AD9602-B156-4FC7-854A-ADE4AFC84BC8}" type="datetimeFigureOut">
              <a:rPr lang="ru-RU" smtClean="0"/>
              <a:t>05.05.2014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AC6296-6FD3-4DDC-AA7F-A4DD218A3CD3}" type="slidenum">
              <a:rPr lang="ru-RU" smtClean="0"/>
              <a:t>‹#›</a:t>
            </a:fld>
            <a:endParaRPr lang="ru-RU"/>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9AD9602-B156-4FC7-854A-ADE4AFC84BC8}" type="datetimeFigureOut">
              <a:rPr lang="ru-RU" smtClean="0"/>
              <a:t>05.05.2014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AC6296-6FD3-4DDC-AA7F-A4DD218A3CD3}" type="slidenum">
              <a:rPr lang="ru-RU" smtClean="0"/>
              <a:t>‹#›</a:t>
            </a:fld>
            <a:endParaRPr lang="ru-RU"/>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9AD9602-B156-4FC7-854A-ADE4AFC84BC8}" type="datetimeFigureOut">
              <a:rPr lang="ru-RU" smtClean="0"/>
              <a:t>05.05.2014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AC6296-6FD3-4DDC-AA7F-A4DD218A3CD3}" type="slidenum">
              <a:rPr lang="ru-RU" smtClean="0"/>
              <a:t>‹#›</a:t>
            </a:fld>
            <a:endParaRPr lang="ru-RU"/>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F9AD9602-B156-4FC7-854A-ADE4AFC84BC8}" type="datetimeFigureOut">
              <a:rPr lang="ru-RU" smtClean="0"/>
              <a:t>05.05.2014</a:t>
            </a:fld>
            <a:endParaRPr lang="ru-RU"/>
          </a:p>
        </p:txBody>
      </p:sp>
      <p:sp>
        <p:nvSpPr>
          <p:cNvPr id="27" name="Номер слайда 26"/>
          <p:cNvSpPr>
            <a:spLocks noGrp="1"/>
          </p:cNvSpPr>
          <p:nvPr>
            <p:ph type="sldNum" sz="quarter" idx="11"/>
          </p:nvPr>
        </p:nvSpPr>
        <p:spPr/>
        <p:txBody>
          <a:bodyPr rtlCol="0"/>
          <a:lstStyle/>
          <a:p>
            <a:fld id="{19AC6296-6FD3-4DDC-AA7F-A4DD218A3CD3}"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F9AD9602-B156-4FC7-854A-ADE4AFC84BC8}" type="datetimeFigureOut">
              <a:rPr lang="ru-RU" smtClean="0"/>
              <a:t>05.05.2014</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19AC6296-6FD3-4DDC-AA7F-A4DD218A3CD3}" type="slidenum">
              <a:rPr lang="ru-RU" smtClean="0"/>
              <a:t>‹#›</a:t>
            </a:fld>
            <a:endParaRPr lang="ru-RU"/>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9AD9602-B156-4FC7-854A-ADE4AFC84BC8}" type="datetimeFigureOut">
              <a:rPr lang="ru-RU" smtClean="0"/>
              <a:t>05.05.2014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9AC6296-6FD3-4DDC-AA7F-A4DD218A3CD3}" type="slidenum">
              <a:rPr lang="ru-RU" smtClean="0"/>
              <a:t>‹#›</a:t>
            </a:fld>
            <a:endParaRPr lang="ru-RU"/>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9AD9602-B156-4FC7-854A-ADE4AFC84BC8}" type="datetimeFigureOut">
              <a:rPr lang="ru-RU" smtClean="0"/>
              <a:t>05.05.2014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AC6296-6FD3-4DDC-AA7F-A4DD218A3CD3}" type="slidenum">
              <a:rPr lang="ru-RU" smtClean="0"/>
              <a:t>‹#›</a:t>
            </a:fld>
            <a:endParaRPr lang="ru-RU"/>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9AD9602-B156-4FC7-854A-ADE4AFC84BC8}" type="datetimeFigureOut">
              <a:rPr lang="ru-RU" smtClean="0"/>
              <a:t>05.05.2014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AC6296-6FD3-4DDC-AA7F-A4DD218A3CD3}" type="slidenum">
              <a:rPr lang="ru-RU" smtClean="0"/>
              <a:t>‹#›</a:t>
            </a:fld>
            <a:endParaRPr lang="ru-RU"/>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3000"/>
            <a:lum/>
          </a:blip>
          <a:srcRect/>
          <a:stretch>
            <a:fillRect l="-11000" r="-11000"/>
          </a:stretch>
        </a:blipFill>
        <a:effectLst/>
      </p:bgPr>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9AD9602-B156-4FC7-854A-ADE4AFC84BC8}" type="datetimeFigureOut">
              <a:rPr lang="ru-RU" smtClean="0"/>
              <a:t>05.05.2014</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9AC6296-6FD3-4DDC-AA7F-A4DD218A3CD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Ліси потребують допомоги</a:t>
            </a:r>
            <a:endParaRPr lang="ru-RU"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571480"/>
            <a:ext cx="4038600" cy="6203907"/>
          </a:xfrm>
        </p:spPr>
        <p:txBody>
          <a:bodyPr>
            <a:normAutofit/>
          </a:bodyPr>
          <a:lstStyle/>
          <a:p>
            <a:pPr>
              <a:buNone/>
            </a:pPr>
            <a:r>
              <a:rPr lang="uk-UA" dirty="0" smtClean="0">
                <a:latin typeface="Comic Sans MS" pitchFamily="66" charset="0"/>
              </a:rPr>
              <a:t>Іншою важливою ознакою є бонітет, який визначається рядом характеристик — середньою висотою дерев залежно від віку, середнім об’ємом стовбура, кількістю дерев на 1 га, а отже — запасом деревини (об’єм деревини на 1 га), поточним і середнім приростами запасу деревини. Для кожної породи та бонітету складаються таблиці ходу росту лісостану, які відображають величину вище перелічених показників, починаючи від посадки і до віку перестиглості, з інтервалом у 10—20 років.</a:t>
            </a:r>
            <a:endParaRPr lang="ru-RU" dirty="0" smtClean="0">
              <a:latin typeface="Comic Sans MS" pitchFamily="66" charset="0"/>
            </a:endParaRPr>
          </a:p>
          <a:p>
            <a:endParaRPr lang="ru-RU" dirty="0"/>
          </a:p>
        </p:txBody>
      </p:sp>
      <p:pic>
        <p:nvPicPr>
          <p:cNvPr id="9" name="Содержимое 8" descr="kremenskie2.jpg"/>
          <p:cNvPicPr>
            <a:picLocks noGrp="1" noChangeAspect="1"/>
          </p:cNvPicPr>
          <p:nvPr>
            <p:ph sz="half" idx="1"/>
          </p:nvPr>
        </p:nvPicPr>
        <p:blipFill>
          <a:blip r:embed="rId2"/>
          <a:stretch>
            <a:fillRect/>
          </a:stretch>
        </p:blipFill>
        <p:spPr>
          <a:xfrm>
            <a:off x="214282" y="1643050"/>
            <a:ext cx="4704467" cy="3533055"/>
          </a:xfrm>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Результати дослідження </a:t>
            </a:r>
            <a:r>
              <a:rPr lang="uk-UA" dirty="0" err="1" smtClean="0"/>
              <a:t>МАКР</a:t>
            </a:r>
            <a:endParaRPr lang="ru-RU" dirty="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Дослідження </a:t>
            </a:r>
            <a:r>
              <a:rPr lang="uk-UA" dirty="0" err="1" smtClean="0"/>
              <a:t>МАКР</a:t>
            </a:r>
            <a:endParaRPr lang="ru-RU" dirty="0"/>
          </a:p>
        </p:txBody>
      </p:sp>
      <p:pic>
        <p:nvPicPr>
          <p:cNvPr id="5" name="Рисунок 4" descr="1243299937_1243012373_011.jpg"/>
          <p:cNvPicPr>
            <a:picLocks noGrp="1" noChangeAspect="1"/>
          </p:cNvPicPr>
          <p:nvPr>
            <p:ph type="pic" idx="1"/>
          </p:nvPr>
        </p:nvPicPr>
        <p:blipFill>
          <a:blip r:embed="rId2"/>
          <a:srcRect l="17417" r="17417"/>
          <a:stretch>
            <a:fillRect/>
          </a:stretch>
        </p:blipFill>
        <p:spPr/>
      </p:pic>
      <p:sp>
        <p:nvSpPr>
          <p:cNvPr id="4" name="Текст 3"/>
          <p:cNvSpPr>
            <a:spLocks noGrp="1"/>
          </p:cNvSpPr>
          <p:nvPr>
            <p:ph type="body" sz="half" idx="2"/>
          </p:nvPr>
        </p:nvSpPr>
        <p:spPr>
          <a:xfrm>
            <a:off x="6088443" y="1071546"/>
            <a:ext cx="2590800" cy="4719251"/>
          </a:xfrm>
        </p:spPr>
        <p:txBody>
          <a:bodyPr>
            <a:normAutofit fontScale="85000" lnSpcReduction="10000"/>
          </a:bodyPr>
          <a:lstStyle/>
          <a:p>
            <a:r>
              <a:rPr lang="uk-UA" sz="2000" dirty="0" smtClean="0">
                <a:latin typeface="Comic Sans MS" pitchFamily="66" charset="0"/>
              </a:rPr>
              <a:t>Дослідження міжвідомчої аналітично-консультативної ради з питань розвитку продуктивних сил та виробничих відносин (</a:t>
            </a:r>
            <a:r>
              <a:rPr lang="uk-UA" sz="2000" dirty="0" err="1" smtClean="0">
                <a:latin typeface="Comic Sans MS" pitchFamily="66" charset="0"/>
              </a:rPr>
              <a:t>МАКР</a:t>
            </a:r>
            <a:r>
              <a:rPr lang="uk-UA" sz="2000" dirty="0" smtClean="0">
                <a:latin typeface="Comic Sans MS" pitchFamily="66" charset="0"/>
              </a:rPr>
              <a:t>) показало.</a:t>
            </a:r>
            <a:endParaRPr lang="ru-RU" sz="2000" dirty="0" smtClean="0">
              <a:latin typeface="Comic Sans MS" pitchFamily="66" charset="0"/>
            </a:endParaRPr>
          </a:p>
          <a:p>
            <a:r>
              <a:rPr lang="uk-UA" sz="2000" dirty="0" smtClean="0">
                <a:latin typeface="Comic Sans MS" pitchFamily="66" charset="0"/>
              </a:rPr>
              <a:t>1. Ліси України зріджені, </a:t>
            </a:r>
            <a:r>
              <a:rPr lang="uk-UA" sz="2000" dirty="0" err="1" smtClean="0">
                <a:latin typeface="Comic Sans MS" pitchFamily="66" charset="0"/>
              </a:rPr>
              <a:t>низькоповнотні</a:t>
            </a:r>
            <a:r>
              <a:rPr lang="uk-UA" sz="2000" dirty="0" smtClean="0">
                <a:latin typeface="Comic Sans MS" pitchFamily="66" charset="0"/>
              </a:rPr>
              <a:t>. Недостатній догляд у молодих лісах та надмірні вирубування у пристигаючих та стиглих лісостанах призводять до зниження як продуктивності, так і біологічної стійкості українських лісів.</a:t>
            </a:r>
            <a:endParaRPr lang="ru-RU" sz="2000" dirty="0" smtClean="0">
              <a:latin typeface="Comic Sans MS" pitchFamily="66" charset="0"/>
            </a:endParaRPr>
          </a:p>
          <a:p>
            <a:endParaRPr lang="ru-RU"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928670"/>
            <a:ext cx="4038600" cy="5846717"/>
          </a:xfrm>
        </p:spPr>
        <p:txBody>
          <a:bodyPr/>
          <a:lstStyle/>
          <a:p>
            <a:pPr>
              <a:buNone/>
            </a:pPr>
            <a:r>
              <a:rPr lang="uk-UA" dirty="0" smtClean="0">
                <a:latin typeface="Comic Sans MS" pitchFamily="66" charset="0"/>
              </a:rPr>
              <a:t>Отже, нормальний ліс — це здоровий, могутній, самодостатній, здатний самотужки боротись і перемагати хвороби та зовнішні впливи. Нормальні лісостани становлять лісову систему, стійку до кліматичних впливів, найбільш продуктивну для експлуатації та найбільш ефективну з погляду її захисних функцій.</a:t>
            </a:r>
            <a:endParaRPr lang="ru-RU" dirty="0" smtClean="0">
              <a:latin typeface="Comic Sans MS" pitchFamily="66" charset="0"/>
            </a:endParaRPr>
          </a:p>
          <a:p>
            <a:pPr>
              <a:buNone/>
            </a:pPr>
            <a:endParaRPr lang="ru-RU" dirty="0"/>
          </a:p>
        </p:txBody>
      </p:sp>
      <p:pic>
        <p:nvPicPr>
          <p:cNvPr id="5" name="Содержимое 4" descr="1243299945_1243012387_029.jpg"/>
          <p:cNvPicPr>
            <a:picLocks noGrp="1" noChangeAspect="1"/>
          </p:cNvPicPr>
          <p:nvPr>
            <p:ph sz="half" idx="2"/>
          </p:nvPr>
        </p:nvPicPr>
        <p:blipFill>
          <a:blip r:embed="rId2"/>
          <a:stretch>
            <a:fillRect/>
          </a:stretch>
        </p:blipFill>
        <p:spPr>
          <a:xfrm>
            <a:off x="4857752" y="928670"/>
            <a:ext cx="3929091" cy="5238787"/>
          </a:xfrm>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1243299912_1243012421_059.jpg"/>
          <p:cNvPicPr>
            <a:picLocks noGrp="1" noChangeAspect="1"/>
          </p:cNvPicPr>
          <p:nvPr>
            <p:ph sz="half" idx="1"/>
          </p:nvPr>
        </p:nvPicPr>
        <p:blipFill>
          <a:blip r:embed="rId2"/>
          <a:stretch>
            <a:fillRect/>
          </a:stretch>
        </p:blipFill>
        <p:spPr>
          <a:xfrm>
            <a:off x="214282" y="2571744"/>
            <a:ext cx="4510354" cy="3384569"/>
          </a:xfrm>
        </p:spPr>
      </p:pic>
      <p:sp>
        <p:nvSpPr>
          <p:cNvPr id="4" name="Содержимое 3"/>
          <p:cNvSpPr>
            <a:spLocks noGrp="1"/>
          </p:cNvSpPr>
          <p:nvPr>
            <p:ph sz="half" idx="2"/>
          </p:nvPr>
        </p:nvSpPr>
        <p:spPr>
          <a:xfrm>
            <a:off x="4648200" y="785794"/>
            <a:ext cx="4038600" cy="5989593"/>
          </a:xfrm>
        </p:spPr>
        <p:txBody>
          <a:bodyPr/>
          <a:lstStyle/>
          <a:p>
            <a:pPr>
              <a:buNone/>
            </a:pPr>
            <a:r>
              <a:rPr lang="uk-UA" dirty="0" smtClean="0">
                <a:latin typeface="Comic Sans MS" pitchFamily="66" charset="0"/>
              </a:rPr>
              <a:t>Порівняння показників реальних та нормальних лісів показало, що на даний час типовий стан українських лісів характеризується таким</a:t>
            </a:r>
            <a:r>
              <a:rPr lang="uk-UA" dirty="0" smtClean="0">
                <a:effectLst>
                  <a:outerShdw blurRad="38100" dist="38100" dir="2700000" algn="tl">
                    <a:srgbClr val="000000">
                      <a:alpha val="43137"/>
                    </a:srgbClr>
                  </a:outerShdw>
                </a:effectLst>
                <a:latin typeface="Comic Sans MS" pitchFamily="66" charset="0"/>
              </a:rPr>
              <a:t>:</a:t>
            </a:r>
            <a:endParaRPr lang="ru-RU" dirty="0" smtClean="0">
              <a:effectLst>
                <a:outerShdw blurRad="38100" dist="38100" dir="2700000" algn="tl">
                  <a:srgbClr val="000000">
                    <a:alpha val="43137"/>
                  </a:srgbClr>
                </a:outerShdw>
              </a:effectLst>
              <a:latin typeface="Comic Sans MS" pitchFamily="66" charset="0"/>
            </a:endParaRPr>
          </a:p>
          <a:p>
            <a:pPr>
              <a:buNone/>
            </a:pPr>
            <a:r>
              <a:rPr lang="uk-UA" dirty="0" smtClean="0">
                <a:latin typeface="Comic Sans MS" pitchFamily="66" charset="0"/>
              </a:rPr>
              <a:t>— густина насаджень і об’єм деревини в молодих лісах перевищують відповідні характеристики нормального лісу;</a:t>
            </a:r>
            <a:endParaRPr lang="ru-RU" dirty="0" smtClean="0">
              <a:latin typeface="Comic Sans MS" pitchFamily="66" charset="0"/>
            </a:endParaRPr>
          </a:p>
          <a:p>
            <a:pPr>
              <a:buNone/>
            </a:pPr>
            <a:endParaRPr lang="ru-RU" dirty="0"/>
          </a:p>
        </p:txBody>
      </p:sp>
      <p:sp>
        <p:nvSpPr>
          <p:cNvPr id="6" name="Заголовок 1"/>
          <p:cNvSpPr>
            <a:spLocks noGrp="1"/>
          </p:cNvSpPr>
          <p:nvPr>
            <p:ph type="title"/>
          </p:nvPr>
        </p:nvSpPr>
        <p:spPr>
          <a:xfrm>
            <a:off x="457200" y="1143000"/>
            <a:ext cx="4043362" cy="1066800"/>
          </a:xfrm>
        </p:spPr>
        <p:txBody>
          <a:bodyPr>
            <a:normAutofit fontScale="90000"/>
          </a:bodyPr>
          <a:lstStyle/>
          <a:p>
            <a:pPr algn="ctr"/>
            <a:r>
              <a:rPr lang="uk-UA" dirty="0" smtClean="0"/>
              <a:t>Стан українських лісів</a:t>
            </a:r>
            <a:endParaRPr lang="ru-RU"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Стан українських лісів</a:t>
            </a:r>
            <a:endParaRPr lang="ru-RU" dirty="0"/>
          </a:p>
        </p:txBody>
      </p:sp>
      <p:pic>
        <p:nvPicPr>
          <p:cNvPr id="5" name="Рисунок 4" descr="1243299980_1243012454_061.jpg"/>
          <p:cNvPicPr>
            <a:picLocks noGrp="1" noChangeAspect="1"/>
          </p:cNvPicPr>
          <p:nvPr>
            <p:ph type="pic" idx="1"/>
          </p:nvPr>
        </p:nvPicPr>
        <p:blipFill>
          <a:blip r:embed="rId2"/>
          <a:srcRect l="12480" r="12480"/>
          <a:stretch>
            <a:fillRect/>
          </a:stretch>
        </p:blipFill>
        <p:spPr/>
      </p:pic>
      <p:sp>
        <p:nvSpPr>
          <p:cNvPr id="4" name="Текст 3"/>
          <p:cNvSpPr>
            <a:spLocks noGrp="1"/>
          </p:cNvSpPr>
          <p:nvPr>
            <p:ph type="body" sz="half" idx="2"/>
          </p:nvPr>
        </p:nvSpPr>
        <p:spPr>
          <a:xfrm>
            <a:off x="6088443" y="1142984"/>
            <a:ext cx="2590800" cy="4647813"/>
          </a:xfrm>
        </p:spPr>
        <p:txBody>
          <a:bodyPr/>
          <a:lstStyle/>
          <a:p>
            <a:r>
              <a:rPr lang="uk-UA" sz="2000" dirty="0" smtClean="0">
                <a:latin typeface="Comic Sans MS" pitchFamily="66" charset="0"/>
              </a:rPr>
              <a:t>— для насаджень середнього віку характеристики реальних лісостанів близькі до характеристик нормальних лісів;</a:t>
            </a:r>
            <a:endParaRPr lang="ru-RU" sz="2000" dirty="0" smtClean="0">
              <a:latin typeface="Comic Sans MS" pitchFamily="66" charset="0"/>
            </a:endParaRPr>
          </a:p>
          <a:p>
            <a:endParaRPr lang="ru-RU"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28596" y="1571612"/>
            <a:ext cx="4038600" cy="2786082"/>
          </a:xfrm>
        </p:spPr>
        <p:txBody>
          <a:bodyPr/>
          <a:lstStyle/>
          <a:p>
            <a:pPr>
              <a:buNone/>
            </a:pPr>
            <a:r>
              <a:rPr lang="uk-UA" dirty="0" smtClean="0">
                <a:latin typeface="Comic Sans MS" pitchFamily="66" charset="0"/>
              </a:rPr>
              <a:t>— починаючи з пристигаючих насаджень, спостерігається різке зниження запасів у реальних лісостанах, порівняно з нормальними лісами;</a:t>
            </a:r>
            <a:endParaRPr lang="ru-RU" dirty="0" smtClean="0">
              <a:latin typeface="Comic Sans MS" pitchFamily="66" charset="0"/>
            </a:endParaRPr>
          </a:p>
          <a:p>
            <a:endParaRPr lang="ru-RU" dirty="0"/>
          </a:p>
        </p:txBody>
      </p:sp>
      <p:pic>
        <p:nvPicPr>
          <p:cNvPr id="6" name="Содержимое 5" descr="kremenskie2.jpg"/>
          <p:cNvPicPr>
            <a:picLocks noGrp="1" noChangeAspect="1"/>
          </p:cNvPicPr>
          <p:nvPr>
            <p:ph sz="half" idx="2"/>
          </p:nvPr>
        </p:nvPicPr>
        <p:blipFill>
          <a:blip r:embed="rId2"/>
          <a:stretch>
            <a:fillRect/>
          </a:stretch>
        </p:blipFill>
        <p:spPr>
          <a:xfrm rot="312277">
            <a:off x="4171722" y="1774603"/>
            <a:ext cx="4825532" cy="3218593"/>
          </a:xfrm>
        </p:spPr>
      </p:pic>
      <p:sp>
        <p:nvSpPr>
          <p:cNvPr id="5" name="Заголовок 1"/>
          <p:cNvSpPr>
            <a:spLocks noGrp="1"/>
          </p:cNvSpPr>
          <p:nvPr>
            <p:ph type="title"/>
          </p:nvPr>
        </p:nvSpPr>
        <p:spPr>
          <a:xfrm>
            <a:off x="500034" y="500042"/>
            <a:ext cx="8229600" cy="1066800"/>
          </a:xfrm>
        </p:spPr>
        <p:txBody>
          <a:bodyPr>
            <a:normAutofit fontScale="90000"/>
          </a:bodyPr>
          <a:lstStyle/>
          <a:p>
            <a:pPr algn="ctr"/>
            <a:r>
              <a:rPr lang="uk-UA" dirty="0" smtClean="0"/>
              <a:t>Стан українських лісів</a:t>
            </a:r>
            <a:r>
              <a:rPr lang="ru-RU" dirty="0" smtClean="0"/>
              <a:t/>
            </a:r>
            <a:br>
              <a:rPr lang="ru-RU" dirty="0" smtClean="0"/>
            </a:br>
            <a:endParaRPr lang="ru-RU" dirty="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politics.zt_.ua_1.jpg"/>
          <p:cNvPicPr>
            <a:picLocks noGrp="1" noChangeAspect="1"/>
          </p:cNvPicPr>
          <p:nvPr>
            <p:ph sz="half" idx="1"/>
          </p:nvPr>
        </p:nvPicPr>
        <p:blipFill>
          <a:blip r:embed="rId2"/>
          <a:stretch>
            <a:fillRect/>
          </a:stretch>
        </p:blipFill>
        <p:spPr>
          <a:xfrm>
            <a:off x="357158" y="2643182"/>
            <a:ext cx="4574722" cy="3429024"/>
          </a:xfrm>
        </p:spPr>
      </p:pic>
      <p:sp>
        <p:nvSpPr>
          <p:cNvPr id="4" name="Содержимое 3"/>
          <p:cNvSpPr>
            <a:spLocks noGrp="1"/>
          </p:cNvSpPr>
          <p:nvPr>
            <p:ph sz="half" idx="2"/>
          </p:nvPr>
        </p:nvSpPr>
        <p:spPr/>
        <p:txBody>
          <a:bodyPr/>
          <a:lstStyle/>
          <a:p>
            <a:pPr>
              <a:buNone/>
            </a:pPr>
            <a:r>
              <a:rPr lang="uk-UA" dirty="0" smtClean="0">
                <a:latin typeface="Comic Sans MS" pitchFamily="66" charset="0"/>
              </a:rPr>
              <a:t>— стиглі лісостани надмірно зріджені внаслідок різного роду рубок, пов’язаних із «доглядом» за лісом. Такі ліси, як правило, наближаються до розряду деградованих.</a:t>
            </a:r>
            <a:endParaRPr lang="ru-RU" dirty="0" smtClean="0">
              <a:latin typeface="Comic Sans MS" pitchFamily="66" charset="0"/>
            </a:endParaRPr>
          </a:p>
          <a:p>
            <a:endParaRPr lang="ru-RU" dirty="0">
              <a:latin typeface="Comic Sans MS" pitchFamily="66" charset="0"/>
            </a:endParaRPr>
          </a:p>
        </p:txBody>
      </p:sp>
      <p:sp>
        <p:nvSpPr>
          <p:cNvPr id="5" name="Заголовок 1"/>
          <p:cNvSpPr>
            <a:spLocks noGrp="1"/>
          </p:cNvSpPr>
          <p:nvPr>
            <p:ph type="title"/>
          </p:nvPr>
        </p:nvSpPr>
        <p:spPr>
          <a:xfrm>
            <a:off x="457200" y="1143000"/>
            <a:ext cx="8229600" cy="1066800"/>
          </a:xfrm>
        </p:spPr>
        <p:txBody>
          <a:bodyPr/>
          <a:lstStyle/>
          <a:p>
            <a:pPr algn="ctr"/>
            <a:r>
              <a:rPr lang="uk-UA" dirty="0" smtClean="0"/>
              <a:t>Стан українських лісів</a:t>
            </a:r>
            <a:endParaRPr lang="ru-RU"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318009245_5les.jpg"/>
          <p:cNvPicPr>
            <a:picLocks noGrp="1" noChangeAspect="1"/>
          </p:cNvPicPr>
          <p:nvPr>
            <p:ph type="pic" idx="1"/>
          </p:nvPr>
        </p:nvPicPr>
        <p:blipFill>
          <a:blip r:embed="rId2"/>
          <a:srcRect l="16780" r="16780"/>
          <a:stretch>
            <a:fillRect/>
          </a:stretch>
        </p:blipFill>
        <p:spPr/>
      </p:pic>
      <p:sp>
        <p:nvSpPr>
          <p:cNvPr id="4" name="Текст 3"/>
          <p:cNvSpPr>
            <a:spLocks noGrp="1"/>
          </p:cNvSpPr>
          <p:nvPr>
            <p:ph type="body" sz="half" idx="2"/>
          </p:nvPr>
        </p:nvSpPr>
        <p:spPr>
          <a:xfrm>
            <a:off x="5429256" y="1142984"/>
            <a:ext cx="3249987" cy="4647813"/>
          </a:xfrm>
        </p:spPr>
        <p:txBody>
          <a:bodyPr>
            <a:normAutofit/>
          </a:bodyPr>
          <a:lstStyle/>
          <a:p>
            <a:r>
              <a:rPr lang="uk-UA" sz="2000" dirty="0" smtClean="0">
                <a:latin typeface="Comic Sans MS" pitchFamily="66" charset="0"/>
              </a:rPr>
              <a:t>З огляду на виснаженість українських лісів та беручи до уваги низький внесок лісового господарства в економіку країни, можна було б запропонувати значно обмежити вирубку. Проте така пропозиція мала б сенс, якби весь ліс в Україні був природним. Насправді ж половина його є штучним, посадженим. </a:t>
            </a:r>
            <a:endParaRPr lang="ru-RU" sz="2000" dirty="0" smtClean="0">
              <a:latin typeface="Comic Sans MS" pitchFamily="66" charset="0"/>
            </a:endParaRPr>
          </a:p>
          <a:p>
            <a:endParaRPr lang="ru-RU" sz="2000" dirty="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642918"/>
            <a:ext cx="4038600" cy="6132469"/>
          </a:xfrm>
        </p:spPr>
        <p:txBody>
          <a:bodyPr>
            <a:normAutofit lnSpcReduction="10000"/>
          </a:bodyPr>
          <a:lstStyle/>
          <a:p>
            <a:pPr>
              <a:buNone/>
            </a:pPr>
            <a:r>
              <a:rPr lang="uk-UA" dirty="0" smtClean="0">
                <a:latin typeface="Comic Sans MS" pitchFamily="66" charset="0"/>
              </a:rPr>
              <a:t>Ситуація з лісами України не безнадійна, попри надмірну, рукотворну зрідженість лісів у групах пристигаючих, стиглих і перестійних лісостанів та наведені цифри щодо продуктивності таких лісів. Важливим є той факт, що стан молодняків та середньовікових насаджень близький до стану нормального лісу. Отже, в цілому лісове господарство України має хороші перспективи, пов’язані з наявністю доброго старту для правильного господарювання у майбутньому. </a:t>
            </a:r>
            <a:endParaRPr lang="ru-RU" dirty="0"/>
          </a:p>
        </p:txBody>
      </p:sp>
      <p:pic>
        <p:nvPicPr>
          <p:cNvPr id="5" name="Содержимое 4" descr="f_8.jpg"/>
          <p:cNvPicPr>
            <a:picLocks noGrp="1" noChangeAspect="1"/>
          </p:cNvPicPr>
          <p:nvPr>
            <p:ph sz="half" idx="2"/>
          </p:nvPr>
        </p:nvPicPr>
        <p:blipFill>
          <a:blip r:embed="rId2"/>
          <a:stretch>
            <a:fillRect/>
          </a:stretch>
        </p:blipFill>
        <p:spPr>
          <a:xfrm rot="184245">
            <a:off x="4578791" y="1677610"/>
            <a:ext cx="4038600" cy="3028950"/>
          </a:xfrm>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План:</a:t>
            </a:r>
            <a:endParaRPr lang="ru-RU" dirty="0"/>
          </a:p>
        </p:txBody>
      </p:sp>
      <p:sp>
        <p:nvSpPr>
          <p:cNvPr id="3" name="Содержимое 2"/>
          <p:cNvSpPr>
            <a:spLocks noGrp="1"/>
          </p:cNvSpPr>
          <p:nvPr>
            <p:ph idx="1"/>
          </p:nvPr>
        </p:nvSpPr>
        <p:spPr/>
        <p:txBody>
          <a:bodyPr/>
          <a:lstStyle/>
          <a:p>
            <a:pPr marL="624078" indent="-514350">
              <a:buFont typeface="+mj-lt"/>
              <a:buAutoNum type="arabicPeriod"/>
            </a:pPr>
            <a:r>
              <a:rPr lang="uk-UA" dirty="0" smtClean="0"/>
              <a:t>Ліси України;</a:t>
            </a:r>
          </a:p>
          <a:p>
            <a:pPr marL="624078" indent="-514350">
              <a:buFont typeface="+mj-lt"/>
              <a:buAutoNum type="arabicPeriod"/>
            </a:pPr>
            <a:r>
              <a:rPr lang="uk-UA" dirty="0" smtClean="0"/>
              <a:t>Дослідження </a:t>
            </a:r>
            <a:r>
              <a:rPr lang="uk-UA" dirty="0" err="1" smtClean="0"/>
              <a:t>МАКР</a:t>
            </a:r>
            <a:r>
              <a:rPr lang="uk-UA" dirty="0" smtClean="0"/>
              <a:t>;</a:t>
            </a:r>
          </a:p>
          <a:p>
            <a:pPr marL="624078" indent="-514350">
              <a:buFont typeface="+mj-lt"/>
              <a:buAutoNum type="arabicPeriod"/>
            </a:pPr>
            <a:r>
              <a:rPr lang="uk-UA" dirty="0" smtClean="0"/>
              <a:t>Шляхи вирішення проблеми.</a:t>
            </a:r>
            <a:endParaRPr lang="ru-RU"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33128.jpg"/>
          <p:cNvPicPr>
            <a:picLocks noGrp="1" noChangeAspect="1"/>
          </p:cNvPicPr>
          <p:nvPr>
            <p:ph sz="half" idx="1"/>
          </p:nvPr>
        </p:nvPicPr>
        <p:blipFill>
          <a:blip r:embed="rId2"/>
          <a:stretch>
            <a:fillRect/>
          </a:stretch>
        </p:blipFill>
        <p:spPr>
          <a:xfrm rot="20526449">
            <a:off x="400197" y="1739538"/>
            <a:ext cx="4169255" cy="3130731"/>
          </a:xfrm>
        </p:spPr>
      </p:pic>
      <p:sp>
        <p:nvSpPr>
          <p:cNvPr id="4" name="Содержимое 3"/>
          <p:cNvSpPr>
            <a:spLocks noGrp="1"/>
          </p:cNvSpPr>
          <p:nvPr>
            <p:ph sz="half" idx="2"/>
          </p:nvPr>
        </p:nvSpPr>
        <p:spPr>
          <a:xfrm>
            <a:off x="4648200" y="714356"/>
            <a:ext cx="4038600" cy="6061031"/>
          </a:xfrm>
        </p:spPr>
        <p:txBody>
          <a:bodyPr>
            <a:normAutofit fontScale="92500" lnSpcReduction="10000"/>
          </a:bodyPr>
          <a:lstStyle/>
          <a:p>
            <a:pPr>
              <a:buNone/>
            </a:pPr>
            <a:r>
              <a:rPr lang="uk-UA" dirty="0" smtClean="0"/>
              <a:t>2. </a:t>
            </a:r>
            <a:r>
              <a:rPr lang="uk-UA" dirty="0" smtClean="0">
                <a:latin typeface="Comic Sans MS" pitchFamily="66" charset="0"/>
              </a:rPr>
              <a:t>Неефективна організація ведення лісового господарства, поєднання функцій державного управління і контролю у сфері використання, охорони, захисту лісового фонду і відтворення лісів із підприємницькою діяльністю призводить до неефективного господарювання, зростання витрат, відсутності інвестицій та, зрештою, до втрати перспектив розвитку не лише лісового господарства, а й деревообробної, меблевої та целюлозно-паперової галузей промисловості, які стають заручниками непрозорого менеджменту лісового господарства.</a:t>
            </a:r>
            <a:endParaRPr lang="ru-RU" dirty="0" smtClean="0">
              <a:latin typeface="Comic Sans MS" pitchFamily="66" charset="0"/>
            </a:endParaRPr>
          </a:p>
          <a:p>
            <a:pPr>
              <a:buNone/>
            </a:pPr>
            <a:endParaRPr lang="ru-RU"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787c21922013.jpg"/>
          <p:cNvPicPr>
            <a:picLocks noGrp="1" noChangeAspect="1"/>
          </p:cNvPicPr>
          <p:nvPr>
            <p:ph type="pic" idx="1"/>
          </p:nvPr>
        </p:nvPicPr>
        <p:blipFill>
          <a:blip r:embed="rId2"/>
          <a:srcRect l="12500" r="12500"/>
          <a:stretch>
            <a:fillRect/>
          </a:stretch>
        </p:blipFill>
        <p:spPr/>
      </p:pic>
      <p:sp>
        <p:nvSpPr>
          <p:cNvPr id="4" name="Текст 3"/>
          <p:cNvSpPr>
            <a:spLocks noGrp="1"/>
          </p:cNvSpPr>
          <p:nvPr>
            <p:ph type="body" sz="half" idx="2"/>
          </p:nvPr>
        </p:nvSpPr>
        <p:spPr>
          <a:xfrm>
            <a:off x="5286380" y="1142984"/>
            <a:ext cx="3392863" cy="4647813"/>
          </a:xfrm>
        </p:spPr>
        <p:txBody>
          <a:bodyPr/>
          <a:lstStyle/>
          <a:p>
            <a:r>
              <a:rPr lang="uk-UA" sz="2000" dirty="0" smtClean="0">
                <a:latin typeface="Comic Sans MS" pitchFamily="66" charset="0"/>
              </a:rPr>
              <a:t>3. Лісове господарство для держави, як власника лісових ресурсів, є збитковим. Видатки державного бюджету на ведення лісового господарства значно перевищують надходження від плати за спеціальне використання лісових ресурсів. </a:t>
            </a:r>
            <a:endParaRPr lang="ru-RU" sz="2000" dirty="0" smtClean="0">
              <a:latin typeface="Comic Sans MS" pitchFamily="66" charset="0"/>
            </a:endParaRPr>
          </a:p>
          <a:p>
            <a:endParaRPr lang="ru-RU"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857232"/>
            <a:ext cx="4038600" cy="5918155"/>
          </a:xfrm>
        </p:spPr>
        <p:txBody>
          <a:bodyPr/>
          <a:lstStyle/>
          <a:p>
            <a:pPr>
              <a:buNone/>
            </a:pPr>
            <a:r>
              <a:rPr lang="uk-UA" dirty="0" smtClean="0">
                <a:latin typeface="Comic Sans MS" pitchFamily="66" charset="0"/>
              </a:rPr>
              <a:t>4. Наявний механізм сплати такс (плата за дерево на пні, яке підлягає зрубанню) стимулює постійних лісокористувачів до здійснення надмірних рубок, пов’язаних із веденням лісового господарства. Адже такса сплачується лише при заготівлі деревини в порядку рубок головного користування, за деревину, заготовлену в порядку рубок догляду, плата не береться.</a:t>
            </a:r>
            <a:endParaRPr lang="ru-RU" dirty="0" smtClean="0">
              <a:latin typeface="Comic Sans MS" pitchFamily="66" charset="0"/>
            </a:endParaRPr>
          </a:p>
          <a:p>
            <a:pPr>
              <a:buNone/>
            </a:pPr>
            <a:endParaRPr lang="ru-RU" dirty="0"/>
          </a:p>
        </p:txBody>
      </p:sp>
      <p:pic>
        <p:nvPicPr>
          <p:cNvPr id="5" name="Содержимое 4" descr="zsles.jpg"/>
          <p:cNvPicPr>
            <a:picLocks noGrp="1" noChangeAspect="1"/>
          </p:cNvPicPr>
          <p:nvPr>
            <p:ph sz="half" idx="2"/>
          </p:nvPr>
        </p:nvPicPr>
        <p:blipFill>
          <a:blip r:embed="rId2"/>
          <a:stretch>
            <a:fillRect/>
          </a:stretch>
        </p:blipFill>
        <p:spPr>
          <a:xfrm rot="476592">
            <a:off x="4317108" y="1302060"/>
            <a:ext cx="4610104" cy="3457578"/>
          </a:xfrm>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agrobiz.net_525x525.jpg"/>
          <p:cNvPicPr>
            <a:picLocks noGrp="1" noChangeAspect="1"/>
          </p:cNvPicPr>
          <p:nvPr>
            <p:ph sz="half" idx="1"/>
          </p:nvPr>
        </p:nvPicPr>
        <p:blipFill>
          <a:blip r:embed="rId2"/>
          <a:stretch>
            <a:fillRect/>
          </a:stretch>
        </p:blipFill>
        <p:spPr>
          <a:xfrm>
            <a:off x="357158" y="1214422"/>
            <a:ext cx="4460091" cy="4460091"/>
          </a:xfrm>
          <a:prstGeom prst="rect">
            <a:avLst/>
          </a:prstGeom>
          <a:ln>
            <a:noFill/>
          </a:ln>
          <a:effectLst>
            <a:softEdge rad="112500"/>
          </a:effectLst>
        </p:spPr>
      </p:pic>
      <p:sp>
        <p:nvSpPr>
          <p:cNvPr id="4" name="Содержимое 3"/>
          <p:cNvSpPr>
            <a:spLocks noGrp="1"/>
          </p:cNvSpPr>
          <p:nvPr>
            <p:ph sz="half" idx="2"/>
          </p:nvPr>
        </p:nvSpPr>
        <p:spPr>
          <a:xfrm>
            <a:off x="4648200" y="714356"/>
            <a:ext cx="4038600" cy="6061031"/>
          </a:xfrm>
        </p:spPr>
        <p:txBody>
          <a:bodyPr/>
          <a:lstStyle/>
          <a:p>
            <a:pPr>
              <a:buNone/>
            </a:pPr>
            <a:r>
              <a:rPr lang="uk-UA" dirty="0" smtClean="0">
                <a:latin typeface="Comic Sans MS" pitchFamily="66" charset="0"/>
              </a:rPr>
              <a:t>5. Плата, яку отримує українська держава від продажу деревини на пні, набагато нижча за ту, яку отримують власники лісів в інших країнах світу.</a:t>
            </a:r>
            <a:endParaRPr lang="ru-RU" dirty="0" smtClean="0">
              <a:latin typeface="Comic Sans MS" pitchFamily="66" charset="0"/>
            </a:endParaRPr>
          </a:p>
          <a:p>
            <a:pPr>
              <a:buNone/>
            </a:pPr>
            <a:r>
              <a:rPr lang="uk-UA" dirty="0" smtClean="0">
                <a:latin typeface="Comic Sans MS" pitchFamily="66" charset="0"/>
              </a:rPr>
              <a:t>Середньозважена плата за спеціальне використання лісових ресурсів становить 14 грн. за кубометр ділової деревини та 1,1 грн. за кубометр дров’яної деревини. </a:t>
            </a:r>
            <a:endParaRPr lang="ru-RU" dirty="0" smtClean="0">
              <a:latin typeface="Comic Sans MS" pitchFamily="66" charset="0"/>
            </a:endParaRPr>
          </a:p>
          <a:p>
            <a:pPr>
              <a:buNone/>
            </a:pPr>
            <a:endParaRPr lang="ru-RU" dirty="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457200" y="928670"/>
            <a:ext cx="4038600" cy="5846717"/>
          </a:xfrm>
        </p:spPr>
        <p:txBody>
          <a:bodyPr>
            <a:normAutofit lnSpcReduction="10000"/>
          </a:bodyPr>
          <a:lstStyle/>
          <a:p>
            <a:pPr>
              <a:buNone/>
            </a:pPr>
            <a:r>
              <a:rPr lang="uk-UA" dirty="0" smtClean="0">
                <a:latin typeface="Comic Sans MS" pitchFamily="66" charset="0"/>
              </a:rPr>
              <a:t>Проблема полягає в тому, що лісове господарство і сьогодні існує в рамках старої соціалістичної системи господарювання, яка найбільш потворно вмонтувалась у ринкове оточення. В лісовому господарстві складається ряд особливостей, які роблять цю галузь дуже привабливою для зловживань та порушень. Неефективна, непрозора організація лісових відносин не сприяє ані підвищенню продуктивності лісів, ані динамічному розвитку галузі. </a:t>
            </a:r>
            <a:endParaRPr lang="ru-RU" dirty="0" smtClean="0">
              <a:latin typeface="Comic Sans MS" pitchFamily="66" charset="0"/>
            </a:endParaRPr>
          </a:p>
          <a:p>
            <a:endParaRPr lang="ru-RU" dirty="0"/>
          </a:p>
        </p:txBody>
      </p:sp>
      <p:pic>
        <p:nvPicPr>
          <p:cNvPr id="8" name="Содержимое 7" descr="1.jpg"/>
          <p:cNvPicPr>
            <a:picLocks noGrp="1" noChangeAspect="1"/>
          </p:cNvPicPr>
          <p:nvPr>
            <p:ph sz="half" idx="2"/>
          </p:nvPr>
        </p:nvPicPr>
        <p:blipFill>
          <a:blip r:embed="rId2"/>
          <a:stretch>
            <a:fillRect/>
          </a:stretch>
        </p:blipFill>
        <p:spPr>
          <a:xfrm rot="621367">
            <a:off x="4170226" y="1737904"/>
            <a:ext cx="4514692" cy="3092255"/>
          </a:xfrm>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atin typeface="Comic Sans MS" pitchFamily="66" charset="0"/>
              </a:rPr>
              <a:t>Є два шляхи вирішення проблеми:</a:t>
            </a:r>
            <a:r>
              <a:rPr lang="ru-RU" dirty="0" smtClean="0">
                <a:latin typeface="Comic Sans MS" pitchFamily="66" charset="0"/>
              </a:rPr>
              <a:t/>
            </a:r>
            <a:br>
              <a:rPr lang="ru-RU" dirty="0" smtClean="0">
                <a:latin typeface="Comic Sans MS" pitchFamily="66" charset="0"/>
              </a:rPr>
            </a:br>
            <a:endParaRPr lang="ru-RU" dirty="0">
              <a:latin typeface="Comic Sans MS" pitchFamily="66" charset="0"/>
            </a:endParaRPr>
          </a:p>
        </p:txBody>
      </p:sp>
      <p:sp>
        <p:nvSpPr>
          <p:cNvPr id="3" name="Содержимое 2"/>
          <p:cNvSpPr>
            <a:spLocks noGrp="1"/>
          </p:cNvSpPr>
          <p:nvPr>
            <p:ph sz="half" idx="1"/>
          </p:nvPr>
        </p:nvSpPr>
        <p:spPr/>
        <p:txBody>
          <a:bodyPr>
            <a:normAutofit lnSpcReduction="10000"/>
          </a:bodyPr>
          <a:lstStyle/>
          <a:p>
            <a:pPr>
              <a:buNone/>
            </a:pPr>
            <a:r>
              <a:rPr lang="uk-UA" b="1" dirty="0" smtClean="0">
                <a:latin typeface="Comic Sans MS" pitchFamily="66" charset="0"/>
              </a:rPr>
              <a:t>Перший</a:t>
            </a:r>
            <a:r>
              <a:rPr lang="uk-UA" dirty="0" smtClean="0">
                <a:latin typeface="Comic Sans MS" pitchFamily="66" charset="0"/>
              </a:rPr>
              <a:t> — удосконалення існуючої системи за прикладом перетворень, які здійснює Росія. Росія відокремила лісове господарство від лісової промисловості. Це дало змогу розмежувати функції оцінки деревини на пні (продавця деревини на пні) і здійснення рубок головного користування (покупця деревини на пні).</a:t>
            </a:r>
            <a:endParaRPr lang="ru-RU" dirty="0" smtClean="0">
              <a:latin typeface="Comic Sans MS" pitchFamily="66" charset="0"/>
            </a:endParaRPr>
          </a:p>
          <a:p>
            <a:endParaRPr lang="ru-RU" dirty="0"/>
          </a:p>
        </p:txBody>
      </p:sp>
      <p:sp>
        <p:nvSpPr>
          <p:cNvPr id="4" name="Содержимое 3"/>
          <p:cNvSpPr>
            <a:spLocks noGrp="1"/>
          </p:cNvSpPr>
          <p:nvPr>
            <p:ph sz="half" idx="2"/>
          </p:nvPr>
        </p:nvSpPr>
        <p:spPr/>
        <p:txBody>
          <a:bodyPr>
            <a:normAutofit lnSpcReduction="10000"/>
          </a:bodyPr>
          <a:lstStyle/>
          <a:p>
            <a:pPr>
              <a:buNone/>
            </a:pPr>
            <a:r>
              <a:rPr lang="uk-UA" b="1" dirty="0" smtClean="0">
                <a:latin typeface="Comic Sans MS" pitchFamily="66" charset="0"/>
              </a:rPr>
              <a:t>Другий шлях </a:t>
            </a:r>
            <a:r>
              <a:rPr lang="uk-UA" dirty="0" smtClean="0">
                <a:latin typeface="Comic Sans MS" pitchFamily="66" charset="0"/>
              </a:rPr>
              <a:t>— побудова нової системи лісових відносин за досвідом Польщі. Лісове господарство Польщі ведеться комплексно. Воно включає лісогосподарську та лісопромислову діяльності на основі принципів невичерпності лісових ресурсів, самоокупності галузі та платності користування землями лісового фонду.</a:t>
            </a:r>
            <a:endParaRPr lang="ru-RU" dirty="0" smtClean="0">
              <a:latin typeface="Comic Sans MS" pitchFamily="66" charset="0"/>
            </a:endParaRPr>
          </a:p>
          <a:p>
            <a:r>
              <a:rPr lang="ru-RU" dirty="0" smtClean="0">
                <a:latin typeface="Comic Sans MS" pitchFamily="66" charset="0"/>
              </a:rPr>
              <a:t> </a:t>
            </a:r>
          </a:p>
          <a:p>
            <a:endParaRPr lang="ru-RU" dirty="0"/>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Підготували</a:t>
            </a:r>
            <a:br>
              <a:rPr lang="uk-UA" dirty="0" smtClean="0"/>
            </a:br>
            <a:r>
              <a:rPr lang="uk-UA" dirty="0" smtClean="0"/>
              <a:t>учениці 10 – А класу</a:t>
            </a:r>
            <a:endParaRPr lang="ru-RU" dirty="0"/>
          </a:p>
        </p:txBody>
      </p:sp>
      <p:sp>
        <p:nvSpPr>
          <p:cNvPr id="3" name="Подзаголовок 2"/>
          <p:cNvSpPr>
            <a:spLocks noGrp="1"/>
          </p:cNvSpPr>
          <p:nvPr>
            <p:ph type="subTitle" idx="1"/>
          </p:nvPr>
        </p:nvSpPr>
        <p:spPr/>
        <p:txBody>
          <a:bodyPr/>
          <a:lstStyle/>
          <a:p>
            <a:r>
              <a:rPr lang="uk-UA" dirty="0" smtClean="0"/>
              <a:t>Високоморна Ярослава</a:t>
            </a:r>
          </a:p>
          <a:p>
            <a:r>
              <a:rPr lang="uk-UA" dirty="0" smtClean="0"/>
              <a:t>Гудименко Марія</a:t>
            </a:r>
            <a:endParaRPr lang="ru-RU" dirty="0"/>
          </a:p>
        </p:txBody>
      </p:sp>
      <p:sp>
        <p:nvSpPr>
          <p:cNvPr id="4" name="TextBox 3"/>
          <p:cNvSpPr txBox="1"/>
          <p:nvPr/>
        </p:nvSpPr>
        <p:spPr>
          <a:xfrm>
            <a:off x="4500562" y="6357958"/>
            <a:ext cx="681597" cy="369332"/>
          </a:xfrm>
          <a:prstGeom prst="rect">
            <a:avLst/>
          </a:prstGeom>
          <a:noFill/>
        </p:spPr>
        <p:txBody>
          <a:bodyPr wrap="none" rtlCol="0">
            <a:spAutoFit/>
          </a:bodyPr>
          <a:lstStyle/>
          <a:p>
            <a:r>
              <a:rPr lang="uk-UA" dirty="0" smtClean="0"/>
              <a:t>2012</a:t>
            </a:r>
            <a:endParaRPr lang="ru-RU" dirty="0"/>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243299864_1243012342_015.jpg"/>
          <p:cNvPicPr>
            <a:picLocks noGrp="1" noChangeAspect="1"/>
          </p:cNvPicPr>
          <p:nvPr>
            <p:ph type="pic" idx="1"/>
          </p:nvPr>
        </p:nvPicPr>
        <p:blipFill>
          <a:blip r:embed="rId2"/>
          <a:srcRect l="12500" r="12500"/>
          <a:stretch>
            <a:fillRect/>
          </a:stretch>
        </p:blipFill>
        <p:spPr/>
      </p:pic>
      <p:sp>
        <p:nvSpPr>
          <p:cNvPr id="4" name="Текст 3"/>
          <p:cNvSpPr>
            <a:spLocks noGrp="1"/>
          </p:cNvSpPr>
          <p:nvPr>
            <p:ph type="body" sz="half" idx="2"/>
          </p:nvPr>
        </p:nvSpPr>
        <p:spPr>
          <a:xfrm>
            <a:off x="5429256" y="1071546"/>
            <a:ext cx="3249987" cy="4719251"/>
          </a:xfrm>
        </p:spPr>
        <p:txBody>
          <a:bodyPr/>
          <a:lstStyle/>
          <a:p>
            <a:r>
              <a:rPr lang="uk-UA" sz="2000" dirty="0" smtClean="0">
                <a:latin typeface="Comic Sans MS" pitchFamily="66" charset="0"/>
              </a:rPr>
              <a:t>Ліси України — національне багатство і належать українському народу. Тому кожен громадянин Української держави має право на отримання повної інформації як про стан лісів, так і про переваги та недоліки проваджуваної щодо лісів політики.</a:t>
            </a:r>
            <a:endParaRPr lang="ru-RU" sz="2000" dirty="0" smtClean="0">
              <a:latin typeface="Comic Sans MS" pitchFamily="66" charset="0"/>
            </a:endParaRPr>
          </a:p>
          <a:p>
            <a:endParaRPr lang="ru-RU"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642918"/>
            <a:ext cx="4038600" cy="6132469"/>
          </a:xfrm>
        </p:spPr>
        <p:txBody>
          <a:bodyPr/>
          <a:lstStyle/>
          <a:p>
            <a:pPr>
              <a:buNone/>
            </a:pPr>
            <a:r>
              <a:rPr lang="uk-UA" dirty="0" smtClean="0">
                <a:latin typeface="Comic Sans MS" pitchFamily="66" charset="0"/>
              </a:rPr>
              <a:t>Загальна площа українських лісів становить 9400,2 тис. га, з них хвойні ліси (переважаюча порода — сосна та ялина) займають 42,2%, твердолистяні (дуб, бук) — 43,2% та </a:t>
            </a:r>
            <a:r>
              <a:rPr lang="uk-UA" dirty="0" err="1" smtClean="0">
                <a:latin typeface="Comic Sans MS" pitchFamily="66" charset="0"/>
              </a:rPr>
              <a:t>м’яколистяні</a:t>
            </a:r>
            <a:r>
              <a:rPr lang="uk-UA" dirty="0" smtClean="0">
                <a:latin typeface="Comic Sans MS" pitchFamily="66" charset="0"/>
              </a:rPr>
              <a:t> (береза, осика) — 13,6%. Лісами покрито 15,6% території країни. За показником лісистості території, Україна належить до малолісних країн Європи</a:t>
            </a:r>
            <a:r>
              <a:rPr lang="uk-UA" dirty="0" smtClean="0"/>
              <a:t>. </a:t>
            </a:r>
            <a:endParaRPr lang="ru-RU" dirty="0" smtClean="0"/>
          </a:p>
          <a:p>
            <a:pPr>
              <a:buNone/>
            </a:pPr>
            <a:endParaRPr lang="ru-RU" dirty="0"/>
          </a:p>
        </p:txBody>
      </p:sp>
      <p:pic>
        <p:nvPicPr>
          <p:cNvPr id="5" name="Содержимое 4" descr="1304762239_5.jpg"/>
          <p:cNvPicPr>
            <a:picLocks noGrp="1" noChangeAspect="1"/>
          </p:cNvPicPr>
          <p:nvPr>
            <p:ph sz="half" idx="2"/>
          </p:nvPr>
        </p:nvPicPr>
        <p:blipFill>
          <a:blip r:embed="rId2"/>
          <a:stretch>
            <a:fillRect/>
          </a:stretch>
        </p:blipFill>
        <p:spPr>
          <a:xfrm>
            <a:off x="4429124" y="1209774"/>
            <a:ext cx="4214842" cy="3781316"/>
          </a:xfrm>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kremenskie2.jpg"/>
          <p:cNvPicPr>
            <a:picLocks noGrp="1" noChangeAspect="1"/>
          </p:cNvPicPr>
          <p:nvPr>
            <p:ph sz="half" idx="1"/>
          </p:nvPr>
        </p:nvPicPr>
        <p:blipFill>
          <a:blip r:embed="rId2"/>
          <a:stretch>
            <a:fillRect/>
          </a:stretch>
        </p:blipFill>
        <p:spPr>
          <a:xfrm rot="450249">
            <a:off x="345094" y="709577"/>
            <a:ext cx="4525428" cy="3394071"/>
          </a:xfrm>
        </p:spPr>
      </p:pic>
      <p:sp>
        <p:nvSpPr>
          <p:cNvPr id="4" name="Содержимое 3"/>
          <p:cNvSpPr>
            <a:spLocks noGrp="1"/>
          </p:cNvSpPr>
          <p:nvPr>
            <p:ph sz="half" idx="2"/>
          </p:nvPr>
        </p:nvSpPr>
        <p:spPr>
          <a:xfrm>
            <a:off x="4648200" y="642918"/>
            <a:ext cx="4038600" cy="6132469"/>
          </a:xfrm>
        </p:spPr>
        <p:txBody>
          <a:bodyPr>
            <a:normAutofit lnSpcReduction="10000"/>
          </a:bodyPr>
          <a:lstStyle/>
          <a:p>
            <a:pPr>
              <a:buNone/>
            </a:pPr>
            <a:r>
              <a:rPr lang="uk-UA" dirty="0" smtClean="0">
                <a:latin typeface="Comic Sans MS" pitchFamily="66" charset="0"/>
              </a:rPr>
              <a:t>Ліси України поділяються на природні та штучні. Природні лісостани складаються з дерев різного віку. Штучні лісостани складаються з дерев, які були одночасно в один рік висаджені на певних ділянках. У природних лісостанах відбувається природне самовідтворення лісу. Старі дерева відмирають, їхнє місце займають підростаючі дерева. У штучному лісі всі дерева мають однаковий вік, одночасно зростають, перестигають і відмирають. Тому штучні ліси мають в основному промислове значення.</a:t>
            </a:r>
            <a:endParaRPr lang="ru-RU" dirty="0" smtClean="0">
              <a:latin typeface="Comic Sans MS" pitchFamily="66" charset="0"/>
            </a:endParaRPr>
          </a:p>
          <a:p>
            <a:pPr>
              <a:buNone/>
            </a:pPr>
            <a:endParaRPr lang="ru-RU" dirty="0"/>
          </a:p>
        </p:txBody>
      </p:sp>
      <p:pic>
        <p:nvPicPr>
          <p:cNvPr id="6" name="Рисунок 5" descr="48ce7c242049.jpg"/>
          <p:cNvPicPr>
            <a:picLocks noChangeAspect="1"/>
          </p:cNvPicPr>
          <p:nvPr/>
        </p:nvPicPr>
        <p:blipFill>
          <a:blip r:embed="rId3"/>
          <a:stretch>
            <a:fillRect/>
          </a:stretch>
        </p:blipFill>
        <p:spPr>
          <a:xfrm>
            <a:off x="642910" y="3429000"/>
            <a:ext cx="3984892" cy="3038480"/>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61871-1440x900.jpg"/>
          <p:cNvPicPr>
            <a:picLocks noGrp="1" noChangeAspect="1"/>
          </p:cNvPicPr>
          <p:nvPr>
            <p:ph type="pic" idx="1"/>
          </p:nvPr>
        </p:nvPicPr>
        <p:blipFill>
          <a:blip r:embed="rId2"/>
          <a:srcRect l="18750" r="18750"/>
          <a:stretch>
            <a:fillRect/>
          </a:stretch>
        </p:blipFill>
        <p:spPr>
          <a:prstGeom prst="rect">
            <a:avLst/>
          </a:prstGeom>
          <a:ln>
            <a:noFill/>
          </a:ln>
          <a:effectLst>
            <a:softEdge rad="112500"/>
          </a:effectLst>
        </p:spPr>
      </p:pic>
      <p:sp>
        <p:nvSpPr>
          <p:cNvPr id="7" name="Текст 6"/>
          <p:cNvSpPr>
            <a:spLocks noGrp="1"/>
          </p:cNvSpPr>
          <p:nvPr>
            <p:ph type="body" sz="half" idx="2"/>
          </p:nvPr>
        </p:nvSpPr>
        <p:spPr>
          <a:xfrm>
            <a:off x="5429256" y="1071546"/>
            <a:ext cx="3249987" cy="4719251"/>
          </a:xfrm>
        </p:spPr>
        <p:txBody>
          <a:bodyPr>
            <a:normAutofit/>
          </a:bodyPr>
          <a:lstStyle/>
          <a:p>
            <a:r>
              <a:rPr lang="uk-UA" sz="2000" dirty="0" smtClean="0">
                <a:latin typeface="Comic Sans MS" pitchFamily="66" charset="0"/>
              </a:rPr>
              <a:t>При вирощенні штучного лісу в завдання його власника входить одержання максимальної кількості деревини якнайкращої якості. А щоб запаси не зменшувалися, здійснюється своєчасна посадка і догляд за молодими насадженнями на ділянках зрубаного лісу. </a:t>
            </a:r>
            <a:endParaRPr lang="ru-RU" sz="2000" dirty="0" smtClean="0">
              <a:latin typeface="Comic Sans MS" pitchFamily="66" charset="0"/>
            </a:endParaRPr>
          </a:p>
          <a:p>
            <a:endParaRPr lang="ru-RU"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500042"/>
            <a:ext cx="4038600" cy="6275345"/>
          </a:xfrm>
        </p:spPr>
        <p:txBody>
          <a:bodyPr/>
          <a:lstStyle/>
          <a:p>
            <a:pPr>
              <a:buNone/>
            </a:pPr>
            <a:r>
              <a:rPr lang="uk-UA" dirty="0" smtClean="0">
                <a:latin typeface="Comic Sans MS" pitchFamily="66" charset="0"/>
              </a:rPr>
              <a:t>Крім господарського, ліси мають величезне екологічне значення. Ліси виконують водоохоронні, захисні, санітарно-гігієнічні, оздоровчі, рекреаційні, естетичні, виховні та інші важливі функції. Тому шкода, заподіяна лісам надмірними рубками, може призвести до негативних наслідків і навіть до екологічної катастрофи.</a:t>
            </a:r>
            <a:endParaRPr lang="ru-RU" dirty="0" smtClean="0">
              <a:latin typeface="Comic Sans MS" pitchFamily="66" charset="0"/>
            </a:endParaRPr>
          </a:p>
          <a:p>
            <a:endParaRPr lang="ru-RU" dirty="0"/>
          </a:p>
        </p:txBody>
      </p:sp>
      <p:pic>
        <p:nvPicPr>
          <p:cNvPr id="8" name="Содержимое 7" descr="1243299956_1243012433_027.jpg"/>
          <p:cNvPicPr>
            <a:picLocks noGrp="1" noChangeAspect="1"/>
          </p:cNvPicPr>
          <p:nvPr>
            <p:ph sz="half" idx="2"/>
          </p:nvPr>
        </p:nvPicPr>
        <p:blipFill>
          <a:blip r:embed="rId2"/>
          <a:stretch>
            <a:fillRect/>
          </a:stretch>
        </p:blipFill>
        <p:spPr>
          <a:xfrm rot="764427">
            <a:off x="4629721" y="1046053"/>
            <a:ext cx="3989865" cy="2626661"/>
          </a:xfrm>
        </p:spPr>
      </p:pic>
      <p:pic>
        <p:nvPicPr>
          <p:cNvPr id="9" name="Рисунок 8" descr="1243300030_1243012454_056.jpg"/>
          <p:cNvPicPr>
            <a:picLocks noChangeAspect="1"/>
          </p:cNvPicPr>
          <p:nvPr/>
        </p:nvPicPr>
        <p:blipFill>
          <a:blip r:embed="rId3"/>
          <a:stretch>
            <a:fillRect/>
          </a:stretch>
        </p:blipFill>
        <p:spPr>
          <a:xfrm>
            <a:off x="4572000" y="3357562"/>
            <a:ext cx="3714776" cy="2787568"/>
          </a:xfrm>
          <a:prstGeom prst="rect">
            <a:avLst/>
          </a:prstGeom>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243299912_1243012341_07.jpg"/>
          <p:cNvPicPr>
            <a:picLocks noGrp="1" noChangeAspect="1"/>
          </p:cNvPicPr>
          <p:nvPr>
            <p:ph sz="half" idx="1"/>
          </p:nvPr>
        </p:nvPicPr>
        <p:blipFill>
          <a:blip r:embed="rId2"/>
          <a:stretch>
            <a:fillRect/>
          </a:stretch>
        </p:blipFill>
        <p:spPr>
          <a:xfrm>
            <a:off x="214282" y="2143116"/>
            <a:ext cx="4857784" cy="3238523"/>
          </a:xfrm>
        </p:spPr>
      </p:pic>
      <p:sp>
        <p:nvSpPr>
          <p:cNvPr id="4" name="Содержимое 3"/>
          <p:cNvSpPr>
            <a:spLocks noGrp="1"/>
          </p:cNvSpPr>
          <p:nvPr>
            <p:ph sz="half" idx="2"/>
          </p:nvPr>
        </p:nvSpPr>
        <p:spPr>
          <a:xfrm>
            <a:off x="4648200" y="714356"/>
            <a:ext cx="4038600" cy="6061031"/>
          </a:xfrm>
        </p:spPr>
        <p:txBody>
          <a:bodyPr/>
          <a:lstStyle/>
          <a:p>
            <a:pPr>
              <a:buNone/>
            </a:pPr>
            <a:r>
              <a:rPr lang="uk-UA" dirty="0" smtClean="0">
                <a:latin typeface="Comic Sans MS" pitchFamily="66" charset="0"/>
              </a:rPr>
              <a:t>Використання в розумних пропорціях як екологічних, так і господарських цінностей лісів, забезпечення лісовідтворення, збільшення площі лісів, недопущення зниження запасів деревини — такими мають бути принципи лісогосподарської політики в Україні.</a:t>
            </a:r>
            <a:endParaRPr lang="ru-RU" dirty="0" smtClean="0">
              <a:latin typeface="Comic Sans MS" pitchFamily="66" charset="0"/>
            </a:endParaRPr>
          </a:p>
          <a:p>
            <a:pPr>
              <a:buNone/>
            </a:pPr>
            <a:endParaRPr lang="ru-RU" dirty="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642918"/>
            <a:ext cx="4038600" cy="6132469"/>
          </a:xfrm>
        </p:spPr>
        <p:txBody>
          <a:bodyPr>
            <a:normAutofit fontScale="92500" lnSpcReduction="10000"/>
          </a:bodyPr>
          <a:lstStyle/>
          <a:p>
            <a:pPr>
              <a:buNone/>
            </a:pPr>
            <a:r>
              <a:rPr lang="uk-UA" dirty="0" smtClean="0">
                <a:latin typeface="Comic Sans MS" pitchFamily="66" charset="0"/>
              </a:rPr>
              <a:t>Важливим показником стану лісів, з погляду довгострокової перспективи їх використання, є вікова структура лісів — розподіл площ лісів за групами віку. В українському господарстві зберігся поділ лісів на молодняки (вік до 40 років), середньовікові (40—60 років), пристигаючі (60—80 років) і стиглі та перестійні (понад 80 років). На жаль, ліси України характеризуються нерівномірним розподілом лісонасаджень за групами віку зі значним переважанням молодняків та середньовікових (70—80% від усіх площ) і недостатньою кількістю стиглих та перестійних (6—15%).</a:t>
            </a:r>
            <a:endParaRPr lang="ru-RU" dirty="0" smtClean="0">
              <a:latin typeface="Comic Sans MS" pitchFamily="66" charset="0"/>
            </a:endParaRPr>
          </a:p>
          <a:p>
            <a:pPr>
              <a:buNone/>
            </a:pPr>
            <a:endParaRPr lang="ru-RU" dirty="0"/>
          </a:p>
        </p:txBody>
      </p:sp>
      <p:pic>
        <p:nvPicPr>
          <p:cNvPr id="5" name="Содержимое 4" descr="1243299860_1243012345_014.jpg"/>
          <p:cNvPicPr>
            <a:picLocks noGrp="1" noChangeAspect="1"/>
          </p:cNvPicPr>
          <p:nvPr>
            <p:ph sz="half" idx="2"/>
          </p:nvPr>
        </p:nvPicPr>
        <p:blipFill>
          <a:blip r:embed="rId2"/>
          <a:stretch>
            <a:fillRect/>
          </a:stretch>
        </p:blipFill>
        <p:spPr>
          <a:xfrm>
            <a:off x="4500562" y="1214422"/>
            <a:ext cx="4489787" cy="4265298"/>
          </a:xfrm>
        </p:spPr>
      </p:pic>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71</TotalTime>
  <Words>1179</Words>
  <Application>Microsoft Office PowerPoint</Application>
  <PresentationFormat>Экран (4:3)</PresentationFormat>
  <Paragraphs>43</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Городская</vt:lpstr>
      <vt:lpstr>Ліси потребують допомоги</vt:lpstr>
      <vt:lpstr>План: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Результати дослідження МАКР</vt:lpstr>
      <vt:lpstr>Дослідження МАКР</vt:lpstr>
      <vt:lpstr>Презентация PowerPoint</vt:lpstr>
      <vt:lpstr>Стан українських лісів</vt:lpstr>
      <vt:lpstr>Стан українських лісів</vt:lpstr>
      <vt:lpstr>Стан українських лісів </vt:lpstr>
      <vt:lpstr>Стан українських лісів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Є два шляхи вирішення проблеми: </vt:lpstr>
      <vt:lpstr>Підготували учениці 10 – А класу</vt:lpstr>
    </vt:vector>
  </TitlesOfParts>
  <Company>Семья</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Ліси потребують допомоги</dc:title>
  <dc:creator>Игорь</dc:creator>
  <cp:lastModifiedBy>User</cp:lastModifiedBy>
  <cp:revision>8</cp:revision>
  <dcterms:created xsi:type="dcterms:W3CDTF">2012-11-20T17:46:05Z</dcterms:created>
  <dcterms:modified xsi:type="dcterms:W3CDTF">2014-05-05T19:19:20Z</dcterms:modified>
</cp:coreProperties>
</file>