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74" r:id="rId5"/>
    <p:sldId id="258" r:id="rId6"/>
    <p:sldId id="275" r:id="rId7"/>
    <p:sldId id="263" r:id="rId8"/>
    <p:sldId id="276" r:id="rId9"/>
    <p:sldId id="264" r:id="rId10"/>
    <p:sldId id="277" r:id="rId11"/>
    <p:sldId id="260" r:id="rId12"/>
    <p:sldId id="273" r:id="rId13"/>
    <p:sldId id="261" r:id="rId14"/>
    <p:sldId id="272" r:id="rId15"/>
    <p:sldId id="262" r:id="rId16"/>
    <p:sldId id="271" r:id="rId17"/>
    <p:sldId id="265" r:id="rId18"/>
    <p:sldId id="270" r:id="rId19"/>
    <p:sldId id="266" r:id="rId20"/>
    <p:sldId id="269" r:id="rId21"/>
    <p:sldId id="267" r:id="rId22"/>
    <p:sldId id="268" r:id="rId23"/>
    <p:sldId id="278" r:id="rId24"/>
    <p:sldId id="279" r:id="rId25"/>
    <p:sldId id="280" r:id="rId26"/>
    <p:sldId id="281" r:id="rId27"/>
    <p:sldId id="282" r:id="rId28"/>
    <p:sldId id="283"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DE236B31-A758-480A-85EE-ECAF5157350B}" type="datetimeFigureOut">
              <a:rPr lang="ru-RU" smtClean="0"/>
              <a:t>25.09.2013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5AFDCFEB-D965-4D9A-A821-B4218D97BDF2}" type="slidenum">
              <a:rPr lang="uk-UA" smtClean="0"/>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DE236B31-A758-480A-85EE-ECAF5157350B}" type="datetimeFigureOut">
              <a:rPr lang="ru-RU" smtClean="0"/>
              <a:t>25.09.2013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5AFDCFEB-D965-4D9A-A821-B4218D97BDF2}"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DE236B31-A758-480A-85EE-ECAF5157350B}" type="datetimeFigureOut">
              <a:rPr lang="ru-RU" smtClean="0"/>
              <a:t>25.09.2013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5AFDCFEB-D965-4D9A-A821-B4218D97BDF2}"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DE236B31-A758-480A-85EE-ECAF5157350B}" type="datetimeFigureOut">
              <a:rPr lang="ru-RU" smtClean="0"/>
              <a:t>25.09.2013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5AFDCFEB-D965-4D9A-A821-B4218D97BDF2}" type="slidenum">
              <a:rPr lang="uk-UA" smtClean="0"/>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E236B31-A758-480A-85EE-ECAF5157350B}" type="datetimeFigureOut">
              <a:rPr lang="ru-RU" smtClean="0"/>
              <a:t>25.09.2013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5AFDCFEB-D965-4D9A-A821-B4218D97BDF2}" type="slidenum">
              <a:rPr lang="uk-UA" smtClean="0"/>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DE236B31-A758-480A-85EE-ECAF5157350B}" type="datetimeFigureOut">
              <a:rPr lang="ru-RU" smtClean="0"/>
              <a:t>25.09.2013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5AFDCFEB-D965-4D9A-A821-B4218D97BDF2}" type="slidenum">
              <a:rPr lang="uk-UA" smtClean="0"/>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DE236B31-A758-480A-85EE-ECAF5157350B}" type="datetimeFigureOut">
              <a:rPr lang="ru-RU" smtClean="0"/>
              <a:t>25.09.2013</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5AFDCFEB-D965-4D9A-A821-B4218D97BDF2}" type="slidenum">
              <a:rPr lang="uk-UA" smtClean="0"/>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DE236B31-A758-480A-85EE-ECAF5157350B}" type="datetimeFigureOut">
              <a:rPr lang="ru-RU" smtClean="0"/>
              <a:t>25.09.2013</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5AFDCFEB-D965-4D9A-A821-B4218D97BDF2}"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E236B31-A758-480A-85EE-ECAF5157350B}" type="datetimeFigureOut">
              <a:rPr lang="ru-RU" smtClean="0"/>
              <a:t>25.09.2013</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5AFDCFEB-D965-4D9A-A821-B4218D97BDF2}"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E236B31-A758-480A-85EE-ECAF5157350B}" type="datetimeFigureOut">
              <a:rPr lang="ru-RU" smtClean="0"/>
              <a:t>25.09.2013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5AFDCFEB-D965-4D9A-A821-B4218D97BDF2}" type="slidenum">
              <a:rPr lang="uk-UA" smtClean="0"/>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E236B31-A758-480A-85EE-ECAF5157350B}" type="datetimeFigureOut">
              <a:rPr lang="ru-RU" smtClean="0"/>
              <a:t>25.09.2013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5AFDCFEB-D965-4D9A-A821-B4218D97BDF2}" type="slidenum">
              <a:rPr lang="uk-UA" smtClean="0"/>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90000"/>
            <a:lum/>
          </a:blip>
          <a:srcRect/>
          <a:stretch>
            <a:fillRect t="-5000" b="-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236B31-A758-480A-85EE-ECAF5157350B}" type="datetimeFigureOut">
              <a:rPr lang="ru-RU" smtClean="0"/>
              <a:t>25.09.2013</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FDCFEB-D965-4D9A-A821-B4218D97BDF2}" type="slidenum">
              <a:rPr lang="uk-UA" smtClean="0"/>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sz="6000" b="1" dirty="0" err="1">
                <a:solidFill>
                  <a:schemeClr val="bg1"/>
                </a:solidFill>
                <a:latin typeface="Georgia" pitchFamily="18" charset="0"/>
              </a:rPr>
              <a:t>Міфи</a:t>
            </a:r>
            <a:r>
              <a:rPr lang="ru-RU" sz="6000" b="1" dirty="0">
                <a:solidFill>
                  <a:schemeClr val="bg1"/>
                </a:solidFill>
                <a:latin typeface="Georgia" pitchFamily="18" charset="0"/>
              </a:rPr>
              <a:t> </a:t>
            </a:r>
            <a:r>
              <a:rPr lang="ru-RU" sz="6000" b="1" dirty="0" err="1">
                <a:solidFill>
                  <a:schemeClr val="bg1"/>
                </a:solidFill>
                <a:latin typeface="Georgia" pitchFamily="18" charset="0"/>
              </a:rPr>
              <a:t>і</a:t>
            </a:r>
            <a:r>
              <a:rPr lang="ru-RU" sz="6000" b="1" dirty="0">
                <a:solidFill>
                  <a:schemeClr val="bg1"/>
                </a:solidFill>
                <a:latin typeface="Georgia" pitchFamily="18" charset="0"/>
              </a:rPr>
              <a:t> </a:t>
            </a:r>
            <a:r>
              <a:rPr lang="ru-RU" sz="6000" b="1" dirty="0" err="1">
                <a:solidFill>
                  <a:schemeClr val="bg1"/>
                </a:solidFill>
                <a:latin typeface="Georgia" pitchFamily="18" charset="0"/>
              </a:rPr>
              <a:t>легенди</a:t>
            </a:r>
            <a:r>
              <a:rPr lang="ru-RU" sz="6000" b="1" dirty="0">
                <a:solidFill>
                  <a:schemeClr val="bg1"/>
                </a:solidFill>
                <a:latin typeface="Georgia" pitchFamily="18" charset="0"/>
              </a:rPr>
              <a:t> </a:t>
            </a:r>
            <a:r>
              <a:rPr lang="ru-RU" sz="6000" b="1" dirty="0" err="1">
                <a:solidFill>
                  <a:schemeClr val="bg1"/>
                </a:solidFill>
                <a:latin typeface="Georgia" pitchFamily="18" charset="0"/>
              </a:rPr>
              <a:t>астрономії</a:t>
            </a:r>
            <a:r>
              <a:rPr lang="ru-RU" b="1" dirty="0"/>
              <a:t/>
            </a:r>
            <a:br>
              <a:rPr lang="ru-RU" b="1" dirty="0"/>
            </a:br>
            <a:endParaRPr lang="uk-UA" dirty="0"/>
          </a:p>
        </p:txBody>
      </p:sp>
      <p:sp>
        <p:nvSpPr>
          <p:cNvPr id="3" name="Подзаголовок 2"/>
          <p:cNvSpPr>
            <a:spLocks noGrp="1"/>
          </p:cNvSpPr>
          <p:nvPr>
            <p:ph type="subTitle" idx="1"/>
          </p:nvPr>
        </p:nvSpPr>
        <p:spPr>
          <a:xfrm>
            <a:off x="3357554" y="5857892"/>
            <a:ext cx="5486416" cy="542932"/>
          </a:xfrm>
        </p:spPr>
        <p:txBody>
          <a:bodyPr>
            <a:normAutofit/>
          </a:bodyPr>
          <a:lstStyle/>
          <a:p>
            <a:r>
              <a:rPr lang="uk-UA" sz="2400" dirty="0" smtClean="0">
                <a:solidFill>
                  <a:schemeClr val="bg1"/>
                </a:solidFill>
              </a:rPr>
              <a:t>Виконала </a:t>
            </a:r>
            <a:r>
              <a:rPr lang="uk-UA" sz="2400" dirty="0" err="1" smtClean="0">
                <a:solidFill>
                  <a:schemeClr val="bg1"/>
                </a:solidFill>
              </a:rPr>
              <a:t>Зварич</a:t>
            </a:r>
            <a:r>
              <a:rPr lang="uk-UA" sz="2400" dirty="0" smtClean="0">
                <a:solidFill>
                  <a:schemeClr val="bg1"/>
                </a:solidFill>
              </a:rPr>
              <a:t> Катерина 11-А</a:t>
            </a:r>
            <a:endParaRPr lang="uk-UA" sz="24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gv (3).jpg"/>
          <p:cNvPicPr>
            <a:picLocks noChangeAspect="1"/>
          </p:cNvPicPr>
          <p:nvPr/>
        </p:nvPicPr>
        <p:blipFill>
          <a:blip r:embed="rId2" cstate="print"/>
          <a:stretch>
            <a:fillRect/>
          </a:stretch>
        </p:blipFill>
        <p:spPr>
          <a:xfrm>
            <a:off x="0" y="1357298"/>
            <a:ext cx="5010150" cy="3857625"/>
          </a:xfrm>
          <a:prstGeom prst="rect">
            <a:avLst/>
          </a:prstGeom>
        </p:spPr>
      </p:pic>
      <p:pic>
        <p:nvPicPr>
          <p:cNvPr id="3" name="Рисунок 2" descr="03b93a1d31cf00ea44c3844a2d75db85.png"/>
          <p:cNvPicPr>
            <a:picLocks noChangeAspect="1"/>
          </p:cNvPicPr>
          <p:nvPr/>
        </p:nvPicPr>
        <p:blipFill>
          <a:blip r:embed="rId3" cstate="print"/>
          <a:stretch>
            <a:fillRect/>
          </a:stretch>
        </p:blipFill>
        <p:spPr>
          <a:xfrm>
            <a:off x="5143504" y="142852"/>
            <a:ext cx="3809255" cy="3422377"/>
          </a:xfrm>
          <a:prstGeom prst="rect">
            <a:avLst/>
          </a:prstGeom>
        </p:spPr>
      </p:pic>
      <p:pic>
        <p:nvPicPr>
          <p:cNvPr id="4" name="Рисунок 3" descr="corona_borealis1.jpg"/>
          <p:cNvPicPr>
            <a:picLocks noChangeAspect="1"/>
          </p:cNvPicPr>
          <p:nvPr/>
        </p:nvPicPr>
        <p:blipFill>
          <a:blip r:embed="rId4" cstate="print"/>
          <a:stretch>
            <a:fillRect/>
          </a:stretch>
        </p:blipFill>
        <p:spPr>
          <a:xfrm>
            <a:off x="5572132" y="3786190"/>
            <a:ext cx="2857500" cy="28479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chemeClr val="bg1"/>
                </a:solidFill>
              </a:rPr>
              <a:t>Легенда про сузір'я Малого Пса</a:t>
            </a:r>
            <a:endParaRPr lang="uk-UA" dirty="0">
              <a:solidFill>
                <a:schemeClr val="bg1"/>
              </a:solidFill>
            </a:endParaRPr>
          </a:p>
        </p:txBody>
      </p:sp>
      <p:sp>
        <p:nvSpPr>
          <p:cNvPr id="3" name="Содержимое 2"/>
          <p:cNvSpPr>
            <a:spLocks noGrp="1"/>
          </p:cNvSpPr>
          <p:nvPr>
            <p:ph idx="1"/>
          </p:nvPr>
        </p:nvSpPr>
        <p:spPr/>
        <p:txBody>
          <a:bodyPr>
            <a:normAutofit fontScale="70000" lnSpcReduction="20000"/>
          </a:bodyPr>
          <a:lstStyle/>
          <a:p>
            <a:r>
              <a:rPr lang="uk-UA" dirty="0" smtClean="0">
                <a:solidFill>
                  <a:schemeClr val="bg1"/>
                </a:solidFill>
              </a:rPr>
              <a:t>Бог </a:t>
            </a:r>
            <a:r>
              <a:rPr lang="uk-UA" dirty="0" err="1" smtClean="0">
                <a:solidFill>
                  <a:schemeClr val="bg1"/>
                </a:solidFill>
              </a:rPr>
              <a:t>Діоніс</a:t>
            </a:r>
            <a:r>
              <a:rPr lang="uk-UA" dirty="0" smtClean="0">
                <a:solidFill>
                  <a:schemeClr val="bg1"/>
                </a:solidFill>
              </a:rPr>
              <a:t>, покровитель виноградарства й виноробства, навчив афінянина </a:t>
            </a:r>
            <a:r>
              <a:rPr lang="uk-UA" dirty="0" err="1" smtClean="0">
                <a:solidFill>
                  <a:schemeClr val="bg1"/>
                </a:solidFill>
              </a:rPr>
              <a:t>Ікарія</a:t>
            </a:r>
            <a:r>
              <a:rPr lang="uk-UA" dirty="0" smtClean="0">
                <a:solidFill>
                  <a:schemeClr val="bg1"/>
                </a:solidFill>
              </a:rPr>
              <a:t> мистецтву робити вино, а той пригостив своїм напоєм пастухів. Коли у ніколи не </a:t>
            </a:r>
            <a:r>
              <a:rPr lang="uk-UA" dirty="0" err="1" smtClean="0">
                <a:solidFill>
                  <a:schemeClr val="bg1"/>
                </a:solidFill>
              </a:rPr>
              <a:t>пробувавших</a:t>
            </a:r>
            <a:r>
              <a:rPr lang="uk-UA" dirty="0" smtClean="0">
                <a:solidFill>
                  <a:schemeClr val="bg1"/>
                </a:solidFill>
              </a:rPr>
              <a:t> вина, а тому швидко сп’янілих пастухів стало двоїтися в очах, вони вирішили, що </a:t>
            </a:r>
            <a:r>
              <a:rPr lang="uk-UA" dirty="0" err="1" smtClean="0">
                <a:solidFill>
                  <a:schemeClr val="bg1"/>
                </a:solidFill>
              </a:rPr>
              <a:t>Ікарій</a:t>
            </a:r>
            <a:r>
              <a:rPr lang="uk-UA" dirty="0" smtClean="0">
                <a:solidFill>
                  <a:schemeClr val="bg1"/>
                </a:solidFill>
              </a:rPr>
              <a:t> їх зачарував, і вбили його. Собака </a:t>
            </a:r>
            <a:r>
              <a:rPr lang="uk-UA" dirty="0" err="1" smtClean="0">
                <a:solidFill>
                  <a:schemeClr val="bg1"/>
                </a:solidFill>
              </a:rPr>
              <a:t>Ікарія</a:t>
            </a:r>
            <a:r>
              <a:rPr lang="uk-UA" dirty="0" smtClean="0">
                <a:solidFill>
                  <a:schemeClr val="bg1"/>
                </a:solidFill>
              </a:rPr>
              <a:t> на прізвисько </a:t>
            </a:r>
            <a:r>
              <a:rPr lang="uk-UA" dirty="0" err="1" smtClean="0">
                <a:solidFill>
                  <a:schemeClr val="bg1"/>
                </a:solidFill>
              </a:rPr>
              <a:t>Майра</a:t>
            </a:r>
            <a:r>
              <a:rPr lang="uk-UA" dirty="0" smtClean="0">
                <a:solidFill>
                  <a:schemeClr val="bg1"/>
                </a:solidFill>
              </a:rPr>
              <a:t> побігла за дочкою свого господаря і, вхопивши зубами за поділ сукні, привела її до бездиханного тіла батька. Охоплена горем дівчина наклала на себе руки, після чого </a:t>
            </a:r>
            <a:r>
              <a:rPr lang="uk-UA" dirty="0" err="1" smtClean="0">
                <a:solidFill>
                  <a:schemeClr val="bg1"/>
                </a:solidFill>
              </a:rPr>
              <a:t>Майра</a:t>
            </a:r>
            <a:r>
              <a:rPr lang="uk-UA" dirty="0" smtClean="0">
                <a:solidFill>
                  <a:schemeClr val="bg1"/>
                </a:solidFill>
              </a:rPr>
              <a:t> кинулася на джерело. Із співчуття боги перенесли </a:t>
            </a:r>
            <a:r>
              <a:rPr lang="uk-UA" dirty="0" err="1" smtClean="0">
                <a:solidFill>
                  <a:schemeClr val="bg1"/>
                </a:solidFill>
              </a:rPr>
              <a:t>Майру</a:t>
            </a:r>
            <a:r>
              <a:rPr lang="uk-UA" dirty="0" smtClean="0">
                <a:solidFill>
                  <a:schemeClr val="bg1"/>
                </a:solidFill>
              </a:rPr>
              <a:t> на небо у вигляді сузір’я, але і звідти вона зуміла помститися вбивцям свого господаря. Нестерпне світло Малого Пса викликало чуму на острові, де знайшли притулок </a:t>
            </a:r>
            <a:r>
              <a:rPr lang="uk-UA" dirty="0" err="1" smtClean="0">
                <a:solidFill>
                  <a:schemeClr val="bg1"/>
                </a:solidFill>
              </a:rPr>
              <a:t>вбивші</a:t>
            </a:r>
            <a:r>
              <a:rPr lang="uk-UA" dirty="0" smtClean="0">
                <a:solidFill>
                  <a:schemeClr val="bg1"/>
                </a:solidFill>
              </a:rPr>
              <a:t> </a:t>
            </a:r>
            <a:r>
              <a:rPr lang="uk-UA" dirty="0" err="1" smtClean="0">
                <a:solidFill>
                  <a:schemeClr val="bg1"/>
                </a:solidFill>
              </a:rPr>
              <a:t>Ікарія</a:t>
            </a:r>
            <a:r>
              <a:rPr lang="uk-UA" dirty="0" smtClean="0">
                <a:solidFill>
                  <a:schemeClr val="bg1"/>
                </a:solidFill>
              </a:rPr>
              <a:t> пастухи. Дізнавшись про причину </a:t>
            </a:r>
            <a:r>
              <a:rPr lang="uk-UA" dirty="0" err="1" smtClean="0">
                <a:solidFill>
                  <a:schemeClr val="bg1"/>
                </a:solidFill>
              </a:rPr>
              <a:t>спіткавшого</a:t>
            </a:r>
            <a:r>
              <a:rPr lang="uk-UA" dirty="0" smtClean="0">
                <a:solidFill>
                  <a:schemeClr val="bg1"/>
                </a:solidFill>
              </a:rPr>
              <a:t> їх лиха, жителі острова умилостивити </a:t>
            </a:r>
            <a:r>
              <a:rPr lang="uk-UA" dirty="0" err="1" smtClean="0">
                <a:solidFill>
                  <a:schemeClr val="bg1"/>
                </a:solidFill>
              </a:rPr>
              <a:t>Майру</a:t>
            </a:r>
            <a:r>
              <a:rPr lang="uk-UA" dirty="0" smtClean="0">
                <a:solidFill>
                  <a:schemeClr val="bg1"/>
                </a:solidFill>
              </a:rPr>
              <a:t>, зрадивши вбивць смерті.</a:t>
            </a:r>
            <a:endParaRPr lang="uk-UA"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347194633_sozvezdie_malii_pes.jpg"/>
          <p:cNvPicPr>
            <a:picLocks noChangeAspect="1"/>
          </p:cNvPicPr>
          <p:nvPr/>
        </p:nvPicPr>
        <p:blipFill>
          <a:blip r:embed="rId2" cstate="print"/>
          <a:stretch>
            <a:fillRect/>
          </a:stretch>
        </p:blipFill>
        <p:spPr>
          <a:xfrm>
            <a:off x="214282" y="285728"/>
            <a:ext cx="5905500" cy="4429125"/>
          </a:xfrm>
          <a:prstGeom prst="rect">
            <a:avLst/>
          </a:prstGeom>
        </p:spPr>
      </p:pic>
      <p:pic>
        <p:nvPicPr>
          <p:cNvPr id="3" name="Рисунок 2" descr="gv (2).jpg"/>
          <p:cNvPicPr>
            <a:picLocks noChangeAspect="1"/>
          </p:cNvPicPr>
          <p:nvPr/>
        </p:nvPicPr>
        <p:blipFill>
          <a:blip r:embed="rId3" cstate="print"/>
          <a:stretch>
            <a:fillRect/>
          </a:stretch>
        </p:blipFill>
        <p:spPr>
          <a:xfrm>
            <a:off x="4857752" y="2928934"/>
            <a:ext cx="4057650" cy="37623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smtClean="0">
                <a:solidFill>
                  <a:schemeClr val="bg1"/>
                </a:solidFill>
              </a:rPr>
              <a:t>Легенда про сузір’я Волосся Вероніки</a:t>
            </a:r>
            <a:endParaRPr lang="uk-UA" dirty="0"/>
          </a:p>
        </p:txBody>
      </p:sp>
      <p:sp>
        <p:nvSpPr>
          <p:cNvPr id="3" name="Содержимое 2"/>
          <p:cNvSpPr>
            <a:spLocks noGrp="1"/>
          </p:cNvSpPr>
          <p:nvPr>
            <p:ph idx="1"/>
          </p:nvPr>
        </p:nvSpPr>
        <p:spPr/>
        <p:txBody>
          <a:bodyPr>
            <a:normAutofit fontScale="77500" lnSpcReduction="20000"/>
          </a:bodyPr>
          <a:lstStyle/>
          <a:p>
            <a:r>
              <a:rPr lang="uk-UA" b="1" dirty="0" smtClean="0">
                <a:solidFill>
                  <a:schemeClr val="bg1"/>
                </a:solidFill>
              </a:rPr>
              <a:t>Сузір’я Волосся Вероніки</a:t>
            </a:r>
            <a:r>
              <a:rPr lang="uk-UA" dirty="0" smtClean="0">
                <a:solidFill>
                  <a:schemeClr val="bg1"/>
                </a:solidFill>
              </a:rPr>
              <a:t> зобов’язане своєю назвою чудовим волоссю єгипетської цариці Вероніки, що жила в III столітті до нашої ери. Згідно з легендою, Вероніка турбувалася за свого чоловіка </a:t>
            </a:r>
            <a:r>
              <a:rPr lang="uk-UA" dirty="0" err="1" smtClean="0">
                <a:solidFill>
                  <a:schemeClr val="bg1"/>
                </a:solidFill>
              </a:rPr>
              <a:t>Птолемея</a:t>
            </a:r>
            <a:r>
              <a:rPr lang="uk-UA" dirty="0" smtClean="0">
                <a:solidFill>
                  <a:schemeClr val="bg1"/>
                </a:solidFill>
              </a:rPr>
              <a:t>, що воював з сирійцями, і дала обітницю богам: якщо </a:t>
            </a:r>
            <a:r>
              <a:rPr lang="uk-UA" dirty="0" err="1" smtClean="0">
                <a:solidFill>
                  <a:schemeClr val="bg1"/>
                </a:solidFill>
              </a:rPr>
              <a:t>Птолемей</a:t>
            </a:r>
            <a:r>
              <a:rPr lang="uk-UA" dirty="0" smtClean="0">
                <a:solidFill>
                  <a:schemeClr val="bg1"/>
                </a:solidFill>
              </a:rPr>
              <a:t> благополучно повернеться з походу, вона пожертвує їм своє волосся, символ своєї краси. </a:t>
            </a:r>
            <a:r>
              <a:rPr lang="uk-UA" dirty="0" err="1" smtClean="0">
                <a:solidFill>
                  <a:schemeClr val="bg1"/>
                </a:solidFill>
              </a:rPr>
              <a:t>Птолемей</a:t>
            </a:r>
            <a:r>
              <a:rPr lang="uk-UA" dirty="0" smtClean="0">
                <a:solidFill>
                  <a:schemeClr val="bg1"/>
                </a:solidFill>
              </a:rPr>
              <a:t> повернувся з війни здоровий і неушкоджений, і Вероніка, виконуючи обітницю, обрізала своє волосся і віддала в жертву богам. У пам’ять про подружню любов, настільки наочно доведеною царицею, боги перетворили волосся Вероніки на сяючі зірки, призначені вічно прикрашати весняні ночі.</a:t>
            </a:r>
            <a:endParaRPr lang="uk-UA"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urania10.JPG"/>
          <p:cNvPicPr>
            <a:picLocks noChangeAspect="1"/>
          </p:cNvPicPr>
          <p:nvPr/>
        </p:nvPicPr>
        <p:blipFill>
          <a:blip r:embed="rId2" cstate="print"/>
          <a:stretch>
            <a:fillRect/>
          </a:stretch>
        </p:blipFill>
        <p:spPr>
          <a:xfrm>
            <a:off x="571472" y="500042"/>
            <a:ext cx="7893873" cy="553245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solidFill>
                  <a:schemeClr val="bg1"/>
                </a:solidFill>
              </a:rPr>
              <a:t>Легенда про сузір’я Козерога</a:t>
            </a:r>
            <a:endParaRPr lang="uk-UA" dirty="0"/>
          </a:p>
        </p:txBody>
      </p:sp>
      <p:sp>
        <p:nvSpPr>
          <p:cNvPr id="3" name="Содержимое 2"/>
          <p:cNvSpPr>
            <a:spLocks noGrp="1"/>
          </p:cNvSpPr>
          <p:nvPr>
            <p:ph idx="1"/>
          </p:nvPr>
        </p:nvSpPr>
        <p:spPr/>
        <p:txBody>
          <a:bodyPr>
            <a:normAutofit fontScale="92500" lnSpcReduction="20000"/>
          </a:bodyPr>
          <a:lstStyle/>
          <a:p>
            <a:r>
              <a:rPr lang="ru-RU" dirty="0" err="1">
                <a:solidFill>
                  <a:schemeClr val="bg1"/>
                </a:solidFill>
              </a:rPr>
              <a:t>Назва</a:t>
            </a:r>
            <a:r>
              <a:rPr lang="ru-RU" dirty="0">
                <a:solidFill>
                  <a:schemeClr val="bg1"/>
                </a:solidFill>
              </a:rPr>
              <a:t> </a:t>
            </a:r>
            <a:r>
              <a:rPr lang="ru-RU" b="1" dirty="0" err="1">
                <a:solidFill>
                  <a:schemeClr val="bg1"/>
                </a:solidFill>
              </a:rPr>
              <a:t>сузір’я</a:t>
            </a:r>
            <a:r>
              <a:rPr lang="ru-RU" b="1" dirty="0">
                <a:solidFill>
                  <a:schemeClr val="bg1"/>
                </a:solidFill>
              </a:rPr>
              <a:t> Козерога</a:t>
            </a:r>
            <a:r>
              <a:rPr lang="ru-RU" dirty="0">
                <a:solidFill>
                  <a:schemeClr val="bg1"/>
                </a:solidFill>
              </a:rPr>
              <a:t> </a:t>
            </a:r>
            <a:r>
              <a:rPr lang="ru-RU" dirty="0" err="1">
                <a:solidFill>
                  <a:schemeClr val="bg1"/>
                </a:solidFill>
              </a:rPr>
              <a:t>пов’язана</a:t>
            </a:r>
            <a:r>
              <a:rPr lang="ru-RU" dirty="0">
                <a:solidFill>
                  <a:schemeClr val="bg1"/>
                </a:solidFill>
              </a:rPr>
              <a:t> </a:t>
            </a:r>
            <a:r>
              <a:rPr lang="ru-RU" dirty="0" err="1">
                <a:solidFill>
                  <a:schemeClr val="bg1"/>
                </a:solidFill>
              </a:rPr>
              <a:t>з</a:t>
            </a:r>
            <a:r>
              <a:rPr lang="ru-RU" dirty="0">
                <a:solidFill>
                  <a:schemeClr val="bg1"/>
                </a:solidFill>
              </a:rPr>
              <a:t> </a:t>
            </a:r>
            <a:r>
              <a:rPr lang="ru-RU" dirty="0" err="1">
                <a:solidFill>
                  <a:schemeClr val="bg1"/>
                </a:solidFill>
              </a:rPr>
              <a:t>міфом</a:t>
            </a:r>
            <a:r>
              <a:rPr lang="ru-RU" dirty="0">
                <a:solidFill>
                  <a:schemeClr val="bg1"/>
                </a:solidFill>
              </a:rPr>
              <a:t> про </a:t>
            </a:r>
            <a:r>
              <a:rPr lang="ru-RU" dirty="0" err="1">
                <a:solidFill>
                  <a:schemeClr val="bg1"/>
                </a:solidFill>
              </a:rPr>
              <a:t>грецького</a:t>
            </a:r>
            <a:r>
              <a:rPr lang="ru-RU" dirty="0">
                <a:solidFill>
                  <a:schemeClr val="bg1"/>
                </a:solidFill>
              </a:rPr>
              <a:t> бога Пане, у </a:t>
            </a:r>
            <a:r>
              <a:rPr lang="ru-RU" dirty="0" err="1">
                <a:solidFill>
                  <a:schemeClr val="bg1"/>
                </a:solidFill>
              </a:rPr>
              <a:t>якого</a:t>
            </a:r>
            <a:r>
              <a:rPr lang="ru-RU" dirty="0">
                <a:solidFill>
                  <a:schemeClr val="bg1"/>
                </a:solidFill>
              </a:rPr>
              <a:t> </a:t>
            </a:r>
            <a:r>
              <a:rPr lang="ru-RU" dirty="0" err="1">
                <a:solidFill>
                  <a:schemeClr val="bg1"/>
                </a:solidFill>
              </a:rPr>
              <a:t>було</a:t>
            </a:r>
            <a:r>
              <a:rPr lang="ru-RU" dirty="0">
                <a:solidFill>
                  <a:schemeClr val="bg1"/>
                </a:solidFill>
              </a:rPr>
              <a:t> </a:t>
            </a:r>
            <a:r>
              <a:rPr lang="ru-RU" dirty="0" err="1">
                <a:solidFill>
                  <a:schemeClr val="bg1"/>
                </a:solidFill>
              </a:rPr>
              <a:t>людське</a:t>
            </a:r>
            <a:r>
              <a:rPr lang="ru-RU" dirty="0">
                <a:solidFill>
                  <a:schemeClr val="bg1"/>
                </a:solidFill>
              </a:rPr>
              <a:t> </a:t>
            </a:r>
            <a:r>
              <a:rPr lang="ru-RU" dirty="0" err="1">
                <a:solidFill>
                  <a:schemeClr val="bg1"/>
                </a:solidFill>
              </a:rPr>
              <a:t>тіло</a:t>
            </a:r>
            <a:r>
              <a:rPr lang="ru-RU" dirty="0">
                <a:solidFill>
                  <a:schemeClr val="bg1"/>
                </a:solidFill>
              </a:rPr>
              <a:t> </a:t>
            </a:r>
            <a:r>
              <a:rPr lang="ru-RU" dirty="0" err="1">
                <a:solidFill>
                  <a:schemeClr val="bg1"/>
                </a:solidFill>
              </a:rPr>
              <a:t>і</a:t>
            </a:r>
            <a:r>
              <a:rPr lang="ru-RU" dirty="0">
                <a:solidFill>
                  <a:schemeClr val="bg1"/>
                </a:solidFill>
              </a:rPr>
              <a:t> </a:t>
            </a:r>
            <a:r>
              <a:rPr lang="ru-RU" dirty="0" err="1">
                <a:solidFill>
                  <a:schemeClr val="bg1"/>
                </a:solidFill>
              </a:rPr>
              <a:t>козлячі</a:t>
            </a:r>
            <a:r>
              <a:rPr lang="ru-RU" dirty="0">
                <a:solidFill>
                  <a:schemeClr val="bg1"/>
                </a:solidFill>
              </a:rPr>
              <a:t> </a:t>
            </a:r>
            <a:r>
              <a:rPr lang="ru-RU" dirty="0" err="1">
                <a:solidFill>
                  <a:schemeClr val="bg1"/>
                </a:solidFill>
              </a:rPr>
              <a:t>роги</a:t>
            </a:r>
            <a:r>
              <a:rPr lang="ru-RU" dirty="0">
                <a:solidFill>
                  <a:schemeClr val="bg1"/>
                </a:solidFill>
              </a:rPr>
              <a:t> </a:t>
            </a:r>
            <a:r>
              <a:rPr lang="ru-RU" dirty="0" err="1">
                <a:solidFill>
                  <a:schemeClr val="bg1"/>
                </a:solidFill>
              </a:rPr>
              <a:t>і</a:t>
            </a:r>
            <a:r>
              <a:rPr lang="ru-RU" dirty="0">
                <a:solidFill>
                  <a:schemeClr val="bg1"/>
                </a:solidFill>
              </a:rPr>
              <a:t> </a:t>
            </a:r>
            <a:r>
              <a:rPr lang="ru-RU" dirty="0" err="1">
                <a:solidFill>
                  <a:schemeClr val="bg1"/>
                </a:solidFill>
              </a:rPr>
              <a:t>копита</a:t>
            </a:r>
            <a:r>
              <a:rPr lang="ru-RU" dirty="0">
                <a:solidFill>
                  <a:schemeClr val="bg1"/>
                </a:solidFill>
              </a:rPr>
              <a:t>. </a:t>
            </a:r>
            <a:r>
              <a:rPr lang="ru-RU" dirty="0" err="1">
                <a:solidFill>
                  <a:schemeClr val="bg1"/>
                </a:solidFill>
              </a:rPr>
              <a:t>Згідно</a:t>
            </a:r>
            <a:r>
              <a:rPr lang="ru-RU" dirty="0">
                <a:solidFill>
                  <a:schemeClr val="bg1"/>
                </a:solidFill>
              </a:rPr>
              <a:t> </a:t>
            </a:r>
            <a:r>
              <a:rPr lang="ru-RU" dirty="0" err="1">
                <a:solidFill>
                  <a:schemeClr val="bg1"/>
                </a:solidFill>
              </a:rPr>
              <a:t>з</a:t>
            </a:r>
            <a:r>
              <a:rPr lang="ru-RU" dirty="0">
                <a:solidFill>
                  <a:schemeClr val="bg1"/>
                </a:solidFill>
              </a:rPr>
              <a:t> легендою, на </a:t>
            </a:r>
            <a:r>
              <a:rPr lang="ru-RU" dirty="0" err="1">
                <a:solidFill>
                  <a:schemeClr val="bg1"/>
                </a:solidFill>
              </a:rPr>
              <a:t>Олімп</a:t>
            </a:r>
            <a:r>
              <a:rPr lang="ru-RU" dirty="0">
                <a:solidFill>
                  <a:schemeClr val="bg1"/>
                </a:solidFill>
              </a:rPr>
              <a:t> одного разу напав Тифон — </a:t>
            </a:r>
            <a:r>
              <a:rPr lang="ru-RU" dirty="0" err="1">
                <a:solidFill>
                  <a:schemeClr val="bg1"/>
                </a:solidFill>
              </a:rPr>
              <a:t>найбільше</a:t>
            </a:r>
            <a:r>
              <a:rPr lang="ru-RU" dirty="0">
                <a:solidFill>
                  <a:schemeClr val="bg1"/>
                </a:solidFill>
              </a:rPr>
              <a:t> та </a:t>
            </a:r>
            <a:r>
              <a:rPr lang="ru-RU" dirty="0" err="1">
                <a:solidFill>
                  <a:schemeClr val="bg1"/>
                </a:solidFill>
              </a:rPr>
              <a:t>найстрашніше</a:t>
            </a:r>
            <a:r>
              <a:rPr lang="ru-RU" dirty="0">
                <a:solidFill>
                  <a:schemeClr val="bg1"/>
                </a:solidFill>
              </a:rPr>
              <a:t> </a:t>
            </a:r>
            <a:r>
              <a:rPr lang="ru-RU" dirty="0" err="1">
                <a:solidFill>
                  <a:schemeClr val="bg1"/>
                </a:solidFill>
              </a:rPr>
              <a:t>з</a:t>
            </a:r>
            <a:r>
              <a:rPr lang="ru-RU" dirty="0">
                <a:solidFill>
                  <a:schemeClr val="bg1"/>
                </a:solidFill>
              </a:rPr>
              <a:t> </a:t>
            </a:r>
            <a:r>
              <a:rPr lang="ru-RU" dirty="0" err="1">
                <a:solidFill>
                  <a:schemeClr val="bg1"/>
                </a:solidFill>
              </a:rPr>
              <a:t>коли-небудь</a:t>
            </a:r>
            <a:r>
              <a:rPr lang="ru-RU" dirty="0">
                <a:solidFill>
                  <a:schemeClr val="bg1"/>
                </a:solidFill>
              </a:rPr>
              <a:t> </a:t>
            </a:r>
            <a:r>
              <a:rPr lang="ru-RU" dirty="0" err="1">
                <a:solidFill>
                  <a:schemeClr val="bg1"/>
                </a:solidFill>
              </a:rPr>
              <a:t>існувавших</a:t>
            </a:r>
            <a:r>
              <a:rPr lang="ru-RU" dirty="0">
                <a:solidFill>
                  <a:schemeClr val="bg1"/>
                </a:solidFill>
              </a:rPr>
              <a:t> </a:t>
            </a:r>
            <a:r>
              <a:rPr lang="ru-RU" dirty="0" err="1">
                <a:solidFill>
                  <a:schemeClr val="bg1"/>
                </a:solidFill>
              </a:rPr>
              <a:t>чудовиськ</a:t>
            </a:r>
            <a:r>
              <a:rPr lang="ru-RU" dirty="0">
                <a:solidFill>
                  <a:schemeClr val="bg1"/>
                </a:solidFill>
              </a:rPr>
              <a:t>. Боги в страху </a:t>
            </a:r>
            <a:r>
              <a:rPr lang="ru-RU" dirty="0" err="1">
                <a:solidFill>
                  <a:schemeClr val="bg1"/>
                </a:solidFill>
              </a:rPr>
              <a:t>поспішили</a:t>
            </a:r>
            <a:r>
              <a:rPr lang="ru-RU" dirty="0">
                <a:solidFill>
                  <a:schemeClr val="bg1"/>
                </a:solidFill>
              </a:rPr>
              <a:t> </a:t>
            </a:r>
            <a:r>
              <a:rPr lang="ru-RU" dirty="0" err="1">
                <a:solidFill>
                  <a:schemeClr val="bg1"/>
                </a:solidFill>
              </a:rPr>
              <a:t>сховатися</a:t>
            </a:r>
            <a:r>
              <a:rPr lang="ru-RU" dirty="0">
                <a:solidFill>
                  <a:schemeClr val="bg1"/>
                </a:solidFill>
              </a:rPr>
              <a:t> в </a:t>
            </a:r>
            <a:r>
              <a:rPr lang="ru-RU" dirty="0" err="1">
                <a:solidFill>
                  <a:schemeClr val="bg1"/>
                </a:solidFill>
              </a:rPr>
              <a:t>морських</a:t>
            </a:r>
            <a:r>
              <a:rPr lang="ru-RU" dirty="0">
                <a:solidFill>
                  <a:schemeClr val="bg1"/>
                </a:solidFill>
              </a:rPr>
              <a:t> </a:t>
            </a:r>
            <a:r>
              <a:rPr lang="ru-RU" dirty="0" err="1">
                <a:solidFill>
                  <a:schemeClr val="bg1"/>
                </a:solidFill>
              </a:rPr>
              <a:t>глибинах</a:t>
            </a:r>
            <a:r>
              <a:rPr lang="ru-RU" dirty="0">
                <a:solidFill>
                  <a:schemeClr val="bg1"/>
                </a:solidFill>
              </a:rPr>
              <a:t>, для </a:t>
            </a:r>
            <a:r>
              <a:rPr lang="ru-RU" dirty="0" err="1">
                <a:solidFill>
                  <a:schemeClr val="bg1"/>
                </a:solidFill>
              </a:rPr>
              <a:t>чого</a:t>
            </a:r>
            <a:r>
              <a:rPr lang="ru-RU" dirty="0">
                <a:solidFill>
                  <a:schemeClr val="bg1"/>
                </a:solidFill>
              </a:rPr>
              <a:t> </a:t>
            </a:r>
            <a:r>
              <a:rPr lang="ru-RU" dirty="0" err="1">
                <a:solidFill>
                  <a:schemeClr val="bg1"/>
                </a:solidFill>
              </a:rPr>
              <a:t>перетворилися</a:t>
            </a:r>
            <a:r>
              <a:rPr lang="ru-RU" dirty="0">
                <a:solidFill>
                  <a:schemeClr val="bg1"/>
                </a:solidFill>
              </a:rPr>
              <a:t> на </a:t>
            </a:r>
            <a:r>
              <a:rPr lang="ru-RU" dirty="0" err="1">
                <a:solidFill>
                  <a:schemeClr val="bg1"/>
                </a:solidFill>
              </a:rPr>
              <a:t>риб</a:t>
            </a:r>
            <a:r>
              <a:rPr lang="ru-RU" dirty="0">
                <a:solidFill>
                  <a:schemeClr val="bg1"/>
                </a:solidFill>
              </a:rPr>
              <a:t>. Але Пану </a:t>
            </a:r>
            <a:r>
              <a:rPr lang="ru-RU" dirty="0" err="1">
                <a:solidFill>
                  <a:schemeClr val="bg1"/>
                </a:solidFill>
              </a:rPr>
              <a:t>це</a:t>
            </a:r>
            <a:r>
              <a:rPr lang="ru-RU" dirty="0">
                <a:solidFill>
                  <a:schemeClr val="bg1"/>
                </a:solidFill>
              </a:rPr>
              <a:t> </a:t>
            </a:r>
            <a:r>
              <a:rPr lang="ru-RU" dirty="0" err="1">
                <a:solidFill>
                  <a:schemeClr val="bg1"/>
                </a:solidFill>
              </a:rPr>
              <a:t>вдалося</a:t>
            </a:r>
            <a:r>
              <a:rPr lang="ru-RU" dirty="0">
                <a:solidFill>
                  <a:schemeClr val="bg1"/>
                </a:solidFill>
              </a:rPr>
              <a:t> </a:t>
            </a:r>
            <a:r>
              <a:rPr lang="ru-RU" dirty="0" err="1">
                <a:solidFill>
                  <a:schemeClr val="bg1"/>
                </a:solidFill>
              </a:rPr>
              <a:t>тільки</a:t>
            </a:r>
            <a:r>
              <a:rPr lang="ru-RU" dirty="0">
                <a:solidFill>
                  <a:schemeClr val="bg1"/>
                </a:solidFill>
              </a:rPr>
              <a:t> </a:t>
            </a:r>
            <a:r>
              <a:rPr lang="ru-RU" dirty="0" err="1">
                <a:solidFill>
                  <a:schemeClr val="bg1"/>
                </a:solidFill>
              </a:rPr>
              <a:t>частково</a:t>
            </a:r>
            <a:r>
              <a:rPr lang="ru-RU" dirty="0">
                <a:solidFill>
                  <a:schemeClr val="bg1"/>
                </a:solidFill>
              </a:rPr>
              <a:t>. Тому Козерога </a:t>
            </a:r>
            <a:r>
              <a:rPr lang="ru-RU" dirty="0" err="1">
                <a:solidFill>
                  <a:schemeClr val="bg1"/>
                </a:solidFill>
              </a:rPr>
              <a:t>іноді</a:t>
            </a:r>
            <a:r>
              <a:rPr lang="ru-RU" dirty="0">
                <a:solidFill>
                  <a:schemeClr val="bg1"/>
                </a:solidFill>
              </a:rPr>
              <a:t> </a:t>
            </a:r>
            <a:r>
              <a:rPr lang="ru-RU" dirty="0" err="1">
                <a:solidFill>
                  <a:schemeClr val="bg1"/>
                </a:solidFill>
              </a:rPr>
              <a:t>представляють</a:t>
            </a:r>
            <a:r>
              <a:rPr lang="ru-RU" dirty="0">
                <a:solidFill>
                  <a:schemeClr val="bg1"/>
                </a:solidFill>
              </a:rPr>
              <a:t> у </a:t>
            </a:r>
            <a:r>
              <a:rPr lang="ru-RU" dirty="0" err="1">
                <a:solidFill>
                  <a:schemeClr val="bg1"/>
                </a:solidFill>
              </a:rPr>
              <a:t>вигляді</a:t>
            </a:r>
            <a:r>
              <a:rPr lang="ru-RU" dirty="0">
                <a:solidFill>
                  <a:schemeClr val="bg1"/>
                </a:solidFill>
              </a:rPr>
              <a:t> </a:t>
            </a:r>
            <a:r>
              <a:rPr lang="ru-RU" dirty="0" err="1">
                <a:solidFill>
                  <a:schemeClr val="bg1"/>
                </a:solidFill>
              </a:rPr>
              <a:t>істоти</a:t>
            </a:r>
            <a:r>
              <a:rPr lang="ru-RU" dirty="0">
                <a:solidFill>
                  <a:schemeClr val="bg1"/>
                </a:solidFill>
              </a:rPr>
              <a:t> </a:t>
            </a:r>
            <a:r>
              <a:rPr lang="ru-RU" dirty="0" err="1">
                <a:solidFill>
                  <a:schemeClr val="bg1"/>
                </a:solidFill>
              </a:rPr>
              <a:t>з</a:t>
            </a:r>
            <a:r>
              <a:rPr lang="ru-RU" dirty="0">
                <a:solidFill>
                  <a:schemeClr val="bg1"/>
                </a:solidFill>
              </a:rPr>
              <a:t> </a:t>
            </a:r>
            <a:r>
              <a:rPr lang="ru-RU" dirty="0" err="1">
                <a:solidFill>
                  <a:schemeClr val="bg1"/>
                </a:solidFill>
              </a:rPr>
              <a:t>цапиною</a:t>
            </a:r>
            <a:r>
              <a:rPr lang="ru-RU" dirty="0">
                <a:solidFill>
                  <a:schemeClr val="bg1"/>
                </a:solidFill>
              </a:rPr>
              <a:t> головою </a:t>
            </a:r>
            <a:r>
              <a:rPr lang="ru-RU" dirty="0" err="1">
                <a:solidFill>
                  <a:schemeClr val="bg1"/>
                </a:solidFill>
              </a:rPr>
              <a:t>і</a:t>
            </a:r>
            <a:r>
              <a:rPr lang="ru-RU" dirty="0">
                <a:solidFill>
                  <a:schemeClr val="bg1"/>
                </a:solidFill>
              </a:rPr>
              <a:t> </a:t>
            </a:r>
            <a:r>
              <a:rPr lang="ru-RU" dirty="0" err="1">
                <a:solidFill>
                  <a:schemeClr val="bg1"/>
                </a:solidFill>
              </a:rPr>
              <a:t>покритим</a:t>
            </a:r>
            <a:r>
              <a:rPr lang="ru-RU" dirty="0">
                <a:solidFill>
                  <a:schemeClr val="bg1"/>
                </a:solidFill>
              </a:rPr>
              <a:t> </a:t>
            </a:r>
            <a:r>
              <a:rPr lang="ru-RU" dirty="0" err="1">
                <a:solidFill>
                  <a:schemeClr val="bg1"/>
                </a:solidFill>
              </a:rPr>
              <a:t>лускою</a:t>
            </a:r>
            <a:r>
              <a:rPr lang="ru-RU" dirty="0">
                <a:solidFill>
                  <a:schemeClr val="bg1"/>
                </a:solidFill>
              </a:rPr>
              <a:t> </a:t>
            </a:r>
            <a:r>
              <a:rPr lang="ru-RU" dirty="0" err="1">
                <a:solidFill>
                  <a:schemeClr val="bg1"/>
                </a:solidFill>
              </a:rPr>
              <a:t>риб’ячим</a:t>
            </a:r>
            <a:r>
              <a:rPr lang="ru-RU" dirty="0">
                <a:solidFill>
                  <a:schemeClr val="bg1"/>
                </a:solidFill>
              </a:rPr>
              <a:t> хвостом.</a:t>
            </a:r>
            <a:endParaRPr lang="uk-UA"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apricornus_constellation_uranographia_big.jpg"/>
          <p:cNvPicPr>
            <a:picLocks noChangeAspect="1"/>
          </p:cNvPicPr>
          <p:nvPr/>
        </p:nvPicPr>
        <p:blipFill>
          <a:blip r:embed="rId2" cstate="print"/>
          <a:stretch>
            <a:fillRect/>
          </a:stretch>
        </p:blipFill>
        <p:spPr>
          <a:xfrm>
            <a:off x="571472" y="285728"/>
            <a:ext cx="3734996" cy="3000396"/>
          </a:xfrm>
          <a:prstGeom prst="rect">
            <a:avLst/>
          </a:prstGeom>
        </p:spPr>
      </p:pic>
      <p:pic>
        <p:nvPicPr>
          <p:cNvPr id="3" name="Рисунок 2" descr="kozerog1.gif"/>
          <p:cNvPicPr>
            <a:picLocks noChangeAspect="1"/>
          </p:cNvPicPr>
          <p:nvPr/>
        </p:nvPicPr>
        <p:blipFill>
          <a:blip r:embed="rId3" cstate="print"/>
          <a:stretch>
            <a:fillRect/>
          </a:stretch>
        </p:blipFill>
        <p:spPr>
          <a:xfrm>
            <a:off x="5429256" y="285728"/>
            <a:ext cx="2928958" cy="3016827"/>
          </a:xfrm>
          <a:prstGeom prst="rect">
            <a:avLst/>
          </a:prstGeom>
        </p:spPr>
      </p:pic>
      <p:pic>
        <p:nvPicPr>
          <p:cNvPr id="4" name="Рисунок 3" descr="Capricornus_constellation_map_ru_lite.png"/>
          <p:cNvPicPr>
            <a:picLocks noChangeAspect="1"/>
          </p:cNvPicPr>
          <p:nvPr/>
        </p:nvPicPr>
        <p:blipFill>
          <a:blip r:embed="rId4" cstate="print"/>
          <a:stretch>
            <a:fillRect/>
          </a:stretch>
        </p:blipFill>
        <p:spPr>
          <a:xfrm>
            <a:off x="2786050" y="3500438"/>
            <a:ext cx="3200407" cy="320040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solidFill>
                  <a:schemeClr val="bg1"/>
                </a:solidFill>
              </a:rPr>
              <a:t>С</a:t>
            </a:r>
            <a:r>
              <a:rPr lang="uk-UA" dirty="0" smtClean="0">
                <a:solidFill>
                  <a:schemeClr val="bg1"/>
                </a:solidFill>
              </a:rPr>
              <a:t>узір'я Тельців</a:t>
            </a:r>
            <a:r>
              <a:rPr lang="ru-RU" b="1" dirty="0"/>
              <a:t/>
            </a:r>
            <a:br>
              <a:rPr lang="ru-RU" b="1" dirty="0"/>
            </a:br>
            <a:endParaRPr lang="uk-UA" dirty="0"/>
          </a:p>
        </p:txBody>
      </p:sp>
      <p:sp>
        <p:nvSpPr>
          <p:cNvPr id="3" name="Содержимое 2"/>
          <p:cNvSpPr>
            <a:spLocks noGrp="1"/>
          </p:cNvSpPr>
          <p:nvPr>
            <p:ph idx="1"/>
          </p:nvPr>
        </p:nvSpPr>
        <p:spPr>
          <a:xfrm>
            <a:off x="457200" y="1071546"/>
            <a:ext cx="8229600" cy="5786454"/>
          </a:xfrm>
        </p:spPr>
        <p:txBody>
          <a:bodyPr>
            <a:normAutofit fontScale="70000" lnSpcReduction="20000"/>
          </a:bodyPr>
          <a:lstStyle/>
          <a:p>
            <a:r>
              <a:rPr lang="uk-UA" dirty="0" smtClean="0">
                <a:solidFill>
                  <a:schemeClr val="bg1"/>
                </a:solidFill>
              </a:rPr>
              <a:t>У стародавніх народів самим головним було сузір'я Тельця, тому що новий рік починався навесні. У зодіаку Телець саме древнє сузір'я, оскільки в житті древніх народів скотарство відігравало величезну роль, і з биком (тельцем) пов'язували те сузір'я, де Сонце як би перемагало зиму і повідомляло про прихід весни і літа. Взагалі багато давні народи шанували це тварина, вважали його священним. У Давньому Єгипті був священний бик Апіс, якому поклонялися при його житті і мумію якого урочисто ховали в чудовій гробниці. Кожні 25 років Апіса заміняли новим. У Греції бик теж користувався великою пошаною. На Криті бика звали Мінотавр. Герої Еллади Геракл, </a:t>
            </a:r>
            <a:r>
              <a:rPr lang="uk-UA" dirty="0" err="1" smtClean="0">
                <a:solidFill>
                  <a:schemeClr val="bg1"/>
                </a:solidFill>
              </a:rPr>
              <a:t>Тесей</a:t>
            </a:r>
            <a:r>
              <a:rPr lang="uk-UA" dirty="0" smtClean="0">
                <a:solidFill>
                  <a:schemeClr val="bg1"/>
                </a:solidFill>
              </a:rPr>
              <a:t>, </a:t>
            </a:r>
            <a:r>
              <a:rPr lang="uk-UA" dirty="0" err="1" smtClean="0">
                <a:solidFill>
                  <a:schemeClr val="bg1"/>
                </a:solidFill>
              </a:rPr>
              <a:t>Ясон</a:t>
            </a:r>
            <a:r>
              <a:rPr lang="uk-UA" dirty="0" smtClean="0">
                <a:solidFill>
                  <a:schemeClr val="bg1"/>
                </a:solidFill>
              </a:rPr>
              <a:t> утихомирювали биків. Сузір'я Овна також було вельми шановане в давнину. Верховний бог Єгипту </a:t>
            </a:r>
            <a:r>
              <a:rPr lang="uk-UA" dirty="0" err="1" smtClean="0">
                <a:solidFill>
                  <a:schemeClr val="bg1"/>
                </a:solidFill>
              </a:rPr>
              <a:t>Амон-Ра</a:t>
            </a:r>
            <a:r>
              <a:rPr lang="uk-UA" dirty="0" smtClean="0">
                <a:solidFill>
                  <a:schemeClr val="bg1"/>
                </a:solidFill>
              </a:rPr>
              <a:t> </a:t>
            </a:r>
            <a:r>
              <a:rPr lang="uk-UA" dirty="0" err="1" smtClean="0">
                <a:solidFill>
                  <a:schemeClr val="bg1"/>
                </a:solidFill>
              </a:rPr>
              <a:t>зображався</a:t>
            </a:r>
            <a:r>
              <a:rPr lang="uk-UA" dirty="0" smtClean="0">
                <a:solidFill>
                  <a:schemeClr val="bg1"/>
                </a:solidFill>
              </a:rPr>
              <a:t> з баранячою головою, а дорога до його храму являла собою алею з сфінксів з баранячими головами Вважалося, що сузір'я Овна названо на честь Овна із золотим руном, за яким і пливли аргонавти. На небі, до речі, існує ряд сузір'їв, що відбивають Корабель Арго. Зірка альфа (сама яскрава) цього сузір'я називається </a:t>
            </a:r>
            <a:r>
              <a:rPr lang="uk-UA" dirty="0" err="1" smtClean="0">
                <a:solidFill>
                  <a:schemeClr val="bg1"/>
                </a:solidFill>
              </a:rPr>
              <a:t>Гамаль</a:t>
            </a:r>
            <a:r>
              <a:rPr lang="uk-UA" dirty="0" smtClean="0">
                <a:solidFill>
                  <a:schemeClr val="bg1"/>
                </a:solidFill>
              </a:rPr>
              <a:t> (</a:t>
            </a:r>
            <a:r>
              <a:rPr lang="uk-UA" dirty="0" err="1" smtClean="0">
                <a:solidFill>
                  <a:schemeClr val="bg1"/>
                </a:solidFill>
              </a:rPr>
              <a:t>по-арабски</a:t>
            </a:r>
            <a:r>
              <a:rPr lang="uk-UA" dirty="0" smtClean="0">
                <a:solidFill>
                  <a:schemeClr val="bg1"/>
                </a:solidFill>
              </a:rPr>
              <a:t> «дорослий баран»). Найяскравіша зірка в сузір'ї Тельця носить назву Альдебаран.</a:t>
            </a:r>
            <a:endParaRPr lang="uk-UA"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gv (1).jpg"/>
          <p:cNvPicPr>
            <a:picLocks noChangeAspect="1"/>
          </p:cNvPicPr>
          <p:nvPr/>
        </p:nvPicPr>
        <p:blipFill>
          <a:blip r:embed="rId2" cstate="print"/>
          <a:stretch>
            <a:fillRect/>
          </a:stretch>
        </p:blipFill>
        <p:spPr>
          <a:xfrm>
            <a:off x="428596" y="1071546"/>
            <a:ext cx="3529890" cy="4404146"/>
          </a:xfrm>
          <a:prstGeom prst="rect">
            <a:avLst/>
          </a:prstGeom>
        </p:spPr>
      </p:pic>
      <p:pic>
        <p:nvPicPr>
          <p:cNvPr id="3" name="Рисунок 2" descr="taurus_constellation_map_big.png"/>
          <p:cNvPicPr>
            <a:picLocks noChangeAspect="1"/>
          </p:cNvPicPr>
          <p:nvPr/>
        </p:nvPicPr>
        <p:blipFill>
          <a:blip r:embed="rId3" cstate="print"/>
          <a:stretch>
            <a:fillRect/>
          </a:stretch>
        </p:blipFill>
        <p:spPr>
          <a:xfrm>
            <a:off x="4714876" y="3357562"/>
            <a:ext cx="3466889" cy="3251352"/>
          </a:xfrm>
          <a:prstGeom prst="rect">
            <a:avLst/>
          </a:prstGeom>
        </p:spPr>
      </p:pic>
      <p:pic>
        <p:nvPicPr>
          <p:cNvPr id="4" name="Рисунок 3" descr="sz2_z.jpg"/>
          <p:cNvPicPr>
            <a:picLocks noChangeAspect="1"/>
          </p:cNvPicPr>
          <p:nvPr/>
        </p:nvPicPr>
        <p:blipFill>
          <a:blip r:embed="rId4" cstate="print"/>
          <a:stretch>
            <a:fillRect/>
          </a:stretch>
        </p:blipFill>
        <p:spPr>
          <a:xfrm>
            <a:off x="4214810" y="500042"/>
            <a:ext cx="4429156" cy="260981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chemeClr val="bg1"/>
                </a:solidFill>
              </a:rPr>
              <a:t> </a:t>
            </a:r>
            <a:r>
              <a:rPr lang="uk-UA" dirty="0" smtClean="0">
                <a:solidFill>
                  <a:schemeClr val="bg1"/>
                </a:solidFill>
              </a:rPr>
              <a:t>Сузір'я</a:t>
            </a:r>
            <a:r>
              <a:rPr lang="ru-RU" b="1" dirty="0" smtClean="0">
                <a:solidFill>
                  <a:schemeClr val="bg1"/>
                </a:solidFill>
              </a:rPr>
              <a:t> Рака</a:t>
            </a:r>
            <a:r>
              <a:rPr lang="ru-RU" b="1" dirty="0" smtClean="0"/>
              <a:t/>
            </a:r>
            <a:br>
              <a:rPr lang="ru-RU" b="1" dirty="0" smtClean="0"/>
            </a:br>
            <a:endParaRPr lang="uk-UA" dirty="0"/>
          </a:p>
        </p:txBody>
      </p:sp>
      <p:sp>
        <p:nvSpPr>
          <p:cNvPr id="3" name="Содержимое 2"/>
          <p:cNvSpPr>
            <a:spLocks noGrp="1"/>
          </p:cNvSpPr>
          <p:nvPr>
            <p:ph idx="1"/>
          </p:nvPr>
        </p:nvSpPr>
        <p:spPr>
          <a:xfrm>
            <a:off x="428596" y="1142984"/>
            <a:ext cx="8229600" cy="5197493"/>
          </a:xfrm>
        </p:spPr>
        <p:txBody>
          <a:bodyPr>
            <a:normAutofit fontScale="70000" lnSpcReduction="20000"/>
          </a:bodyPr>
          <a:lstStyle/>
          <a:p>
            <a:r>
              <a:rPr lang="uk-UA" dirty="0" smtClean="0">
                <a:solidFill>
                  <a:schemeClr val="bg1"/>
                </a:solidFill>
              </a:rPr>
              <a:t>Сузір'я Рака - одне із самих малопомітних зодіакальних сузір'їв. Історія його дуже цікава. Існує кілька досить екзотичних пояснень походження назви цього сузір'я. Так, наприклад, всерйоз затверджувалося, що єгиптяни помістили в цю область неба Рака як символ руйнування і смерті, тому що ця тварина харчується падлом. Рак рухається хвостом вперед. Близько двох тисяч років тому в сузір'ї Рака знаходилася точка літнього сонцестояння (тобто найбільша тривалість світлового дня). Сонце, досягнувши в цей час граничного видалення на північ починало "задкувати" назад. Тривалість дня поступово зменшувалася.</a:t>
            </a:r>
          </a:p>
          <a:p>
            <a:r>
              <a:rPr lang="uk-UA" dirty="0" smtClean="0">
                <a:solidFill>
                  <a:schemeClr val="bg1"/>
                </a:solidFill>
              </a:rPr>
              <a:t>За класичної стародавньої міфології величезний морський Рак напав на Геракла, коли він боровся з </a:t>
            </a:r>
            <a:r>
              <a:rPr lang="uk-UA" dirty="0" err="1" smtClean="0">
                <a:solidFill>
                  <a:schemeClr val="bg1"/>
                </a:solidFill>
              </a:rPr>
              <a:t>Лернейською</a:t>
            </a:r>
            <a:r>
              <a:rPr lang="uk-UA" dirty="0" smtClean="0">
                <a:solidFill>
                  <a:schemeClr val="bg1"/>
                </a:solidFill>
              </a:rPr>
              <a:t> гідрою. Герой розчавив його, але богиня Гера, ненавиділа Геракла, помістила Рака на небо.</a:t>
            </a:r>
          </a:p>
          <a:p>
            <a:r>
              <a:rPr lang="uk-UA" dirty="0" smtClean="0">
                <a:solidFill>
                  <a:schemeClr val="bg1"/>
                </a:solidFill>
              </a:rPr>
              <a:t>У Луврі зберігається знаменитий єгипетський коло зодіаку, в якому сузір'я Рака розташовується вище всіх інших.</a:t>
            </a:r>
          </a:p>
          <a:p>
            <a:endParaRPr lang="uk-U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smtClean="0">
                <a:solidFill>
                  <a:schemeClr val="bg1"/>
                </a:solidFill>
              </a:rPr>
              <a:t>Історія</a:t>
            </a:r>
            <a:r>
              <a:rPr lang="ru-RU" dirty="0" smtClean="0">
                <a:solidFill>
                  <a:schemeClr val="bg1"/>
                </a:solidFill>
              </a:rPr>
              <a:t> </a:t>
            </a:r>
            <a:r>
              <a:rPr lang="ru-RU" dirty="0" err="1" smtClean="0">
                <a:solidFill>
                  <a:schemeClr val="bg1"/>
                </a:solidFill>
              </a:rPr>
              <a:t>назви</a:t>
            </a:r>
            <a:r>
              <a:rPr lang="ru-RU" dirty="0" smtClean="0">
                <a:solidFill>
                  <a:schemeClr val="bg1"/>
                </a:solidFill>
              </a:rPr>
              <a:t> </a:t>
            </a:r>
            <a:r>
              <a:rPr lang="ru-RU" dirty="0" err="1" smtClean="0">
                <a:solidFill>
                  <a:schemeClr val="bg1"/>
                </a:solidFill>
              </a:rPr>
              <a:t>сузір'їв</a:t>
            </a:r>
            <a:r>
              <a:rPr lang="ru-RU" b="1" dirty="0"/>
              <a:t/>
            </a:r>
            <a:br>
              <a:rPr lang="ru-RU" b="1" dirty="0"/>
            </a:br>
            <a:endParaRPr lang="uk-UA" dirty="0"/>
          </a:p>
        </p:txBody>
      </p:sp>
      <p:sp>
        <p:nvSpPr>
          <p:cNvPr id="3" name="Содержимое 2"/>
          <p:cNvSpPr>
            <a:spLocks noGrp="1"/>
          </p:cNvSpPr>
          <p:nvPr>
            <p:ph idx="1"/>
          </p:nvPr>
        </p:nvSpPr>
        <p:spPr/>
        <p:txBody>
          <a:bodyPr>
            <a:normAutofit fontScale="55000" lnSpcReduction="20000"/>
          </a:bodyPr>
          <a:lstStyle/>
          <a:p>
            <a:r>
              <a:rPr lang="uk-UA" dirty="0" smtClean="0">
                <a:solidFill>
                  <a:schemeClr val="bg1"/>
                </a:solidFill>
              </a:rPr>
              <a:t>Історія сузір'їв дуже цікава. Ще дуже давно спостерігачі неба об'єднали найбільш яскраві й помітні групи зірок у сузір'я і дали їм різні найменування. Це були імена різних міфічних героїв або тварин, персонажів легенд і сказань - Геркулес, Центавр, Телець, </a:t>
            </a:r>
            <a:r>
              <a:rPr lang="uk-UA" dirty="0" err="1" smtClean="0">
                <a:solidFill>
                  <a:schemeClr val="bg1"/>
                </a:solidFill>
              </a:rPr>
              <a:t>Цефей</a:t>
            </a:r>
            <a:r>
              <a:rPr lang="uk-UA" dirty="0" smtClean="0">
                <a:solidFill>
                  <a:schemeClr val="bg1"/>
                </a:solidFill>
              </a:rPr>
              <a:t>, Кассіопея, Андромеда, Пегас і </a:t>
            </a:r>
            <a:r>
              <a:rPr lang="uk-UA" dirty="0" err="1" smtClean="0">
                <a:solidFill>
                  <a:schemeClr val="bg1"/>
                </a:solidFill>
              </a:rPr>
              <a:t>ін</a:t>
            </a:r>
            <a:endParaRPr lang="uk-UA" dirty="0" smtClean="0">
              <a:solidFill>
                <a:schemeClr val="bg1"/>
              </a:solidFill>
            </a:endParaRPr>
          </a:p>
          <a:p>
            <a:endParaRPr lang="uk-UA" dirty="0" smtClean="0">
              <a:solidFill>
                <a:schemeClr val="bg1"/>
              </a:solidFill>
            </a:endParaRPr>
          </a:p>
          <a:p>
            <a:r>
              <a:rPr lang="uk-UA" dirty="0" smtClean="0">
                <a:solidFill>
                  <a:schemeClr val="bg1"/>
                </a:solidFill>
              </a:rPr>
              <a:t>У назвах сузір'їв Павич, Тукан, Індіанець, Пд. Хрест, Райський Птах був відображена епоха Великих географічних відкриттів.</a:t>
            </a:r>
          </a:p>
          <a:p>
            <a:endParaRPr lang="uk-UA" dirty="0" smtClean="0">
              <a:solidFill>
                <a:schemeClr val="bg1"/>
              </a:solidFill>
            </a:endParaRPr>
          </a:p>
          <a:p>
            <a:r>
              <a:rPr lang="uk-UA" dirty="0" smtClean="0">
                <a:solidFill>
                  <a:schemeClr val="bg1"/>
                </a:solidFill>
              </a:rPr>
              <a:t>Сузір'їв дуже багато - 88. Але не всі з них яскраві й помітні. Найбільш багате яскравими зірками зимове небо.</a:t>
            </a:r>
          </a:p>
          <a:p>
            <a:endParaRPr lang="uk-UA" dirty="0" smtClean="0">
              <a:solidFill>
                <a:schemeClr val="bg1"/>
              </a:solidFill>
            </a:endParaRPr>
          </a:p>
          <a:p>
            <a:r>
              <a:rPr lang="uk-UA" dirty="0" smtClean="0">
                <a:solidFill>
                  <a:schemeClr val="bg1"/>
                </a:solidFill>
              </a:rPr>
              <a:t>На перший погляд, назви багатьох сузір'їв здаються дивними. Часто в розташуванні зірок дуже важко або навіть просто неможливо розглянути те, про що говорить назва сузір'я. Велика Ведмедиця, наприклад, нагадує ківш, дуже важко представити на небі Жирафа або Рись. Але якщо ви подивитеся старовинні атласи зоряного неба, то на них сузір'я зображені у вигляді тварин.</a:t>
            </a:r>
            <a:endParaRPr lang="uk-UA"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rak.jpg"/>
          <p:cNvPicPr>
            <a:picLocks noChangeAspect="1"/>
          </p:cNvPicPr>
          <p:nvPr/>
        </p:nvPicPr>
        <p:blipFill>
          <a:blip r:embed="rId2" cstate="print"/>
          <a:stretch>
            <a:fillRect/>
          </a:stretch>
        </p:blipFill>
        <p:spPr>
          <a:xfrm>
            <a:off x="357158" y="214290"/>
            <a:ext cx="4357718" cy="3093980"/>
          </a:xfrm>
          <a:prstGeom prst="rect">
            <a:avLst/>
          </a:prstGeom>
        </p:spPr>
      </p:pic>
      <p:pic>
        <p:nvPicPr>
          <p:cNvPr id="3" name="Рисунок 2" descr="250px-Cancer_constellation_map_ru_lite.png"/>
          <p:cNvPicPr>
            <a:picLocks noChangeAspect="1"/>
          </p:cNvPicPr>
          <p:nvPr/>
        </p:nvPicPr>
        <p:blipFill>
          <a:blip r:embed="rId3" cstate="print"/>
          <a:stretch>
            <a:fillRect/>
          </a:stretch>
        </p:blipFill>
        <p:spPr>
          <a:xfrm>
            <a:off x="857224" y="3571876"/>
            <a:ext cx="3000396" cy="3000396"/>
          </a:xfrm>
          <a:prstGeom prst="rect">
            <a:avLst/>
          </a:prstGeom>
        </p:spPr>
      </p:pic>
      <p:pic>
        <p:nvPicPr>
          <p:cNvPr id="4" name="Рисунок 3" descr="gv.jpg"/>
          <p:cNvPicPr>
            <a:picLocks noChangeAspect="1"/>
          </p:cNvPicPr>
          <p:nvPr/>
        </p:nvPicPr>
        <p:blipFill>
          <a:blip r:embed="rId4" cstate="print"/>
          <a:stretch>
            <a:fillRect/>
          </a:stretch>
        </p:blipFill>
        <p:spPr>
          <a:xfrm>
            <a:off x="5072066" y="785794"/>
            <a:ext cx="3588863" cy="532771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lstStyle/>
          <a:p>
            <a:r>
              <a:rPr lang="uk-UA" dirty="0" smtClean="0">
                <a:solidFill>
                  <a:schemeClr val="bg1"/>
                </a:solidFill>
              </a:rPr>
              <a:t>Сузір'я Стрільця</a:t>
            </a:r>
            <a:endParaRPr lang="uk-UA" dirty="0">
              <a:solidFill>
                <a:schemeClr val="bg1"/>
              </a:solidFill>
            </a:endParaRPr>
          </a:p>
        </p:txBody>
      </p:sp>
      <p:sp>
        <p:nvSpPr>
          <p:cNvPr id="3" name="Содержимое 2"/>
          <p:cNvSpPr>
            <a:spLocks noGrp="1"/>
          </p:cNvSpPr>
          <p:nvPr>
            <p:ph idx="1"/>
          </p:nvPr>
        </p:nvSpPr>
        <p:spPr>
          <a:xfrm>
            <a:off x="457200" y="857232"/>
            <a:ext cx="8229600" cy="6000768"/>
          </a:xfrm>
        </p:spPr>
        <p:txBody>
          <a:bodyPr>
            <a:normAutofit fontScale="55000" lnSpcReduction="20000"/>
          </a:bodyPr>
          <a:lstStyle/>
          <a:p>
            <a:endParaRPr lang="uk-UA" dirty="0" smtClean="0">
              <a:solidFill>
                <a:schemeClr val="bg1"/>
              </a:solidFill>
            </a:endParaRPr>
          </a:p>
          <a:p>
            <a:r>
              <a:rPr lang="uk-UA" dirty="0" smtClean="0">
                <a:solidFill>
                  <a:schemeClr val="bg1"/>
                </a:solidFill>
              </a:rPr>
              <a:t>По давньогрецькій міфології наймудріший з кентаврів </a:t>
            </a:r>
            <a:r>
              <a:rPr lang="uk-UA" dirty="0" err="1" smtClean="0">
                <a:solidFill>
                  <a:schemeClr val="bg1"/>
                </a:solidFill>
              </a:rPr>
              <a:t>Хірон</a:t>
            </a:r>
            <a:r>
              <a:rPr lang="uk-UA" dirty="0" smtClean="0">
                <a:solidFill>
                  <a:schemeClr val="bg1"/>
                </a:solidFill>
              </a:rPr>
              <a:t>, син бога </a:t>
            </a:r>
            <a:r>
              <a:rPr lang="uk-UA" dirty="0" err="1" smtClean="0">
                <a:solidFill>
                  <a:schemeClr val="bg1"/>
                </a:solidFill>
              </a:rPr>
              <a:t>Хроноса</a:t>
            </a:r>
            <a:r>
              <a:rPr lang="uk-UA" dirty="0" smtClean="0">
                <a:solidFill>
                  <a:schemeClr val="bg1"/>
                </a:solidFill>
              </a:rPr>
              <a:t> і богині Феміди, створив і першу модель небесної сфери. При цьому одне місце в Зодіаку він відвів для себе. Але його випередив підступний кентавр </a:t>
            </a:r>
            <a:r>
              <a:rPr lang="uk-UA" dirty="0" err="1" smtClean="0">
                <a:solidFill>
                  <a:schemeClr val="bg1"/>
                </a:solidFill>
              </a:rPr>
              <a:t>Кротос</a:t>
            </a:r>
            <a:r>
              <a:rPr lang="uk-UA" dirty="0" smtClean="0">
                <a:solidFill>
                  <a:schemeClr val="bg1"/>
                </a:solidFill>
              </a:rPr>
              <a:t>, що зайняв обманом його місце і став сузір'ям Стрільця. А самого </a:t>
            </a:r>
            <a:r>
              <a:rPr lang="uk-UA" dirty="0" err="1" smtClean="0">
                <a:solidFill>
                  <a:schemeClr val="bg1"/>
                </a:solidFill>
              </a:rPr>
              <a:t>Хірона</a:t>
            </a:r>
            <a:r>
              <a:rPr lang="uk-UA" dirty="0" smtClean="0">
                <a:solidFill>
                  <a:schemeClr val="bg1"/>
                </a:solidFill>
              </a:rPr>
              <a:t> бог Зевс перетворив після смерті в сузір'я Кентавра. От так і виявилося на небі цілих два кентавра. Злісного Стрільця боїться навіть сам Скорпіон, у якого той цілиться з лука.</a:t>
            </a:r>
          </a:p>
          <a:p>
            <a:endParaRPr lang="uk-UA" dirty="0" smtClean="0">
              <a:solidFill>
                <a:schemeClr val="bg1"/>
              </a:solidFill>
            </a:endParaRPr>
          </a:p>
          <a:p>
            <a:r>
              <a:rPr lang="uk-UA" dirty="0" smtClean="0">
                <a:solidFill>
                  <a:schemeClr val="bg1"/>
                </a:solidFill>
              </a:rPr>
              <a:t>Іноді можна зустріти зображення Стрільця у вигляді кентавра з двома обличчями: одне звернене назад, інше - вперед. Цим він нагадує римського бога Януса. З ім'ям Януса пов'язаний перший місяць року - січень. А Сонце знаходиться в Стрільці взимку.</a:t>
            </a:r>
          </a:p>
          <a:p>
            <a:endParaRPr lang="uk-UA" dirty="0" smtClean="0">
              <a:solidFill>
                <a:schemeClr val="bg1"/>
              </a:solidFill>
            </a:endParaRPr>
          </a:p>
          <a:p>
            <a:r>
              <a:rPr lang="uk-UA" dirty="0" smtClean="0">
                <a:solidFill>
                  <a:schemeClr val="bg1"/>
                </a:solidFill>
              </a:rPr>
              <a:t>Таким чином, сузір'я ніби символізує кінець старого і початок нового року, причому одне його обличчя дивиться в минуле, а інше - у майбутнє.</a:t>
            </a:r>
          </a:p>
          <a:p>
            <a:endParaRPr lang="uk-UA" dirty="0" smtClean="0">
              <a:solidFill>
                <a:schemeClr val="bg1"/>
              </a:solidFill>
            </a:endParaRPr>
          </a:p>
          <a:p>
            <a:r>
              <a:rPr lang="uk-UA" dirty="0" smtClean="0">
                <a:solidFill>
                  <a:schemeClr val="bg1"/>
                </a:solidFill>
              </a:rPr>
              <a:t>У напрямку сузір'я Стрільця знаходиться центр нашої Галактики. Якщо подивитися на карту зоряного неба, то Чумацький Шлях проходить і через сузір'я Стрільця.</a:t>
            </a:r>
          </a:p>
          <a:p>
            <a:r>
              <a:rPr lang="uk-UA" dirty="0" smtClean="0">
                <a:solidFill>
                  <a:schemeClr val="bg1"/>
                </a:solidFill>
              </a:rPr>
              <a:t>Як і Скорпіон, Стрілець дуже багатий красивими туманностями. Мабуть, це сузір'я більше будь-якого іншого заслуговує на назву «небесна скарбниця». Багато зоряні скупчення і туманності разюче красиві.</a:t>
            </a:r>
            <a:endParaRPr lang="uk-UA" dirty="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sagittarius_constellation_map_big.png"/>
          <p:cNvPicPr>
            <a:picLocks noChangeAspect="1"/>
          </p:cNvPicPr>
          <p:nvPr/>
        </p:nvPicPr>
        <p:blipFill>
          <a:blip r:embed="rId2" cstate="print"/>
          <a:stretch>
            <a:fillRect/>
          </a:stretch>
        </p:blipFill>
        <p:spPr>
          <a:xfrm>
            <a:off x="214282" y="428604"/>
            <a:ext cx="3500462" cy="3069051"/>
          </a:xfrm>
          <a:prstGeom prst="rect">
            <a:avLst/>
          </a:prstGeom>
        </p:spPr>
      </p:pic>
      <p:pic>
        <p:nvPicPr>
          <p:cNvPr id="3" name="Рисунок 2" descr="strelec (1).jpg"/>
          <p:cNvPicPr>
            <a:picLocks noChangeAspect="1"/>
          </p:cNvPicPr>
          <p:nvPr/>
        </p:nvPicPr>
        <p:blipFill>
          <a:blip r:embed="rId3" cstate="print"/>
          <a:stretch>
            <a:fillRect/>
          </a:stretch>
        </p:blipFill>
        <p:spPr>
          <a:xfrm>
            <a:off x="4071934" y="285728"/>
            <a:ext cx="4716505" cy="3357562"/>
          </a:xfrm>
          <a:prstGeom prst="rect">
            <a:avLst/>
          </a:prstGeom>
        </p:spPr>
      </p:pic>
      <p:pic>
        <p:nvPicPr>
          <p:cNvPr id="4" name="Рисунок 3" descr="strelec.jpg"/>
          <p:cNvPicPr>
            <a:picLocks noChangeAspect="1"/>
          </p:cNvPicPr>
          <p:nvPr/>
        </p:nvPicPr>
        <p:blipFill>
          <a:blip r:embed="rId4" cstate="print"/>
          <a:stretch>
            <a:fillRect/>
          </a:stretch>
        </p:blipFill>
        <p:spPr>
          <a:xfrm>
            <a:off x="2928926" y="3929066"/>
            <a:ext cx="2714644" cy="249747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857272"/>
          </a:xfrm>
        </p:spPr>
        <p:txBody>
          <a:bodyPr/>
          <a:lstStyle/>
          <a:p>
            <a:r>
              <a:rPr lang="uk-UA" dirty="0" smtClean="0">
                <a:solidFill>
                  <a:schemeClr val="bg1"/>
                </a:solidFill>
              </a:rPr>
              <a:t>Сузір'я Щит</a:t>
            </a:r>
            <a:endParaRPr lang="uk-UA" dirty="0">
              <a:solidFill>
                <a:schemeClr val="bg1"/>
              </a:solidFill>
            </a:endParaRPr>
          </a:p>
        </p:txBody>
      </p:sp>
      <p:sp>
        <p:nvSpPr>
          <p:cNvPr id="3" name="Содержимое 2"/>
          <p:cNvSpPr>
            <a:spLocks noGrp="1"/>
          </p:cNvSpPr>
          <p:nvPr>
            <p:ph idx="1"/>
          </p:nvPr>
        </p:nvSpPr>
        <p:spPr>
          <a:xfrm>
            <a:off x="457200" y="857232"/>
            <a:ext cx="8229600" cy="5786478"/>
          </a:xfrm>
        </p:spPr>
        <p:txBody>
          <a:bodyPr>
            <a:normAutofit/>
          </a:bodyPr>
          <a:lstStyle/>
          <a:p>
            <a:r>
              <a:rPr lang="ru-RU" sz="1800" dirty="0" smtClean="0">
                <a:solidFill>
                  <a:schemeClr val="bg1"/>
                </a:solidFill>
              </a:rPr>
              <a:t>ЩИТ - </a:t>
            </a:r>
            <a:r>
              <a:rPr lang="ru-RU" sz="1800" dirty="0" err="1" smtClean="0">
                <a:solidFill>
                  <a:schemeClr val="bg1"/>
                </a:solidFill>
              </a:rPr>
              <a:t>маленьке</a:t>
            </a:r>
            <a:r>
              <a:rPr lang="ru-RU" sz="1800" dirty="0" smtClean="0">
                <a:solidFill>
                  <a:schemeClr val="bg1"/>
                </a:solidFill>
              </a:rPr>
              <a:t> </a:t>
            </a:r>
            <a:r>
              <a:rPr lang="ru-RU" sz="1800" dirty="0" err="1" smtClean="0">
                <a:solidFill>
                  <a:schemeClr val="bg1"/>
                </a:solidFill>
              </a:rPr>
              <a:t>сузір'я</a:t>
            </a:r>
            <a:r>
              <a:rPr lang="ru-RU" sz="1800" dirty="0" smtClean="0">
                <a:solidFill>
                  <a:schemeClr val="bg1"/>
                </a:solidFill>
              </a:rPr>
              <a:t> . </a:t>
            </a:r>
            <a:r>
              <a:rPr lang="ru-RU" sz="1800" dirty="0" err="1" smtClean="0">
                <a:solidFill>
                  <a:schemeClr val="bg1"/>
                </a:solidFill>
              </a:rPr>
              <a:t>Воно</a:t>
            </a:r>
            <a:r>
              <a:rPr lang="ru-RU" sz="1800" dirty="0" smtClean="0">
                <a:solidFill>
                  <a:schemeClr val="bg1"/>
                </a:solidFill>
              </a:rPr>
              <a:t> </a:t>
            </a:r>
            <a:r>
              <a:rPr lang="ru-RU" sz="1800" dirty="0" err="1" smtClean="0">
                <a:solidFill>
                  <a:schemeClr val="bg1"/>
                </a:solidFill>
              </a:rPr>
              <a:t>цілком</a:t>
            </a:r>
            <a:r>
              <a:rPr lang="ru-RU" sz="1800" dirty="0" smtClean="0">
                <a:solidFill>
                  <a:schemeClr val="bg1"/>
                </a:solidFill>
              </a:rPr>
              <a:t> </a:t>
            </a:r>
            <a:r>
              <a:rPr lang="ru-RU" sz="1800" dirty="0" err="1" smtClean="0">
                <a:solidFill>
                  <a:schemeClr val="bg1"/>
                </a:solidFill>
              </a:rPr>
              <a:t>лежить</a:t>
            </a:r>
            <a:r>
              <a:rPr lang="ru-RU" sz="1800" dirty="0" smtClean="0">
                <a:solidFill>
                  <a:schemeClr val="bg1"/>
                </a:solidFill>
              </a:rPr>
              <a:t> в </a:t>
            </a:r>
            <a:r>
              <a:rPr lang="ru-RU" sz="1800" dirty="0" err="1" smtClean="0">
                <a:solidFill>
                  <a:schemeClr val="bg1"/>
                </a:solidFill>
              </a:rPr>
              <a:t>Чумацькому</a:t>
            </a:r>
            <a:r>
              <a:rPr lang="ru-RU" sz="1800" dirty="0" smtClean="0">
                <a:solidFill>
                  <a:schemeClr val="bg1"/>
                </a:solidFill>
              </a:rPr>
              <a:t> Шляху , </a:t>
            </a:r>
            <a:r>
              <a:rPr lang="ru-RU" sz="1800" dirty="0" err="1" smtClean="0">
                <a:solidFill>
                  <a:schemeClr val="bg1"/>
                </a:solidFill>
              </a:rPr>
              <a:t>точніше</a:t>
            </a:r>
            <a:r>
              <a:rPr lang="ru-RU" sz="1800" dirty="0" smtClean="0">
                <a:solidFill>
                  <a:schemeClr val="bg1"/>
                </a:solidFill>
              </a:rPr>
              <a:t> , в одному </a:t>
            </a:r>
            <a:r>
              <a:rPr lang="ru-RU" sz="1800" dirty="0" err="1" smtClean="0">
                <a:solidFill>
                  <a:schemeClr val="bg1"/>
                </a:solidFill>
              </a:rPr>
              <a:t>з</a:t>
            </a:r>
            <a:r>
              <a:rPr lang="ru-RU" sz="1800" dirty="0" smtClean="0">
                <a:solidFill>
                  <a:schemeClr val="bg1"/>
                </a:solidFill>
              </a:rPr>
              <a:t> </a:t>
            </a:r>
            <a:r>
              <a:rPr lang="ru-RU" sz="1800" dirty="0" err="1" smtClean="0">
                <a:solidFill>
                  <a:schemeClr val="bg1"/>
                </a:solidFill>
              </a:rPr>
              <a:t>найбільш</a:t>
            </a:r>
            <a:r>
              <a:rPr lang="ru-RU" sz="1800" dirty="0" smtClean="0">
                <a:solidFill>
                  <a:schemeClr val="bg1"/>
                </a:solidFill>
              </a:rPr>
              <a:t> </a:t>
            </a:r>
            <a:r>
              <a:rPr lang="ru-RU" sz="1800" dirty="0" err="1" smtClean="0">
                <a:solidFill>
                  <a:schemeClr val="bg1"/>
                </a:solidFill>
              </a:rPr>
              <a:t>щільних</a:t>
            </a:r>
            <a:r>
              <a:rPr lang="ru-RU" sz="1800" dirty="0" smtClean="0">
                <a:solidFill>
                  <a:schemeClr val="bg1"/>
                </a:solidFill>
              </a:rPr>
              <a:t> </a:t>
            </a:r>
            <a:r>
              <a:rPr lang="ru-RU" sz="1800" dirty="0" err="1" smtClean="0">
                <a:solidFill>
                  <a:schemeClr val="bg1"/>
                </a:solidFill>
              </a:rPr>
              <a:t>хмар</a:t>
            </a:r>
            <a:r>
              <a:rPr lang="ru-RU" sz="1800" dirty="0" smtClean="0">
                <a:solidFill>
                  <a:schemeClr val="bg1"/>
                </a:solidFill>
              </a:rPr>
              <a:t> </a:t>
            </a:r>
            <a:r>
              <a:rPr lang="ru-RU" sz="1800" dirty="0" err="1" smtClean="0">
                <a:solidFill>
                  <a:schemeClr val="bg1"/>
                </a:solidFill>
              </a:rPr>
              <a:t>Чумацького</a:t>
            </a:r>
            <a:r>
              <a:rPr lang="ru-RU" sz="1800" dirty="0" smtClean="0">
                <a:solidFill>
                  <a:schemeClr val="bg1"/>
                </a:solidFill>
              </a:rPr>
              <a:t> Шляху. </a:t>
            </a:r>
            <a:r>
              <a:rPr lang="ru-RU" sz="1800" dirty="0" err="1" smtClean="0">
                <a:solidFill>
                  <a:schemeClr val="bg1"/>
                </a:solidFill>
              </a:rPr>
              <a:t>Найближчими</a:t>
            </a:r>
            <a:r>
              <a:rPr lang="ru-RU" sz="1800" dirty="0" smtClean="0">
                <a:solidFill>
                  <a:schemeClr val="bg1"/>
                </a:solidFill>
              </a:rPr>
              <a:t> </a:t>
            </a:r>
            <a:r>
              <a:rPr lang="ru-RU" sz="1800" dirty="0" err="1" smtClean="0">
                <a:solidFill>
                  <a:schemeClr val="bg1"/>
                </a:solidFill>
              </a:rPr>
              <a:t>сусідами</a:t>
            </a:r>
            <a:r>
              <a:rPr lang="ru-RU" sz="1800" dirty="0" smtClean="0">
                <a:solidFill>
                  <a:schemeClr val="bg1"/>
                </a:solidFill>
              </a:rPr>
              <a:t> Щита на </a:t>
            </a:r>
            <a:r>
              <a:rPr lang="ru-RU" sz="1800" dirty="0" err="1" smtClean="0">
                <a:solidFill>
                  <a:schemeClr val="bg1"/>
                </a:solidFill>
              </a:rPr>
              <a:t>зоряному</a:t>
            </a:r>
            <a:r>
              <a:rPr lang="ru-RU" sz="1800" dirty="0" smtClean="0">
                <a:solidFill>
                  <a:schemeClr val="bg1"/>
                </a:solidFill>
              </a:rPr>
              <a:t> </a:t>
            </a:r>
            <a:r>
              <a:rPr lang="ru-RU" sz="1800" dirty="0" err="1" smtClean="0">
                <a:solidFill>
                  <a:schemeClr val="bg1"/>
                </a:solidFill>
              </a:rPr>
              <a:t>небі</a:t>
            </a:r>
            <a:r>
              <a:rPr lang="ru-RU" sz="1800" dirty="0" smtClean="0">
                <a:solidFill>
                  <a:schemeClr val="bg1"/>
                </a:solidFill>
              </a:rPr>
              <a:t> </a:t>
            </a:r>
            <a:r>
              <a:rPr lang="ru-RU" sz="1800" dirty="0" err="1" smtClean="0">
                <a:solidFill>
                  <a:schemeClr val="bg1"/>
                </a:solidFill>
              </a:rPr>
              <a:t>є</a:t>
            </a:r>
            <a:r>
              <a:rPr lang="ru-RU" sz="1800" dirty="0" smtClean="0">
                <a:solidFill>
                  <a:schemeClr val="bg1"/>
                </a:solidFill>
              </a:rPr>
              <a:t> </a:t>
            </a:r>
            <a:r>
              <a:rPr lang="ru-RU" sz="1800" dirty="0" err="1" smtClean="0">
                <a:solidFill>
                  <a:schemeClr val="bg1"/>
                </a:solidFill>
              </a:rPr>
              <a:t>сузір'я</a:t>
            </a:r>
            <a:r>
              <a:rPr lang="ru-RU" sz="1800" dirty="0" smtClean="0">
                <a:solidFill>
                  <a:schemeClr val="bg1"/>
                </a:solidFill>
              </a:rPr>
              <a:t> Орла , </a:t>
            </a:r>
            <a:r>
              <a:rPr lang="ru-RU" sz="1800" dirty="0" err="1" smtClean="0">
                <a:solidFill>
                  <a:schemeClr val="bg1"/>
                </a:solidFill>
              </a:rPr>
              <a:t>Стрільця</a:t>
            </a:r>
            <a:r>
              <a:rPr lang="ru-RU" sz="1800" dirty="0" smtClean="0">
                <a:solidFill>
                  <a:schemeClr val="bg1"/>
                </a:solidFill>
              </a:rPr>
              <a:t> </a:t>
            </a:r>
            <a:r>
              <a:rPr lang="ru-RU" sz="1800" dirty="0" err="1" smtClean="0">
                <a:solidFill>
                  <a:schemeClr val="bg1"/>
                </a:solidFill>
              </a:rPr>
              <a:t>і</a:t>
            </a:r>
            <a:r>
              <a:rPr lang="ru-RU" sz="1800" dirty="0" smtClean="0">
                <a:solidFill>
                  <a:schemeClr val="bg1"/>
                </a:solidFill>
              </a:rPr>
              <a:t> ​​</a:t>
            </a:r>
            <a:r>
              <a:rPr lang="ru-RU" sz="1800" dirty="0" err="1" smtClean="0">
                <a:solidFill>
                  <a:schemeClr val="bg1"/>
                </a:solidFill>
              </a:rPr>
              <a:t>Змії</a:t>
            </a:r>
            <a:r>
              <a:rPr lang="ru-RU" sz="1800" dirty="0" smtClean="0">
                <a:solidFill>
                  <a:schemeClr val="bg1"/>
                </a:solidFill>
              </a:rPr>
              <a:t> . ? З </a:t>
            </a:r>
            <a:r>
              <a:rPr lang="ru-RU" sz="1800" dirty="0" err="1" smtClean="0">
                <a:solidFill>
                  <a:schemeClr val="bg1"/>
                </a:solidFill>
              </a:rPr>
              <a:t>території</a:t>
            </a:r>
            <a:r>
              <a:rPr lang="ru-RU" sz="1800" dirty="0" smtClean="0">
                <a:solidFill>
                  <a:schemeClr val="bg1"/>
                </a:solidFill>
              </a:rPr>
              <a:t> </a:t>
            </a:r>
            <a:r>
              <a:rPr lang="ru-RU" sz="1800" dirty="0" err="1" smtClean="0">
                <a:solidFill>
                  <a:schemeClr val="bg1"/>
                </a:solidFill>
              </a:rPr>
              <a:t>Болгарії</a:t>
            </a:r>
            <a:r>
              <a:rPr lang="ru-RU" sz="1800" dirty="0" smtClean="0">
                <a:solidFill>
                  <a:schemeClr val="bg1"/>
                </a:solidFill>
              </a:rPr>
              <a:t> </a:t>
            </a:r>
            <a:r>
              <a:rPr lang="ru-RU" sz="1800" dirty="0" err="1" smtClean="0">
                <a:solidFill>
                  <a:schemeClr val="bg1"/>
                </a:solidFill>
              </a:rPr>
              <a:t>сузір'я</a:t>
            </a:r>
            <a:r>
              <a:rPr lang="ru-RU" sz="1800" dirty="0" smtClean="0">
                <a:solidFill>
                  <a:schemeClr val="bg1"/>
                </a:solidFill>
              </a:rPr>
              <a:t> Щита </a:t>
            </a:r>
            <a:r>
              <a:rPr lang="ru-RU" sz="1800" dirty="0" err="1" smtClean="0">
                <a:solidFill>
                  <a:schemeClr val="bg1"/>
                </a:solidFill>
              </a:rPr>
              <a:t>найкраще</a:t>
            </a:r>
            <a:r>
              <a:rPr lang="ru-RU" sz="1800" dirty="0" smtClean="0">
                <a:solidFill>
                  <a:schemeClr val="bg1"/>
                </a:solidFill>
              </a:rPr>
              <a:t> </a:t>
            </a:r>
            <a:r>
              <a:rPr lang="ru-RU" sz="1800" dirty="0" err="1" smtClean="0">
                <a:solidFill>
                  <a:schemeClr val="bg1"/>
                </a:solidFill>
              </a:rPr>
              <a:t>спостерігається</a:t>
            </a:r>
            <a:r>
              <a:rPr lang="ru-RU" sz="1800" dirty="0" smtClean="0">
                <a:solidFill>
                  <a:schemeClr val="bg1"/>
                </a:solidFill>
              </a:rPr>
              <a:t> </a:t>
            </a:r>
            <a:r>
              <a:rPr lang="ru-RU" sz="1800" dirty="0" err="1" smtClean="0">
                <a:solidFill>
                  <a:schemeClr val="bg1"/>
                </a:solidFill>
              </a:rPr>
              <a:t>влітку</a:t>
            </a:r>
            <a:r>
              <a:rPr lang="ru-RU" sz="1800" dirty="0" smtClean="0">
                <a:solidFill>
                  <a:schemeClr val="bg1"/>
                </a:solidFill>
              </a:rPr>
              <a:t> - у </a:t>
            </a:r>
            <a:r>
              <a:rPr lang="ru-RU" sz="1800" dirty="0" err="1" smtClean="0">
                <a:solidFill>
                  <a:schemeClr val="bg1"/>
                </a:solidFill>
              </a:rPr>
              <a:t>липні</a:t>
            </a:r>
            <a:r>
              <a:rPr lang="ru-RU" sz="1800" dirty="0" smtClean="0">
                <a:solidFill>
                  <a:schemeClr val="bg1"/>
                </a:solidFill>
              </a:rPr>
              <a:t> та </a:t>
            </a:r>
            <a:r>
              <a:rPr lang="ru-RU" sz="1800" dirty="0" err="1" smtClean="0">
                <a:solidFill>
                  <a:schemeClr val="bg1"/>
                </a:solidFill>
              </a:rPr>
              <a:t>серпні</a:t>
            </a:r>
            <a:r>
              <a:rPr lang="ru-RU" sz="1800" dirty="0" smtClean="0">
                <a:solidFill>
                  <a:schemeClr val="bg1"/>
                </a:solidFill>
              </a:rPr>
              <a:t>. Ясною </a:t>
            </a:r>
            <a:r>
              <a:rPr lang="ru-RU" sz="1800" dirty="0" err="1" smtClean="0">
                <a:solidFill>
                  <a:schemeClr val="bg1"/>
                </a:solidFill>
              </a:rPr>
              <a:t>і</a:t>
            </a:r>
            <a:r>
              <a:rPr lang="ru-RU" sz="1800" dirty="0" smtClean="0">
                <a:solidFill>
                  <a:schemeClr val="bg1"/>
                </a:solidFill>
              </a:rPr>
              <a:t> </a:t>
            </a:r>
            <a:r>
              <a:rPr lang="ru-RU" sz="1800" dirty="0" err="1" smtClean="0">
                <a:solidFill>
                  <a:schemeClr val="bg1"/>
                </a:solidFill>
              </a:rPr>
              <a:t>безмісячною</a:t>
            </a:r>
            <a:r>
              <a:rPr lang="ru-RU" sz="1800" dirty="0" smtClean="0">
                <a:solidFill>
                  <a:schemeClr val="bg1"/>
                </a:solidFill>
              </a:rPr>
              <a:t> </a:t>
            </a:r>
            <a:r>
              <a:rPr lang="ru-RU" sz="1800" dirty="0" err="1" smtClean="0">
                <a:solidFill>
                  <a:schemeClr val="bg1"/>
                </a:solidFill>
              </a:rPr>
              <a:t>вночі</a:t>
            </a:r>
            <a:r>
              <a:rPr lang="ru-RU" sz="1800" dirty="0" smtClean="0">
                <a:solidFill>
                  <a:schemeClr val="bg1"/>
                </a:solidFill>
              </a:rPr>
              <a:t> в </a:t>
            </a:r>
            <a:r>
              <a:rPr lang="ru-RU" sz="1800" dirty="0" err="1" smtClean="0">
                <a:solidFill>
                  <a:schemeClr val="bg1"/>
                </a:solidFill>
              </a:rPr>
              <a:t>цьому</a:t>
            </a:r>
            <a:r>
              <a:rPr lang="ru-RU" sz="1800" dirty="0" smtClean="0">
                <a:solidFill>
                  <a:schemeClr val="bg1"/>
                </a:solidFill>
              </a:rPr>
              <a:t> </a:t>
            </a:r>
            <a:r>
              <a:rPr lang="ru-RU" sz="1800" dirty="0" err="1" smtClean="0">
                <a:solidFill>
                  <a:schemeClr val="bg1"/>
                </a:solidFill>
              </a:rPr>
              <a:t>сузір'ї</a:t>
            </a:r>
            <a:r>
              <a:rPr lang="ru-RU" sz="1800" dirty="0" smtClean="0">
                <a:solidFill>
                  <a:schemeClr val="bg1"/>
                </a:solidFill>
              </a:rPr>
              <a:t> </a:t>
            </a:r>
            <a:r>
              <a:rPr lang="ru-RU" sz="1800" dirty="0" err="1" smtClean="0">
                <a:solidFill>
                  <a:schemeClr val="bg1"/>
                </a:solidFill>
              </a:rPr>
              <a:t>можна</a:t>
            </a:r>
            <a:r>
              <a:rPr lang="ru-RU" sz="1800" dirty="0" smtClean="0">
                <a:solidFill>
                  <a:schemeClr val="bg1"/>
                </a:solidFill>
              </a:rPr>
              <a:t> </a:t>
            </a:r>
            <a:r>
              <a:rPr lang="ru-RU" sz="1800" dirty="0" err="1" smtClean="0">
                <a:solidFill>
                  <a:schemeClr val="bg1"/>
                </a:solidFill>
              </a:rPr>
              <a:t>неозброєним</a:t>
            </a:r>
            <a:r>
              <a:rPr lang="ru-RU" sz="1800" dirty="0" smtClean="0">
                <a:solidFill>
                  <a:schemeClr val="bg1"/>
                </a:solidFill>
              </a:rPr>
              <a:t> оком </a:t>
            </a:r>
            <a:r>
              <a:rPr lang="ru-RU" sz="1800" dirty="0" err="1" smtClean="0">
                <a:solidFill>
                  <a:schemeClr val="bg1"/>
                </a:solidFill>
              </a:rPr>
              <a:t>розрізнити</a:t>
            </a:r>
            <a:r>
              <a:rPr lang="ru-RU" sz="1800" dirty="0" smtClean="0">
                <a:solidFill>
                  <a:schemeClr val="bg1"/>
                </a:solidFill>
              </a:rPr>
              <a:t> 20 </a:t>
            </a:r>
            <a:r>
              <a:rPr lang="ru-RU" sz="1800" dirty="0" err="1" smtClean="0">
                <a:solidFill>
                  <a:schemeClr val="bg1"/>
                </a:solidFill>
              </a:rPr>
              <a:t>зірок</a:t>
            </a:r>
            <a:r>
              <a:rPr lang="ru-RU" sz="1800" dirty="0" smtClean="0">
                <a:solidFill>
                  <a:schemeClr val="bg1"/>
                </a:solidFill>
              </a:rPr>
              <a:t> , </a:t>
            </a:r>
            <a:r>
              <a:rPr lang="ru-RU" sz="1800" dirty="0" err="1" smtClean="0">
                <a:solidFill>
                  <a:schemeClr val="bg1"/>
                </a:solidFill>
              </a:rPr>
              <a:t>але</a:t>
            </a:r>
            <a:r>
              <a:rPr lang="ru-RU" sz="1800" dirty="0" smtClean="0">
                <a:solidFill>
                  <a:schemeClr val="bg1"/>
                </a:solidFill>
              </a:rPr>
              <a:t> </a:t>
            </a:r>
            <a:r>
              <a:rPr lang="ru-RU" sz="1800" dirty="0" err="1" smtClean="0">
                <a:solidFill>
                  <a:schemeClr val="bg1"/>
                </a:solidFill>
              </a:rPr>
              <a:t>всі</a:t>
            </a:r>
            <a:r>
              <a:rPr lang="ru-RU" sz="1800" dirty="0" smtClean="0">
                <a:solidFill>
                  <a:schemeClr val="bg1"/>
                </a:solidFill>
              </a:rPr>
              <a:t> вони </a:t>
            </a:r>
            <a:r>
              <a:rPr lang="ru-RU" sz="1800" dirty="0" err="1" smtClean="0">
                <a:solidFill>
                  <a:schemeClr val="bg1"/>
                </a:solidFill>
              </a:rPr>
              <a:t>слабкі</a:t>
            </a:r>
            <a:r>
              <a:rPr lang="ru-RU" sz="1800" dirty="0" smtClean="0">
                <a:solidFill>
                  <a:schemeClr val="bg1"/>
                </a:solidFill>
              </a:rPr>
              <a:t> . </a:t>
            </a:r>
            <a:r>
              <a:rPr lang="ru-RU" sz="1800" dirty="0" err="1" smtClean="0">
                <a:solidFill>
                  <a:schemeClr val="bg1"/>
                </a:solidFill>
              </a:rPr>
              <a:t>Навіть</a:t>
            </a:r>
            <a:r>
              <a:rPr lang="ru-RU" sz="1800" dirty="0" smtClean="0">
                <a:solidFill>
                  <a:schemeClr val="bg1"/>
                </a:solidFill>
              </a:rPr>
              <a:t> </a:t>
            </a:r>
            <a:r>
              <a:rPr lang="ru-RU" sz="1800" dirty="0" err="1" smtClean="0">
                <a:solidFill>
                  <a:schemeClr val="bg1"/>
                </a:solidFill>
              </a:rPr>
              <a:t>найяскравіші</a:t>
            </a:r>
            <a:r>
              <a:rPr lang="ru-RU" sz="1800" dirty="0" smtClean="0">
                <a:solidFill>
                  <a:schemeClr val="bg1"/>
                </a:solidFill>
              </a:rPr>
              <a:t> </a:t>
            </a:r>
            <a:r>
              <a:rPr lang="ru-RU" sz="1800" dirty="0" err="1" smtClean="0">
                <a:solidFill>
                  <a:schemeClr val="bg1"/>
                </a:solidFill>
              </a:rPr>
              <a:t>зірки</a:t>
            </a:r>
            <a:r>
              <a:rPr lang="ru-RU" sz="1800" dirty="0" smtClean="0">
                <a:solidFill>
                  <a:schemeClr val="bg1"/>
                </a:solidFill>
              </a:rPr>
              <a:t> не </a:t>
            </a:r>
            <a:r>
              <a:rPr lang="ru-RU" sz="1800" dirty="0" err="1" smtClean="0">
                <a:solidFill>
                  <a:schemeClr val="bg1"/>
                </a:solidFill>
              </a:rPr>
              <a:t>перевищують</a:t>
            </a:r>
            <a:r>
              <a:rPr lang="ru-RU" sz="1800" dirty="0" smtClean="0">
                <a:solidFill>
                  <a:schemeClr val="bg1"/>
                </a:solidFill>
              </a:rPr>
              <a:t> четвертою та </a:t>
            </a:r>
            <a:r>
              <a:rPr lang="ru-RU" sz="1800" dirty="0" err="1" smtClean="0">
                <a:solidFill>
                  <a:schemeClr val="bg1"/>
                </a:solidFill>
              </a:rPr>
              <a:t>п'ятою</a:t>
            </a:r>
            <a:r>
              <a:rPr lang="ru-RU" sz="1800" dirty="0" smtClean="0">
                <a:solidFill>
                  <a:schemeClr val="bg1"/>
                </a:solidFill>
              </a:rPr>
              <a:t> </a:t>
            </a:r>
            <a:r>
              <a:rPr lang="ru-RU" sz="1800" dirty="0" err="1" smtClean="0">
                <a:solidFill>
                  <a:schemeClr val="bg1"/>
                </a:solidFill>
              </a:rPr>
              <a:t>зоряних</a:t>
            </a:r>
            <a:r>
              <a:rPr lang="ru-RU" sz="1800" dirty="0" smtClean="0">
                <a:solidFill>
                  <a:schemeClr val="bg1"/>
                </a:solidFill>
              </a:rPr>
              <a:t> величин . ? </a:t>
            </a:r>
            <a:r>
              <a:rPr lang="ru-RU" sz="1800" dirty="0" err="1" smtClean="0">
                <a:solidFill>
                  <a:schemeClr val="bg1"/>
                </a:solidFill>
              </a:rPr>
              <a:t>Назва</a:t>
            </a:r>
            <a:r>
              <a:rPr lang="ru-RU" sz="1800" dirty="0" smtClean="0">
                <a:solidFill>
                  <a:schemeClr val="bg1"/>
                </a:solidFill>
              </a:rPr>
              <a:t> </a:t>
            </a:r>
            <a:r>
              <a:rPr lang="ru-RU" sz="1800" dirty="0" err="1" smtClean="0">
                <a:solidFill>
                  <a:schemeClr val="bg1"/>
                </a:solidFill>
              </a:rPr>
              <a:t>сузір'я</a:t>
            </a:r>
            <a:r>
              <a:rPr lang="ru-RU" sz="1800" dirty="0" smtClean="0">
                <a:solidFill>
                  <a:schemeClr val="bg1"/>
                </a:solidFill>
              </a:rPr>
              <a:t> </a:t>
            </a:r>
            <a:r>
              <a:rPr lang="ru-RU" sz="1800" dirty="0" err="1" smtClean="0">
                <a:solidFill>
                  <a:schemeClr val="bg1"/>
                </a:solidFill>
              </a:rPr>
              <a:t>пов'язано</a:t>
            </a:r>
            <a:r>
              <a:rPr lang="ru-RU" sz="1800" dirty="0" smtClean="0">
                <a:solidFill>
                  <a:schemeClr val="bg1"/>
                </a:solidFill>
              </a:rPr>
              <a:t> </a:t>
            </a:r>
            <a:r>
              <a:rPr lang="ru-RU" sz="1800" dirty="0" err="1" smtClean="0">
                <a:solidFill>
                  <a:schemeClr val="bg1"/>
                </a:solidFill>
              </a:rPr>
              <a:t>з</a:t>
            </a:r>
            <a:r>
              <a:rPr lang="ru-RU" sz="1800" dirty="0" smtClean="0">
                <a:solidFill>
                  <a:schemeClr val="bg1"/>
                </a:solidFill>
              </a:rPr>
              <a:t> </a:t>
            </a:r>
            <a:r>
              <a:rPr lang="ru-RU" sz="1800" dirty="0" err="1" smtClean="0">
                <a:solidFill>
                  <a:schemeClr val="bg1"/>
                </a:solidFill>
              </a:rPr>
              <a:t>історичною</a:t>
            </a:r>
            <a:r>
              <a:rPr lang="ru-RU" sz="1800" dirty="0" smtClean="0">
                <a:solidFill>
                  <a:schemeClr val="bg1"/>
                </a:solidFill>
              </a:rPr>
              <a:t> </a:t>
            </a:r>
            <a:r>
              <a:rPr lang="ru-RU" sz="1800" dirty="0" err="1" smtClean="0">
                <a:solidFill>
                  <a:schemeClr val="bg1"/>
                </a:solidFill>
              </a:rPr>
              <a:t>особистістю</a:t>
            </a:r>
            <a:r>
              <a:rPr lang="ru-RU" sz="1800" dirty="0" smtClean="0">
                <a:solidFill>
                  <a:schemeClr val="bg1"/>
                </a:solidFill>
              </a:rPr>
              <a:t>. </a:t>
            </a:r>
            <a:r>
              <a:rPr lang="ru-RU" sz="1800" dirty="0" err="1" smtClean="0">
                <a:solidFill>
                  <a:schemeClr val="bg1"/>
                </a:solidFill>
              </a:rPr>
              <a:t>Це</a:t>
            </a:r>
            <a:r>
              <a:rPr lang="ru-RU" sz="1800" dirty="0" smtClean="0">
                <a:solidFill>
                  <a:schemeClr val="bg1"/>
                </a:solidFill>
              </a:rPr>
              <a:t> </a:t>
            </a:r>
            <a:r>
              <a:rPr lang="ru-RU" sz="1800" dirty="0" err="1" smtClean="0">
                <a:solidFill>
                  <a:schemeClr val="bg1"/>
                </a:solidFill>
              </a:rPr>
              <a:t>сузір'я</a:t>
            </a:r>
            <a:r>
              <a:rPr lang="ru-RU" sz="1800" dirty="0" smtClean="0">
                <a:solidFill>
                  <a:schemeClr val="bg1"/>
                </a:solidFill>
              </a:rPr>
              <a:t> </a:t>
            </a:r>
            <a:r>
              <a:rPr lang="ru-RU" sz="1800" dirty="0" err="1" smtClean="0">
                <a:solidFill>
                  <a:schemeClr val="bg1"/>
                </a:solidFill>
              </a:rPr>
              <a:t>вперше</a:t>
            </a:r>
            <a:r>
              <a:rPr lang="ru-RU" sz="1800" dirty="0" smtClean="0">
                <a:solidFill>
                  <a:schemeClr val="bg1"/>
                </a:solidFill>
              </a:rPr>
              <a:t> </a:t>
            </a:r>
            <a:r>
              <a:rPr lang="ru-RU" sz="1800" dirty="0" err="1" smtClean="0">
                <a:solidFill>
                  <a:schemeClr val="bg1"/>
                </a:solidFill>
              </a:rPr>
              <a:t>виділено</a:t>
            </a:r>
            <a:r>
              <a:rPr lang="ru-RU" sz="1800" dirty="0" smtClean="0">
                <a:solidFill>
                  <a:schemeClr val="bg1"/>
                </a:solidFill>
              </a:rPr>
              <a:t> Яном </a:t>
            </a:r>
            <a:r>
              <a:rPr lang="ru-RU" sz="1800" dirty="0" err="1" smtClean="0">
                <a:solidFill>
                  <a:schemeClr val="bg1"/>
                </a:solidFill>
              </a:rPr>
              <a:t>Гевелієм</a:t>
            </a:r>
            <a:r>
              <a:rPr lang="ru-RU" sz="1800" dirty="0" smtClean="0">
                <a:solidFill>
                  <a:schemeClr val="bg1"/>
                </a:solidFill>
              </a:rPr>
              <a:t> в </a:t>
            </a:r>
            <a:r>
              <a:rPr lang="ru-RU" sz="1800" dirty="0" err="1" smtClean="0">
                <a:solidFill>
                  <a:schemeClr val="bg1"/>
                </a:solidFill>
              </a:rPr>
              <a:t>його</a:t>
            </a:r>
            <a:r>
              <a:rPr lang="ru-RU" sz="1800" dirty="0" smtClean="0">
                <a:solidFill>
                  <a:schemeClr val="bg1"/>
                </a:solidFill>
              </a:rPr>
              <a:t> </a:t>
            </a:r>
            <a:r>
              <a:rPr lang="ru-RU" sz="1800" dirty="0" err="1" smtClean="0">
                <a:solidFill>
                  <a:schemeClr val="bg1"/>
                </a:solidFill>
              </a:rPr>
              <a:t>зірковому</a:t>
            </a:r>
            <a:r>
              <a:rPr lang="ru-RU" sz="1800" dirty="0" smtClean="0">
                <a:solidFill>
                  <a:schemeClr val="bg1"/>
                </a:solidFill>
              </a:rPr>
              <a:t> </a:t>
            </a:r>
            <a:r>
              <a:rPr lang="ru-RU" sz="1800" dirty="0" err="1" smtClean="0">
                <a:solidFill>
                  <a:schemeClr val="bg1"/>
                </a:solidFill>
              </a:rPr>
              <a:t>атласі</a:t>
            </a:r>
            <a:r>
              <a:rPr lang="ru-RU" sz="1800" dirty="0" smtClean="0">
                <a:solidFill>
                  <a:schemeClr val="bg1"/>
                </a:solidFill>
              </a:rPr>
              <a:t> 1690 </a:t>
            </a:r>
            <a:r>
              <a:rPr lang="ru-RU" sz="1800" dirty="0" err="1" smtClean="0">
                <a:solidFill>
                  <a:schemeClr val="bg1"/>
                </a:solidFill>
              </a:rPr>
              <a:t>Гевелій</a:t>
            </a:r>
            <a:r>
              <a:rPr lang="ru-RU" sz="1800" dirty="0" smtClean="0">
                <a:solidFill>
                  <a:schemeClr val="bg1"/>
                </a:solidFill>
              </a:rPr>
              <a:t> назвав </a:t>
            </a:r>
            <a:r>
              <a:rPr lang="ru-RU" sz="1800" dirty="0" err="1" smtClean="0">
                <a:solidFill>
                  <a:schemeClr val="bg1"/>
                </a:solidFill>
              </a:rPr>
              <a:t>це</a:t>
            </a:r>
            <a:r>
              <a:rPr lang="ru-RU" sz="1800" dirty="0" smtClean="0">
                <a:solidFill>
                  <a:schemeClr val="bg1"/>
                </a:solidFill>
              </a:rPr>
              <a:t> </a:t>
            </a:r>
            <a:r>
              <a:rPr lang="ru-RU" sz="1800" dirty="0" err="1" smtClean="0">
                <a:solidFill>
                  <a:schemeClr val="bg1"/>
                </a:solidFill>
              </a:rPr>
              <a:t>сузір'я</a:t>
            </a:r>
            <a:r>
              <a:rPr lang="ru-RU" sz="1800" dirty="0" smtClean="0">
                <a:solidFill>
                  <a:schemeClr val="bg1"/>
                </a:solidFill>
              </a:rPr>
              <a:t> Щитом </a:t>
            </a:r>
            <a:r>
              <a:rPr lang="ru-RU" sz="1800" dirty="0" err="1" smtClean="0">
                <a:solidFill>
                  <a:schemeClr val="bg1"/>
                </a:solidFill>
              </a:rPr>
              <a:t>Собеського</a:t>
            </a:r>
            <a:r>
              <a:rPr lang="ru-RU" sz="1800" dirty="0" smtClean="0">
                <a:solidFill>
                  <a:schemeClr val="bg1"/>
                </a:solidFill>
              </a:rPr>
              <a:t> - по </a:t>
            </a:r>
            <a:r>
              <a:rPr lang="ru-RU" sz="1800" dirty="0" err="1" smtClean="0">
                <a:solidFill>
                  <a:schemeClr val="bg1"/>
                </a:solidFill>
              </a:rPr>
              <a:t>імені</a:t>
            </a:r>
            <a:r>
              <a:rPr lang="ru-RU" sz="1800" dirty="0" smtClean="0">
                <a:solidFill>
                  <a:schemeClr val="bg1"/>
                </a:solidFill>
              </a:rPr>
              <a:t> </a:t>
            </a:r>
            <a:r>
              <a:rPr lang="ru-RU" sz="1800" dirty="0" err="1" smtClean="0">
                <a:solidFill>
                  <a:schemeClr val="bg1"/>
                </a:solidFill>
              </a:rPr>
              <a:t>польського</a:t>
            </a:r>
            <a:r>
              <a:rPr lang="ru-RU" sz="1800" dirty="0" smtClean="0">
                <a:solidFill>
                  <a:schemeClr val="bg1"/>
                </a:solidFill>
              </a:rPr>
              <a:t> </a:t>
            </a:r>
            <a:r>
              <a:rPr lang="ru-RU" sz="1800" dirty="0" err="1" smtClean="0">
                <a:solidFill>
                  <a:schemeClr val="bg1"/>
                </a:solidFill>
              </a:rPr>
              <a:t>полководця</a:t>
            </a:r>
            <a:r>
              <a:rPr lang="ru-RU" sz="1800" dirty="0" smtClean="0">
                <a:solidFill>
                  <a:schemeClr val="bg1"/>
                </a:solidFill>
              </a:rPr>
              <a:t> </a:t>
            </a:r>
            <a:r>
              <a:rPr lang="ru-RU" sz="1800" dirty="0" err="1" smtClean="0">
                <a:solidFill>
                  <a:schemeClr val="bg1"/>
                </a:solidFill>
              </a:rPr>
              <a:t>і</a:t>
            </a:r>
            <a:r>
              <a:rPr lang="ru-RU" sz="1800" dirty="0" smtClean="0">
                <a:solidFill>
                  <a:schemeClr val="bg1"/>
                </a:solidFill>
              </a:rPr>
              <a:t> короля Яна </a:t>
            </a:r>
            <a:r>
              <a:rPr lang="ru-RU" sz="1800" dirty="0" err="1" smtClean="0">
                <a:solidFill>
                  <a:schemeClr val="bg1"/>
                </a:solidFill>
              </a:rPr>
              <a:t>Собеського</a:t>
            </a:r>
            <a:r>
              <a:rPr lang="ru-RU" sz="1800" dirty="0" smtClean="0">
                <a:solidFill>
                  <a:schemeClr val="bg1"/>
                </a:solidFill>
              </a:rPr>
              <a:t> ( 1629-1696 </a:t>
            </a:r>
            <a:r>
              <a:rPr lang="ru-RU" sz="1800" dirty="0" err="1" smtClean="0">
                <a:solidFill>
                  <a:schemeClr val="bg1"/>
                </a:solidFill>
              </a:rPr>
              <a:t>рр</a:t>
            </a:r>
            <a:r>
              <a:rPr lang="ru-RU" sz="1800" dirty="0" smtClean="0">
                <a:solidFill>
                  <a:schemeClr val="bg1"/>
                </a:solidFill>
              </a:rPr>
              <a:t>. . ) . </a:t>
            </a:r>
            <a:r>
              <a:rPr lang="ru-RU" sz="1800" dirty="0" err="1" smtClean="0">
                <a:solidFill>
                  <a:schemeClr val="bg1"/>
                </a:solidFill>
              </a:rPr>
              <a:t>Від</a:t>
            </a:r>
            <a:r>
              <a:rPr lang="ru-RU" sz="1800" dirty="0" smtClean="0">
                <a:solidFill>
                  <a:schemeClr val="bg1"/>
                </a:solidFill>
              </a:rPr>
              <a:t> </a:t>
            </a:r>
            <a:r>
              <a:rPr lang="ru-RU" sz="1800" dirty="0" err="1" smtClean="0">
                <a:solidFill>
                  <a:schemeClr val="bg1"/>
                </a:solidFill>
              </a:rPr>
              <a:t>назви</a:t>
            </a:r>
            <a:r>
              <a:rPr lang="ru-RU" sz="1800" dirty="0" smtClean="0">
                <a:solidFill>
                  <a:schemeClr val="bg1"/>
                </a:solidFill>
              </a:rPr>
              <a:t> , </a:t>
            </a:r>
            <a:r>
              <a:rPr lang="ru-RU" sz="1800" dirty="0" err="1" smtClean="0">
                <a:solidFill>
                  <a:schemeClr val="bg1"/>
                </a:solidFill>
              </a:rPr>
              <a:t>даного</a:t>
            </a:r>
            <a:r>
              <a:rPr lang="ru-RU" sz="1800" dirty="0" smtClean="0">
                <a:solidFill>
                  <a:schemeClr val="bg1"/>
                </a:solidFill>
              </a:rPr>
              <a:t> </a:t>
            </a:r>
            <a:r>
              <a:rPr lang="ru-RU" sz="1800" dirty="0" err="1" smtClean="0">
                <a:solidFill>
                  <a:schemeClr val="bg1"/>
                </a:solidFill>
              </a:rPr>
              <a:t>Гевелієм</a:t>
            </a:r>
            <a:r>
              <a:rPr lang="ru-RU" sz="1800" dirty="0" smtClean="0">
                <a:solidFill>
                  <a:schemeClr val="bg1"/>
                </a:solidFill>
              </a:rPr>
              <a:t> </a:t>
            </a:r>
            <a:r>
              <a:rPr lang="ru-RU" sz="1800" dirty="0" err="1" smtClean="0">
                <a:solidFill>
                  <a:schemeClr val="bg1"/>
                </a:solidFill>
              </a:rPr>
              <a:t>цьому</a:t>
            </a:r>
            <a:r>
              <a:rPr lang="ru-RU" sz="1800" dirty="0" smtClean="0">
                <a:solidFill>
                  <a:schemeClr val="bg1"/>
                </a:solidFill>
              </a:rPr>
              <a:t> </a:t>
            </a:r>
            <a:r>
              <a:rPr lang="ru-RU" sz="1800" dirty="0" err="1" smtClean="0">
                <a:solidFill>
                  <a:schemeClr val="bg1"/>
                </a:solidFill>
              </a:rPr>
              <a:t>сузір'я</a:t>
            </a:r>
            <a:r>
              <a:rPr lang="ru-RU" sz="1800" dirty="0" smtClean="0">
                <a:solidFill>
                  <a:schemeClr val="bg1"/>
                </a:solidFill>
              </a:rPr>
              <a:t> , </a:t>
            </a:r>
            <a:r>
              <a:rPr lang="ru-RU" sz="1800" dirty="0" err="1" smtClean="0">
                <a:solidFill>
                  <a:schemeClr val="bg1"/>
                </a:solidFill>
              </a:rPr>
              <a:t>збереглося</a:t>
            </a:r>
            <a:r>
              <a:rPr lang="ru-RU" sz="1800" dirty="0" smtClean="0">
                <a:solidFill>
                  <a:schemeClr val="bg1"/>
                </a:solidFill>
              </a:rPr>
              <a:t> </a:t>
            </a:r>
            <a:r>
              <a:rPr lang="ru-RU" sz="1800" dirty="0" err="1" smtClean="0">
                <a:solidFill>
                  <a:schemeClr val="bg1"/>
                </a:solidFill>
              </a:rPr>
              <a:t>тільки</a:t>
            </a:r>
            <a:r>
              <a:rPr lang="ru-RU" sz="1800" dirty="0" smtClean="0">
                <a:solidFill>
                  <a:schemeClr val="bg1"/>
                </a:solidFill>
              </a:rPr>
              <a:t> слово Щит . ? У </a:t>
            </a:r>
            <a:r>
              <a:rPr lang="ru-RU" sz="1800" dirty="0" err="1" smtClean="0">
                <a:solidFill>
                  <a:schemeClr val="bg1"/>
                </a:solidFill>
              </a:rPr>
              <a:t>сузір'ї</a:t>
            </a:r>
            <a:r>
              <a:rPr lang="ru-RU" sz="1800" dirty="0" smtClean="0">
                <a:solidFill>
                  <a:schemeClr val="bg1"/>
                </a:solidFill>
              </a:rPr>
              <a:t> Щита </a:t>
            </a:r>
            <a:r>
              <a:rPr lang="ru-RU" sz="1800" dirty="0" err="1" smtClean="0">
                <a:solidFill>
                  <a:schemeClr val="bg1"/>
                </a:solidFill>
              </a:rPr>
              <a:t>знаходиться</a:t>
            </a:r>
            <a:r>
              <a:rPr lang="ru-RU" sz="1800" dirty="0" smtClean="0">
                <a:solidFill>
                  <a:schemeClr val="bg1"/>
                </a:solidFill>
              </a:rPr>
              <a:t> одна </a:t>
            </a:r>
            <a:r>
              <a:rPr lang="ru-RU" sz="1800" dirty="0" err="1" smtClean="0">
                <a:solidFill>
                  <a:schemeClr val="bg1"/>
                </a:solidFill>
              </a:rPr>
              <a:t>з</a:t>
            </a:r>
            <a:r>
              <a:rPr lang="ru-RU" sz="1800" dirty="0" smtClean="0">
                <a:solidFill>
                  <a:schemeClr val="bg1"/>
                </a:solidFill>
              </a:rPr>
              <a:t> </a:t>
            </a:r>
            <a:r>
              <a:rPr lang="ru-RU" sz="1800" dirty="0" err="1" smtClean="0">
                <a:solidFill>
                  <a:schemeClr val="bg1"/>
                </a:solidFill>
              </a:rPr>
              <a:t>найцікавіших</a:t>
            </a:r>
            <a:r>
              <a:rPr lang="ru-RU" sz="1800" dirty="0" smtClean="0">
                <a:solidFill>
                  <a:schemeClr val="bg1"/>
                </a:solidFill>
              </a:rPr>
              <a:t> </a:t>
            </a:r>
            <a:r>
              <a:rPr lang="ru-RU" sz="1800" dirty="0" err="1" smtClean="0">
                <a:solidFill>
                  <a:schemeClr val="bg1"/>
                </a:solidFill>
              </a:rPr>
              <a:t>змінних</a:t>
            </a:r>
            <a:r>
              <a:rPr lang="ru-RU" sz="1800" dirty="0" smtClean="0">
                <a:solidFill>
                  <a:schemeClr val="bg1"/>
                </a:solidFill>
              </a:rPr>
              <a:t> </a:t>
            </a:r>
            <a:r>
              <a:rPr lang="ru-RU" sz="1800" dirty="0" err="1" smtClean="0">
                <a:solidFill>
                  <a:schemeClr val="bg1"/>
                </a:solidFill>
              </a:rPr>
              <a:t>зірок</a:t>
            </a:r>
            <a:r>
              <a:rPr lang="ru-RU" sz="1800" dirty="0" smtClean="0">
                <a:solidFill>
                  <a:schemeClr val="bg1"/>
                </a:solidFill>
              </a:rPr>
              <a:t> - </a:t>
            </a:r>
            <a:r>
              <a:rPr lang="el-GR" sz="1800" dirty="0" smtClean="0">
                <a:solidFill>
                  <a:schemeClr val="bg1"/>
                </a:solidFill>
              </a:rPr>
              <a:t>δ </a:t>
            </a:r>
            <a:r>
              <a:rPr lang="ru-RU" sz="1800" dirty="0" smtClean="0">
                <a:solidFill>
                  <a:schemeClr val="bg1"/>
                </a:solidFill>
              </a:rPr>
              <a:t>Щита , </a:t>
            </a:r>
            <a:r>
              <a:rPr lang="ru-RU" sz="1800" dirty="0" err="1" smtClean="0">
                <a:solidFill>
                  <a:schemeClr val="bg1"/>
                </a:solidFill>
              </a:rPr>
              <a:t>що</a:t>
            </a:r>
            <a:r>
              <a:rPr lang="ru-RU" sz="1800" dirty="0" smtClean="0">
                <a:solidFill>
                  <a:schemeClr val="bg1"/>
                </a:solidFill>
              </a:rPr>
              <a:t> </a:t>
            </a:r>
            <a:r>
              <a:rPr lang="ru-RU" sz="1800" dirty="0" err="1" smtClean="0">
                <a:solidFill>
                  <a:schemeClr val="bg1"/>
                </a:solidFill>
              </a:rPr>
              <a:t>має</a:t>
            </a:r>
            <a:r>
              <a:rPr lang="ru-RU" sz="1800" dirty="0" smtClean="0">
                <a:solidFill>
                  <a:schemeClr val="bg1"/>
                </a:solidFill>
              </a:rPr>
              <a:t> величину 5</a:t>
            </a:r>
            <a:r>
              <a:rPr lang="en-US" sz="1800" dirty="0" smtClean="0">
                <a:solidFill>
                  <a:schemeClr val="bg1"/>
                </a:solidFill>
              </a:rPr>
              <a:t>m </a:t>
            </a:r>
            <a:r>
              <a:rPr lang="ru-RU" sz="1800" dirty="0" err="1" smtClean="0">
                <a:solidFill>
                  <a:schemeClr val="bg1"/>
                </a:solidFill>
              </a:rPr>
              <a:t>і</a:t>
            </a:r>
            <a:r>
              <a:rPr lang="ru-RU" sz="1800" dirty="0" smtClean="0">
                <a:solidFill>
                  <a:schemeClr val="bg1"/>
                </a:solidFill>
              </a:rPr>
              <a:t> </a:t>
            </a:r>
            <a:r>
              <a:rPr lang="ru-RU" sz="1800" dirty="0" err="1" smtClean="0">
                <a:solidFill>
                  <a:schemeClr val="bg1"/>
                </a:solidFill>
              </a:rPr>
              <a:t>здавна</a:t>
            </a:r>
            <a:r>
              <a:rPr lang="ru-RU" sz="1800" dirty="0" smtClean="0">
                <a:solidFill>
                  <a:schemeClr val="bg1"/>
                </a:solidFill>
              </a:rPr>
              <a:t> </a:t>
            </a:r>
            <a:r>
              <a:rPr lang="ru-RU" sz="1800" dirty="0" err="1" smtClean="0">
                <a:solidFill>
                  <a:schemeClr val="bg1"/>
                </a:solidFill>
              </a:rPr>
              <a:t>привертає</a:t>
            </a:r>
            <a:r>
              <a:rPr lang="ru-RU" sz="1800" dirty="0" smtClean="0">
                <a:solidFill>
                  <a:schemeClr val="bg1"/>
                </a:solidFill>
              </a:rPr>
              <a:t> </a:t>
            </a:r>
            <a:r>
              <a:rPr lang="ru-RU" sz="1800" dirty="0" err="1" smtClean="0">
                <a:solidFill>
                  <a:schemeClr val="bg1"/>
                </a:solidFill>
              </a:rPr>
              <a:t>увагу</a:t>
            </a:r>
            <a:r>
              <a:rPr lang="ru-RU" sz="1800" dirty="0" smtClean="0">
                <a:solidFill>
                  <a:schemeClr val="bg1"/>
                </a:solidFill>
              </a:rPr>
              <a:t> </a:t>
            </a:r>
            <a:r>
              <a:rPr lang="ru-RU" sz="1800" dirty="0" err="1" smtClean="0">
                <a:solidFill>
                  <a:schemeClr val="bg1"/>
                </a:solidFill>
              </a:rPr>
              <a:t>астрономів</a:t>
            </a:r>
            <a:r>
              <a:rPr lang="ru-RU" sz="1800" dirty="0" smtClean="0">
                <a:solidFill>
                  <a:schemeClr val="bg1"/>
                </a:solidFill>
              </a:rPr>
              <a:t>. </a:t>
            </a:r>
            <a:r>
              <a:rPr lang="ru-RU" sz="1800" dirty="0" err="1" smtClean="0">
                <a:solidFill>
                  <a:schemeClr val="bg1"/>
                </a:solidFill>
              </a:rPr>
              <a:t>Її</a:t>
            </a:r>
            <a:r>
              <a:rPr lang="ru-RU" sz="1800" dirty="0" smtClean="0">
                <a:solidFill>
                  <a:schemeClr val="bg1"/>
                </a:solidFill>
              </a:rPr>
              <a:t> </a:t>
            </a:r>
            <a:r>
              <a:rPr lang="ru-RU" sz="1800" dirty="0" err="1" smtClean="0">
                <a:solidFill>
                  <a:schemeClr val="bg1"/>
                </a:solidFill>
              </a:rPr>
              <a:t>блиск</a:t>
            </a:r>
            <a:r>
              <a:rPr lang="ru-RU" sz="1800" dirty="0" smtClean="0">
                <a:solidFill>
                  <a:schemeClr val="bg1"/>
                </a:solidFill>
              </a:rPr>
              <a:t> </a:t>
            </a:r>
            <a:r>
              <a:rPr lang="ru-RU" sz="1800" dirty="0" err="1" smtClean="0">
                <a:solidFill>
                  <a:schemeClr val="bg1"/>
                </a:solidFill>
              </a:rPr>
              <a:t>змінюється</a:t>
            </a:r>
            <a:r>
              <a:rPr lang="ru-RU" sz="1800" dirty="0" smtClean="0">
                <a:solidFill>
                  <a:schemeClr val="bg1"/>
                </a:solidFill>
              </a:rPr>
              <a:t> </a:t>
            </a:r>
            <a:r>
              <a:rPr lang="ru-RU" sz="1800" dirty="0" err="1" smtClean="0">
                <a:solidFill>
                  <a:schemeClr val="bg1"/>
                </a:solidFill>
              </a:rPr>
              <a:t>внаслідок</a:t>
            </a:r>
            <a:r>
              <a:rPr lang="ru-RU" sz="1800" dirty="0" smtClean="0">
                <a:solidFill>
                  <a:schemeClr val="bg1"/>
                </a:solidFill>
              </a:rPr>
              <a:t> </a:t>
            </a:r>
            <a:r>
              <a:rPr lang="ru-RU" sz="1800" dirty="0" err="1" smtClean="0">
                <a:solidFill>
                  <a:schemeClr val="bg1"/>
                </a:solidFill>
              </a:rPr>
              <a:t>пульсації</a:t>
            </a:r>
            <a:r>
              <a:rPr lang="ru-RU" sz="1800" dirty="0" smtClean="0">
                <a:solidFill>
                  <a:schemeClr val="bg1"/>
                </a:solidFill>
              </a:rPr>
              <a:t> . Але </a:t>
            </a:r>
            <a:r>
              <a:rPr lang="ru-RU" sz="1800" dirty="0" err="1" smtClean="0">
                <a:solidFill>
                  <a:schemeClr val="bg1"/>
                </a:solidFill>
              </a:rPr>
              <a:t>ця</a:t>
            </a:r>
            <a:r>
              <a:rPr lang="ru-RU" sz="1800" dirty="0" smtClean="0">
                <a:solidFill>
                  <a:schemeClr val="bg1"/>
                </a:solidFill>
              </a:rPr>
              <a:t> </a:t>
            </a:r>
            <a:r>
              <a:rPr lang="ru-RU" sz="1800" dirty="0" err="1" smtClean="0">
                <a:solidFill>
                  <a:schemeClr val="bg1"/>
                </a:solidFill>
              </a:rPr>
              <a:t>зірка</a:t>
            </a:r>
            <a:r>
              <a:rPr lang="ru-RU" sz="1800" dirty="0" smtClean="0">
                <a:solidFill>
                  <a:schemeClr val="bg1"/>
                </a:solidFill>
              </a:rPr>
              <a:t> </a:t>
            </a:r>
            <a:r>
              <a:rPr lang="ru-RU" sz="1800" dirty="0" err="1" smtClean="0">
                <a:solidFill>
                  <a:schemeClr val="bg1"/>
                </a:solidFill>
              </a:rPr>
              <a:t>докорінно</a:t>
            </a:r>
            <a:r>
              <a:rPr lang="ru-RU" sz="1800" dirty="0" smtClean="0">
                <a:solidFill>
                  <a:schemeClr val="bg1"/>
                </a:solidFill>
              </a:rPr>
              <a:t> </a:t>
            </a:r>
            <a:r>
              <a:rPr lang="ru-RU" sz="1800" dirty="0" err="1" smtClean="0">
                <a:solidFill>
                  <a:schemeClr val="bg1"/>
                </a:solidFill>
              </a:rPr>
              <a:t>відрізняється</a:t>
            </a:r>
            <a:r>
              <a:rPr lang="ru-RU" sz="1800" dirty="0" smtClean="0">
                <a:solidFill>
                  <a:schemeClr val="bg1"/>
                </a:solidFill>
              </a:rPr>
              <a:t> </a:t>
            </a:r>
            <a:r>
              <a:rPr lang="ru-RU" sz="1800" dirty="0" err="1" smtClean="0">
                <a:solidFill>
                  <a:schemeClr val="bg1"/>
                </a:solidFill>
              </a:rPr>
              <a:t>від</a:t>
            </a:r>
            <a:r>
              <a:rPr lang="ru-RU" sz="1800" dirty="0" smtClean="0">
                <a:solidFill>
                  <a:schemeClr val="bg1"/>
                </a:solidFill>
              </a:rPr>
              <a:t> </a:t>
            </a:r>
            <a:r>
              <a:rPr lang="ru-RU" sz="1800" dirty="0" err="1" smtClean="0">
                <a:solidFill>
                  <a:schemeClr val="bg1"/>
                </a:solidFill>
              </a:rPr>
              <a:t>пульсуючих</a:t>
            </a:r>
            <a:r>
              <a:rPr lang="ru-RU" sz="1800" dirty="0" smtClean="0">
                <a:solidFill>
                  <a:schemeClr val="bg1"/>
                </a:solidFill>
              </a:rPr>
              <a:t> </a:t>
            </a:r>
            <a:r>
              <a:rPr lang="ru-RU" sz="1800" dirty="0" err="1" smtClean="0">
                <a:solidFill>
                  <a:schemeClr val="bg1"/>
                </a:solidFill>
              </a:rPr>
              <a:t>змінних</a:t>
            </a:r>
            <a:r>
              <a:rPr lang="ru-RU" sz="1800" dirty="0" smtClean="0">
                <a:solidFill>
                  <a:schemeClr val="bg1"/>
                </a:solidFill>
              </a:rPr>
              <a:t> </a:t>
            </a:r>
            <a:r>
              <a:rPr lang="ru-RU" sz="1800" dirty="0" err="1" smtClean="0">
                <a:solidFill>
                  <a:schemeClr val="bg1"/>
                </a:solidFill>
              </a:rPr>
              <a:t>зірок</a:t>
            </a:r>
            <a:r>
              <a:rPr lang="ru-RU" sz="1800" dirty="0" smtClean="0">
                <a:solidFill>
                  <a:schemeClr val="bg1"/>
                </a:solidFill>
              </a:rPr>
              <a:t>. </a:t>
            </a:r>
            <a:r>
              <a:rPr lang="ru-RU" sz="1800" dirty="0" err="1" smtClean="0">
                <a:solidFill>
                  <a:schemeClr val="bg1"/>
                </a:solidFill>
              </a:rPr>
              <a:t>Ці</a:t>
            </a:r>
            <a:r>
              <a:rPr lang="ru-RU" sz="1800" dirty="0" smtClean="0">
                <a:solidFill>
                  <a:schemeClr val="bg1"/>
                </a:solidFill>
              </a:rPr>
              <a:t> </a:t>
            </a:r>
            <a:r>
              <a:rPr lang="ru-RU" sz="1800" dirty="0" err="1" smtClean="0">
                <a:solidFill>
                  <a:schemeClr val="bg1"/>
                </a:solidFill>
              </a:rPr>
              <a:t>зміни</a:t>
            </a:r>
            <a:r>
              <a:rPr lang="ru-RU" sz="1800" dirty="0" smtClean="0">
                <a:solidFill>
                  <a:schemeClr val="bg1"/>
                </a:solidFill>
              </a:rPr>
              <a:t> </a:t>
            </a:r>
            <a:r>
              <a:rPr lang="ru-RU" sz="1800" dirty="0" err="1" smtClean="0">
                <a:solidFill>
                  <a:schemeClr val="bg1"/>
                </a:solidFill>
              </a:rPr>
              <a:t>настільки</a:t>
            </a:r>
            <a:r>
              <a:rPr lang="ru-RU" sz="1800" dirty="0" smtClean="0">
                <a:solidFill>
                  <a:schemeClr val="bg1"/>
                </a:solidFill>
              </a:rPr>
              <a:t> </a:t>
            </a:r>
            <a:r>
              <a:rPr lang="ru-RU" sz="1800" dirty="0" err="1" smtClean="0">
                <a:solidFill>
                  <a:schemeClr val="bg1"/>
                </a:solidFill>
              </a:rPr>
              <a:t>характерні</a:t>
            </a:r>
            <a:r>
              <a:rPr lang="ru-RU" sz="1800" dirty="0" smtClean="0">
                <a:solidFill>
                  <a:schemeClr val="bg1"/>
                </a:solidFill>
              </a:rPr>
              <a:t> , </a:t>
            </a:r>
            <a:r>
              <a:rPr lang="ru-RU" sz="1800" dirty="0" err="1" smtClean="0">
                <a:solidFill>
                  <a:schemeClr val="bg1"/>
                </a:solidFill>
              </a:rPr>
              <a:t>що</a:t>
            </a:r>
            <a:r>
              <a:rPr lang="ru-RU" sz="1800" dirty="0" smtClean="0">
                <a:solidFill>
                  <a:schemeClr val="bg1"/>
                </a:solidFill>
              </a:rPr>
              <a:t> вона </a:t>
            </a:r>
            <a:r>
              <a:rPr lang="ru-RU" sz="1800" dirty="0" err="1" smtClean="0">
                <a:solidFill>
                  <a:schemeClr val="bg1"/>
                </a:solidFill>
              </a:rPr>
              <a:t>є</a:t>
            </a:r>
            <a:r>
              <a:rPr lang="ru-RU" sz="1800" dirty="0" smtClean="0">
                <a:solidFill>
                  <a:schemeClr val="bg1"/>
                </a:solidFill>
              </a:rPr>
              <a:t> </a:t>
            </a:r>
            <a:r>
              <a:rPr lang="ru-RU" sz="1800" dirty="0" err="1" smtClean="0">
                <a:solidFill>
                  <a:schemeClr val="bg1"/>
                </a:solidFill>
              </a:rPr>
              <a:t>представником</a:t>
            </a:r>
            <a:r>
              <a:rPr lang="ru-RU" sz="1800" dirty="0" smtClean="0">
                <a:solidFill>
                  <a:schemeClr val="bg1"/>
                </a:solidFill>
              </a:rPr>
              <a:t> </a:t>
            </a:r>
            <a:r>
              <a:rPr lang="ru-RU" sz="1800" dirty="0" err="1" smtClean="0">
                <a:solidFill>
                  <a:schemeClr val="bg1"/>
                </a:solidFill>
              </a:rPr>
              <a:t>цілого</a:t>
            </a:r>
            <a:r>
              <a:rPr lang="ru-RU" sz="1800" dirty="0" smtClean="0">
                <a:solidFill>
                  <a:schemeClr val="bg1"/>
                </a:solidFill>
              </a:rPr>
              <a:t> </a:t>
            </a:r>
            <a:r>
              <a:rPr lang="ru-RU" sz="1800" dirty="0" err="1" smtClean="0">
                <a:solidFill>
                  <a:schemeClr val="bg1"/>
                </a:solidFill>
              </a:rPr>
              <a:t>класу</a:t>
            </a:r>
            <a:r>
              <a:rPr lang="ru-RU" sz="1800" dirty="0" smtClean="0">
                <a:solidFill>
                  <a:schemeClr val="bg1"/>
                </a:solidFill>
              </a:rPr>
              <a:t> </a:t>
            </a:r>
            <a:r>
              <a:rPr lang="ru-RU" sz="1800" dirty="0" err="1" smtClean="0">
                <a:solidFill>
                  <a:schemeClr val="bg1"/>
                </a:solidFill>
              </a:rPr>
              <a:t>змінних</a:t>
            </a:r>
            <a:r>
              <a:rPr lang="ru-RU" sz="1800" dirty="0" smtClean="0">
                <a:solidFill>
                  <a:schemeClr val="bg1"/>
                </a:solidFill>
              </a:rPr>
              <a:t> </a:t>
            </a:r>
            <a:r>
              <a:rPr lang="ru-RU" sz="1800" dirty="0" err="1" smtClean="0">
                <a:solidFill>
                  <a:schemeClr val="bg1"/>
                </a:solidFill>
              </a:rPr>
              <a:t>зірок</a:t>
            </a:r>
            <a:r>
              <a:rPr lang="ru-RU" sz="1800" dirty="0" smtClean="0">
                <a:solidFill>
                  <a:schemeClr val="bg1"/>
                </a:solidFill>
              </a:rPr>
              <a:t> типу </a:t>
            </a:r>
            <a:r>
              <a:rPr lang="el-GR" sz="1800" dirty="0" smtClean="0">
                <a:solidFill>
                  <a:schemeClr val="bg1"/>
                </a:solidFill>
              </a:rPr>
              <a:t>δ </a:t>
            </a:r>
            <a:r>
              <a:rPr lang="ru-RU" sz="1800" dirty="0" smtClean="0">
                <a:solidFill>
                  <a:schemeClr val="bg1"/>
                </a:solidFill>
              </a:rPr>
              <a:t>Щита . ? Чим же </a:t>
            </a:r>
            <a:r>
              <a:rPr lang="ru-RU" sz="1800" dirty="0" err="1" smtClean="0">
                <a:solidFill>
                  <a:schemeClr val="bg1"/>
                </a:solidFill>
              </a:rPr>
              <a:t>зірка</a:t>
            </a:r>
            <a:r>
              <a:rPr lang="ru-RU" sz="1800" dirty="0" smtClean="0">
                <a:solidFill>
                  <a:schemeClr val="bg1"/>
                </a:solidFill>
              </a:rPr>
              <a:t> </a:t>
            </a:r>
            <a:r>
              <a:rPr lang="el-GR" sz="1800" dirty="0" smtClean="0">
                <a:solidFill>
                  <a:schemeClr val="bg1"/>
                </a:solidFill>
              </a:rPr>
              <a:t>δ </a:t>
            </a:r>
            <a:r>
              <a:rPr lang="ru-RU" sz="1800" dirty="0" smtClean="0">
                <a:solidFill>
                  <a:schemeClr val="bg1"/>
                </a:solidFill>
              </a:rPr>
              <a:t>Щита </a:t>
            </a:r>
            <a:r>
              <a:rPr lang="ru-RU" sz="1800" dirty="0" err="1" smtClean="0">
                <a:solidFill>
                  <a:schemeClr val="bg1"/>
                </a:solidFill>
              </a:rPr>
              <a:t>привертає</a:t>
            </a:r>
            <a:r>
              <a:rPr lang="ru-RU" sz="1800" dirty="0" smtClean="0">
                <a:solidFill>
                  <a:schemeClr val="bg1"/>
                </a:solidFill>
              </a:rPr>
              <a:t> </a:t>
            </a:r>
            <a:r>
              <a:rPr lang="ru-RU" sz="1800" dirty="0" err="1" smtClean="0">
                <a:solidFill>
                  <a:schemeClr val="bg1"/>
                </a:solidFill>
              </a:rPr>
              <a:t>увагу</a:t>
            </a:r>
            <a:r>
              <a:rPr lang="ru-RU" sz="1800" dirty="0" smtClean="0">
                <a:solidFill>
                  <a:schemeClr val="bg1"/>
                </a:solidFill>
              </a:rPr>
              <a:t> ? </a:t>
            </a:r>
            <a:r>
              <a:rPr lang="ru-RU" sz="1800" dirty="0" err="1" smtClean="0">
                <a:solidFill>
                  <a:schemeClr val="bg1"/>
                </a:solidFill>
              </a:rPr>
              <a:t>Насамперед</a:t>
            </a:r>
            <a:r>
              <a:rPr lang="ru-RU" sz="1800" dirty="0" smtClean="0">
                <a:solidFill>
                  <a:schemeClr val="bg1"/>
                </a:solidFill>
              </a:rPr>
              <a:t> коротким </a:t>
            </a:r>
            <a:r>
              <a:rPr lang="ru-RU" sz="1800" dirty="0" err="1" smtClean="0">
                <a:solidFill>
                  <a:schemeClr val="bg1"/>
                </a:solidFill>
              </a:rPr>
              <a:t>періодом</a:t>
            </a:r>
            <a:r>
              <a:rPr lang="ru-RU" sz="1800" dirty="0" smtClean="0">
                <a:solidFill>
                  <a:schemeClr val="bg1"/>
                </a:solidFill>
              </a:rPr>
              <a:t> </a:t>
            </a:r>
            <a:r>
              <a:rPr lang="ru-RU" sz="1800" dirty="0" err="1" smtClean="0">
                <a:solidFill>
                  <a:schemeClr val="bg1"/>
                </a:solidFill>
              </a:rPr>
              <a:t>пульсацій</a:t>
            </a:r>
            <a:r>
              <a:rPr lang="ru-RU" sz="1800" dirty="0" smtClean="0">
                <a:solidFill>
                  <a:schemeClr val="bg1"/>
                </a:solidFill>
              </a:rPr>
              <a:t> ( </a:t>
            </a:r>
            <a:r>
              <a:rPr lang="ru-RU" sz="1800" dirty="0" err="1" smtClean="0">
                <a:solidFill>
                  <a:schemeClr val="bg1"/>
                </a:solidFill>
              </a:rPr>
              <a:t>всього</a:t>
            </a:r>
            <a:r>
              <a:rPr lang="ru-RU" sz="1800" dirty="0" smtClean="0">
                <a:solidFill>
                  <a:schemeClr val="bg1"/>
                </a:solidFill>
              </a:rPr>
              <a:t> 4 </a:t>
            </a:r>
            <a:r>
              <a:rPr lang="ru-RU" sz="1800" dirty="0" err="1" smtClean="0">
                <a:solidFill>
                  <a:schemeClr val="bg1"/>
                </a:solidFill>
              </a:rPr>
              <a:t>години</a:t>
            </a:r>
            <a:r>
              <a:rPr lang="ru-RU" sz="1800" dirty="0" smtClean="0">
                <a:solidFill>
                  <a:schemeClr val="bg1"/>
                </a:solidFill>
              </a:rPr>
              <a:t> </a:t>
            </a:r>
            <a:r>
              <a:rPr lang="ru-RU" sz="1800" dirty="0" err="1" smtClean="0">
                <a:solidFill>
                  <a:schemeClr val="bg1"/>
                </a:solidFill>
              </a:rPr>
              <a:t>і</a:t>
            </a:r>
            <a:r>
              <a:rPr lang="ru-RU" sz="1800" dirty="0" smtClean="0">
                <a:solidFill>
                  <a:schemeClr val="bg1"/>
                </a:solidFill>
              </a:rPr>
              <a:t> 40 </a:t>
            </a:r>
            <a:r>
              <a:rPr lang="ru-RU" sz="1800" dirty="0" err="1" smtClean="0">
                <a:solidFill>
                  <a:schemeClr val="bg1"/>
                </a:solidFill>
              </a:rPr>
              <a:t>хвилин</a:t>
            </a:r>
            <a:r>
              <a:rPr lang="ru-RU" sz="1800" dirty="0" smtClean="0">
                <a:solidFill>
                  <a:schemeClr val="bg1"/>
                </a:solidFill>
              </a:rPr>
              <a:t>) , </a:t>
            </a:r>
            <a:r>
              <a:rPr lang="ru-RU" sz="1800" dirty="0" err="1" smtClean="0">
                <a:solidFill>
                  <a:schemeClr val="bg1"/>
                </a:solidFill>
              </a:rPr>
              <a:t>зовсім</a:t>
            </a:r>
            <a:r>
              <a:rPr lang="ru-RU" sz="1800" dirty="0" smtClean="0">
                <a:solidFill>
                  <a:schemeClr val="bg1"/>
                </a:solidFill>
              </a:rPr>
              <a:t> маленькою </a:t>
            </a:r>
            <a:r>
              <a:rPr lang="ru-RU" sz="1800" dirty="0" err="1" smtClean="0">
                <a:solidFill>
                  <a:schemeClr val="bg1"/>
                </a:solidFill>
              </a:rPr>
              <a:t>амплітудою</a:t>
            </a:r>
            <a:r>
              <a:rPr lang="ru-RU" sz="1800" dirty="0" smtClean="0">
                <a:solidFill>
                  <a:schemeClr val="bg1"/>
                </a:solidFill>
              </a:rPr>
              <a:t> </a:t>
            </a:r>
            <a:r>
              <a:rPr lang="ru-RU" sz="1800" dirty="0" err="1" smtClean="0">
                <a:solidFill>
                  <a:schemeClr val="bg1"/>
                </a:solidFill>
              </a:rPr>
              <a:t>зміни</a:t>
            </a:r>
            <a:r>
              <a:rPr lang="ru-RU" sz="1800" dirty="0" smtClean="0">
                <a:solidFill>
                  <a:schemeClr val="bg1"/>
                </a:solidFill>
              </a:rPr>
              <a:t> </a:t>
            </a:r>
            <a:r>
              <a:rPr lang="ru-RU" sz="1800" dirty="0" err="1" smtClean="0">
                <a:solidFill>
                  <a:schemeClr val="bg1"/>
                </a:solidFill>
              </a:rPr>
              <a:t>блиску</a:t>
            </a:r>
            <a:r>
              <a:rPr lang="ru-RU" sz="1800" dirty="0" smtClean="0">
                <a:solidFill>
                  <a:schemeClr val="bg1"/>
                </a:solidFill>
              </a:rPr>
              <a:t> (</a:t>
            </a:r>
            <a:r>
              <a:rPr lang="ru-RU" sz="1800" dirty="0" err="1" smtClean="0">
                <a:solidFill>
                  <a:schemeClr val="bg1"/>
                </a:solidFill>
              </a:rPr>
              <a:t>соті</a:t>
            </a:r>
            <a:r>
              <a:rPr lang="ru-RU" sz="1800" dirty="0" smtClean="0">
                <a:solidFill>
                  <a:schemeClr val="bg1"/>
                </a:solidFill>
              </a:rPr>
              <a:t> </a:t>
            </a:r>
            <a:r>
              <a:rPr lang="ru-RU" sz="1800" dirty="0" err="1" smtClean="0">
                <a:solidFill>
                  <a:schemeClr val="bg1"/>
                </a:solidFill>
              </a:rPr>
              <a:t>частки</a:t>
            </a:r>
            <a:r>
              <a:rPr lang="ru-RU" sz="1800" dirty="0" smtClean="0">
                <a:solidFill>
                  <a:schemeClr val="bg1"/>
                </a:solidFill>
              </a:rPr>
              <a:t> </a:t>
            </a:r>
            <a:r>
              <a:rPr lang="ru-RU" sz="1800" dirty="0" err="1" smtClean="0">
                <a:solidFill>
                  <a:schemeClr val="bg1"/>
                </a:solidFill>
              </a:rPr>
              <a:t>зоряної</a:t>
            </a:r>
            <a:r>
              <a:rPr lang="ru-RU" sz="1800" dirty="0" smtClean="0">
                <a:solidFill>
                  <a:schemeClr val="bg1"/>
                </a:solidFill>
              </a:rPr>
              <a:t> </a:t>
            </a:r>
            <a:r>
              <a:rPr lang="ru-RU" sz="1800" dirty="0" err="1" smtClean="0">
                <a:solidFill>
                  <a:schemeClr val="bg1"/>
                </a:solidFill>
              </a:rPr>
              <a:t>величини</a:t>
            </a:r>
            <a:r>
              <a:rPr lang="ru-RU" sz="1800" dirty="0" smtClean="0">
                <a:solidFill>
                  <a:schemeClr val="bg1"/>
                </a:solidFill>
              </a:rPr>
              <a:t>). При </a:t>
            </a:r>
            <a:r>
              <a:rPr lang="ru-RU" sz="1800" dirty="0" err="1" smtClean="0">
                <a:solidFill>
                  <a:schemeClr val="bg1"/>
                </a:solidFill>
              </a:rPr>
              <a:t>цьому</a:t>
            </a:r>
            <a:r>
              <a:rPr lang="ru-RU" sz="1800" dirty="0" smtClean="0">
                <a:solidFill>
                  <a:schemeClr val="bg1"/>
                </a:solidFill>
              </a:rPr>
              <a:t> </a:t>
            </a:r>
            <a:r>
              <a:rPr lang="ru-RU" sz="1800" dirty="0" err="1" smtClean="0">
                <a:solidFill>
                  <a:schemeClr val="bg1"/>
                </a:solidFill>
              </a:rPr>
              <a:t>і</a:t>
            </a:r>
            <a:r>
              <a:rPr lang="ru-RU" sz="1800" dirty="0" smtClean="0">
                <a:solidFill>
                  <a:schemeClr val="bg1"/>
                </a:solidFill>
              </a:rPr>
              <a:t> </a:t>
            </a:r>
            <a:r>
              <a:rPr lang="ru-RU" sz="1800" dirty="0" err="1" smtClean="0">
                <a:solidFill>
                  <a:schemeClr val="bg1"/>
                </a:solidFill>
              </a:rPr>
              <a:t>амплітуда</a:t>
            </a:r>
            <a:r>
              <a:rPr lang="ru-RU" sz="1800" dirty="0" smtClean="0">
                <a:solidFill>
                  <a:schemeClr val="bg1"/>
                </a:solidFill>
              </a:rPr>
              <a:t> , </a:t>
            </a:r>
            <a:r>
              <a:rPr lang="ru-RU" sz="1800" dirty="0" err="1" smtClean="0">
                <a:solidFill>
                  <a:schemeClr val="bg1"/>
                </a:solidFill>
              </a:rPr>
              <a:t>і</a:t>
            </a:r>
            <a:r>
              <a:rPr lang="ru-RU" sz="1800" dirty="0" smtClean="0">
                <a:solidFill>
                  <a:schemeClr val="bg1"/>
                </a:solidFill>
              </a:rPr>
              <a:t> </a:t>
            </a:r>
            <a:r>
              <a:rPr lang="ru-RU" sz="1800" dirty="0" err="1" smtClean="0">
                <a:solidFill>
                  <a:schemeClr val="bg1"/>
                </a:solidFill>
              </a:rPr>
              <a:t>вигляд</a:t>
            </a:r>
            <a:r>
              <a:rPr lang="ru-RU" sz="1800" dirty="0" smtClean="0">
                <a:solidFill>
                  <a:schemeClr val="bg1"/>
                </a:solidFill>
              </a:rPr>
              <a:t> </a:t>
            </a:r>
            <a:r>
              <a:rPr lang="ru-RU" sz="1800" dirty="0" err="1" smtClean="0">
                <a:solidFill>
                  <a:schemeClr val="bg1"/>
                </a:solidFill>
              </a:rPr>
              <a:t>кривої</a:t>
            </a:r>
            <a:r>
              <a:rPr lang="ru-RU" sz="1800" dirty="0" smtClean="0">
                <a:solidFill>
                  <a:schemeClr val="bg1"/>
                </a:solidFill>
              </a:rPr>
              <a:t> </a:t>
            </a:r>
            <a:r>
              <a:rPr lang="ru-RU" sz="1800" dirty="0" err="1" smtClean="0">
                <a:solidFill>
                  <a:schemeClr val="bg1"/>
                </a:solidFill>
              </a:rPr>
              <a:t>блиску</a:t>
            </a:r>
            <a:r>
              <a:rPr lang="ru-RU" sz="1800" dirty="0" smtClean="0">
                <a:solidFill>
                  <a:schemeClr val="bg1"/>
                </a:solidFill>
              </a:rPr>
              <a:t> </a:t>
            </a:r>
            <a:r>
              <a:rPr lang="ru-RU" sz="1800" dirty="0" err="1" smtClean="0">
                <a:solidFill>
                  <a:schemeClr val="bg1"/>
                </a:solidFill>
              </a:rPr>
              <a:t>періодично</a:t>
            </a:r>
            <a:r>
              <a:rPr lang="ru-RU" sz="1800" dirty="0" smtClean="0">
                <a:solidFill>
                  <a:schemeClr val="bg1"/>
                </a:solidFill>
              </a:rPr>
              <a:t> </a:t>
            </a:r>
            <a:r>
              <a:rPr lang="ru-RU" sz="1800" dirty="0" err="1" smtClean="0">
                <a:solidFill>
                  <a:schemeClr val="bg1"/>
                </a:solidFill>
              </a:rPr>
              <a:t>змінюються</a:t>
            </a:r>
            <a:r>
              <a:rPr lang="ru-RU" sz="1800" dirty="0" smtClean="0">
                <a:solidFill>
                  <a:schemeClr val="bg1"/>
                </a:solidFill>
              </a:rPr>
              <a:t> </a:t>
            </a:r>
            <a:r>
              <a:rPr lang="ru-RU" sz="1800" dirty="0" err="1" smtClean="0">
                <a:solidFill>
                  <a:schemeClr val="bg1"/>
                </a:solidFill>
              </a:rPr>
              <a:t>з</a:t>
            </a:r>
            <a:r>
              <a:rPr lang="ru-RU" sz="1800" dirty="0" smtClean="0">
                <a:solidFill>
                  <a:schemeClr val="bg1"/>
                </a:solidFill>
              </a:rPr>
              <a:t> часом , </a:t>
            </a:r>
            <a:r>
              <a:rPr lang="ru-RU" sz="1800" dirty="0" err="1" smtClean="0">
                <a:solidFill>
                  <a:schemeClr val="bg1"/>
                </a:solidFill>
              </a:rPr>
              <a:t>але</a:t>
            </a:r>
            <a:r>
              <a:rPr lang="ru-RU" sz="1800" dirty="0" smtClean="0">
                <a:solidFill>
                  <a:schemeClr val="bg1"/>
                </a:solidFill>
              </a:rPr>
              <a:t> </a:t>
            </a:r>
            <a:r>
              <a:rPr lang="ru-RU" sz="1800" dirty="0" err="1" smtClean="0">
                <a:solidFill>
                  <a:schemeClr val="bg1"/>
                </a:solidFill>
              </a:rPr>
              <a:t>ці</a:t>
            </a:r>
            <a:r>
              <a:rPr lang="ru-RU" sz="1800" dirty="0" smtClean="0">
                <a:solidFill>
                  <a:schemeClr val="bg1"/>
                </a:solidFill>
              </a:rPr>
              <a:t> </a:t>
            </a:r>
            <a:r>
              <a:rPr lang="ru-RU" sz="1800" dirty="0" err="1" smtClean="0">
                <a:solidFill>
                  <a:schemeClr val="bg1"/>
                </a:solidFill>
              </a:rPr>
              <a:t>зміни</a:t>
            </a:r>
            <a:r>
              <a:rPr lang="ru-RU" sz="1800" dirty="0" smtClean="0">
                <a:solidFill>
                  <a:schemeClr val="bg1"/>
                </a:solidFill>
              </a:rPr>
              <a:t> </a:t>
            </a:r>
            <a:r>
              <a:rPr lang="ru-RU" sz="1800" dirty="0" err="1" smtClean="0">
                <a:solidFill>
                  <a:schemeClr val="bg1"/>
                </a:solidFill>
              </a:rPr>
              <a:t>відрізняються</a:t>
            </a:r>
            <a:r>
              <a:rPr lang="ru-RU" sz="1800" dirty="0" smtClean="0">
                <a:solidFill>
                  <a:schemeClr val="bg1"/>
                </a:solidFill>
              </a:rPr>
              <a:t> </a:t>
            </a:r>
            <a:r>
              <a:rPr lang="ru-RU" sz="1800" dirty="0" err="1" smtClean="0">
                <a:solidFill>
                  <a:schemeClr val="bg1"/>
                </a:solidFill>
              </a:rPr>
              <a:t>від</a:t>
            </a:r>
            <a:r>
              <a:rPr lang="ru-RU" sz="1800" dirty="0" smtClean="0">
                <a:solidFill>
                  <a:schemeClr val="bg1"/>
                </a:solidFill>
              </a:rPr>
              <a:t> </a:t>
            </a:r>
            <a:r>
              <a:rPr lang="ru-RU" sz="1800" dirty="0" err="1" smtClean="0">
                <a:solidFill>
                  <a:schemeClr val="bg1"/>
                </a:solidFill>
              </a:rPr>
              <a:t>змін</a:t>
            </a:r>
            <a:r>
              <a:rPr lang="ru-RU" sz="1800" dirty="0" smtClean="0">
                <a:solidFill>
                  <a:schemeClr val="bg1"/>
                </a:solidFill>
              </a:rPr>
              <a:t> </a:t>
            </a:r>
            <a:r>
              <a:rPr lang="ru-RU" sz="1800" dirty="0" err="1" smtClean="0">
                <a:solidFill>
                  <a:schemeClr val="bg1"/>
                </a:solidFill>
              </a:rPr>
              <a:t>блиску</a:t>
            </a:r>
            <a:r>
              <a:rPr lang="ru-RU" sz="1800" dirty="0" smtClean="0">
                <a:solidFill>
                  <a:schemeClr val="bg1"/>
                </a:solidFill>
              </a:rPr>
              <a:t> </a:t>
            </a:r>
            <a:r>
              <a:rPr lang="ru-RU" sz="1800" dirty="0" err="1" smtClean="0">
                <a:solidFill>
                  <a:schemeClr val="bg1"/>
                </a:solidFill>
              </a:rPr>
              <a:t>змінних</a:t>
            </a:r>
            <a:r>
              <a:rPr lang="ru-RU" sz="1800" dirty="0" smtClean="0">
                <a:solidFill>
                  <a:schemeClr val="bg1"/>
                </a:solidFill>
              </a:rPr>
              <a:t> </a:t>
            </a:r>
            <a:r>
              <a:rPr lang="ru-RU" sz="1800" dirty="0" err="1" smtClean="0">
                <a:solidFill>
                  <a:schemeClr val="bg1"/>
                </a:solidFill>
              </a:rPr>
              <a:t>зірок</a:t>
            </a:r>
            <a:r>
              <a:rPr lang="ru-RU" sz="1800" dirty="0" smtClean="0">
                <a:solidFill>
                  <a:schemeClr val="bg1"/>
                </a:solidFill>
              </a:rPr>
              <a:t> типу </a:t>
            </a:r>
            <a:r>
              <a:rPr lang="ru-RU" sz="1800" dirty="0" err="1" smtClean="0">
                <a:solidFill>
                  <a:schemeClr val="bg1"/>
                </a:solidFill>
              </a:rPr>
              <a:t>зірки</a:t>
            </a:r>
            <a:r>
              <a:rPr lang="ru-RU" sz="1800" dirty="0" smtClean="0">
                <a:solidFill>
                  <a:schemeClr val="bg1"/>
                </a:solidFill>
              </a:rPr>
              <a:t> </a:t>
            </a:r>
            <a:r>
              <a:rPr lang="en-US" sz="1800" dirty="0" smtClean="0">
                <a:solidFill>
                  <a:schemeClr val="bg1"/>
                </a:solidFill>
              </a:rPr>
              <a:t>RR </a:t>
            </a:r>
            <a:r>
              <a:rPr lang="ru-RU" sz="1800" dirty="0" err="1" smtClean="0">
                <a:solidFill>
                  <a:schemeClr val="bg1"/>
                </a:solidFill>
              </a:rPr>
              <a:t>Ліри</a:t>
            </a:r>
            <a:r>
              <a:rPr lang="ru-RU" sz="1800" dirty="0" smtClean="0">
                <a:solidFill>
                  <a:schemeClr val="bg1"/>
                </a:solidFill>
              </a:rPr>
              <a:t>.</a:t>
            </a:r>
            <a:endParaRPr lang="uk-UA" sz="1800" dirty="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schit.gif"/>
          <p:cNvPicPr>
            <a:picLocks noChangeAspect="1"/>
          </p:cNvPicPr>
          <p:nvPr/>
        </p:nvPicPr>
        <p:blipFill>
          <a:blip r:embed="rId2" cstate="print"/>
          <a:stretch>
            <a:fillRect/>
          </a:stretch>
        </p:blipFill>
        <p:spPr>
          <a:xfrm>
            <a:off x="4643438" y="2786058"/>
            <a:ext cx="4143404" cy="3671056"/>
          </a:xfrm>
          <a:prstGeom prst="rect">
            <a:avLst/>
          </a:prstGeom>
        </p:spPr>
      </p:pic>
      <p:pic>
        <p:nvPicPr>
          <p:cNvPr id="3" name="Рисунок 2" descr="Scutum_Widefield.gif"/>
          <p:cNvPicPr>
            <a:picLocks noChangeAspect="1"/>
          </p:cNvPicPr>
          <p:nvPr/>
        </p:nvPicPr>
        <p:blipFill>
          <a:blip r:embed="rId3" cstate="print"/>
          <a:stretch>
            <a:fillRect/>
          </a:stretch>
        </p:blipFill>
        <p:spPr>
          <a:xfrm>
            <a:off x="285719" y="285728"/>
            <a:ext cx="4091777" cy="374554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err="1" smtClean="0">
                <a:solidFill>
                  <a:schemeClr val="bg1"/>
                </a:solidFill>
              </a:rPr>
              <a:t>Сузіря</a:t>
            </a:r>
            <a:r>
              <a:rPr lang="uk-UA" dirty="0" smtClean="0">
                <a:solidFill>
                  <a:schemeClr val="bg1"/>
                </a:solidFill>
              </a:rPr>
              <a:t> Риби</a:t>
            </a:r>
            <a:endParaRPr lang="uk-UA" dirty="0">
              <a:solidFill>
                <a:schemeClr val="bg1"/>
              </a:solidFill>
            </a:endParaRPr>
          </a:p>
        </p:txBody>
      </p:sp>
      <p:sp>
        <p:nvSpPr>
          <p:cNvPr id="3" name="Содержимое 2"/>
          <p:cNvSpPr>
            <a:spLocks noGrp="1"/>
          </p:cNvSpPr>
          <p:nvPr>
            <p:ph idx="1"/>
          </p:nvPr>
        </p:nvSpPr>
        <p:spPr/>
        <p:txBody>
          <a:bodyPr>
            <a:normAutofit fontScale="77500" lnSpcReduction="20000"/>
          </a:bodyPr>
          <a:lstStyle/>
          <a:p>
            <a:r>
              <a:rPr lang="uk-UA" dirty="0" smtClean="0">
                <a:solidFill>
                  <a:schemeClr val="bg1"/>
                </a:solidFill>
              </a:rPr>
              <a:t>Саме розташування зірок на небі вселяє думку про двох рибах, пов'язаних між собою стрічкою або мотузкою. Походження назви сузір'я Риби дуже давнє і, мабуть, пов'язано з фінікійської міфологією. У це сузір'я Сонце вступало якраз багатою рибної ловлі. Богиня родючості </a:t>
            </a:r>
            <a:r>
              <a:rPr lang="uk-UA" dirty="0" err="1" smtClean="0">
                <a:solidFill>
                  <a:schemeClr val="bg1"/>
                </a:solidFill>
              </a:rPr>
              <a:t>зображалася</a:t>
            </a:r>
            <a:r>
              <a:rPr lang="uk-UA" dirty="0" smtClean="0">
                <a:solidFill>
                  <a:schemeClr val="bg1"/>
                </a:solidFill>
              </a:rPr>
              <a:t> у вигляді жінки з риб'ячим хвостом, який, як свідчить легенда, з'явився у неї, коли вона разом зі своїм сином, злякавшись чудовиська, кинулася у воду.</a:t>
            </a:r>
          </a:p>
          <a:p>
            <a:r>
              <a:rPr lang="uk-UA" dirty="0" smtClean="0">
                <a:solidFill>
                  <a:schemeClr val="bg1"/>
                </a:solidFill>
              </a:rPr>
              <a:t>Подібна легенда існувала і у стародавніх греків. Тільки вони вважали, що в риб перетворилися Афродіта і її син Ерот: вони йшли по берегу річки, але налякані злим </a:t>
            </a:r>
            <a:r>
              <a:rPr lang="uk-UA" dirty="0" err="1" smtClean="0">
                <a:solidFill>
                  <a:schemeClr val="bg1"/>
                </a:solidFill>
              </a:rPr>
              <a:t>Тифоном</a:t>
            </a:r>
            <a:r>
              <a:rPr lang="uk-UA" dirty="0" smtClean="0">
                <a:solidFill>
                  <a:schemeClr val="bg1"/>
                </a:solidFill>
              </a:rPr>
              <a:t>, кинулися у воду і врятувалися, перетворившись на риб. Афродіта перетворилася на південну Рибу, а Ерот - в північну.</a:t>
            </a:r>
          </a:p>
          <a:p>
            <a:endParaRPr lang="uk-UA"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741728.jpg"/>
          <p:cNvPicPr>
            <a:picLocks noChangeAspect="1"/>
          </p:cNvPicPr>
          <p:nvPr/>
        </p:nvPicPr>
        <p:blipFill>
          <a:blip r:embed="rId2" cstate="print"/>
          <a:stretch>
            <a:fillRect/>
          </a:stretch>
        </p:blipFill>
        <p:spPr>
          <a:xfrm>
            <a:off x="5214942" y="3071810"/>
            <a:ext cx="3468350" cy="3190882"/>
          </a:xfrm>
          <a:prstGeom prst="rect">
            <a:avLst/>
          </a:prstGeom>
        </p:spPr>
      </p:pic>
      <p:pic>
        <p:nvPicPr>
          <p:cNvPr id="3" name="Рисунок 2" descr="1339584019_ryby-1.png"/>
          <p:cNvPicPr>
            <a:picLocks noChangeAspect="1"/>
          </p:cNvPicPr>
          <p:nvPr/>
        </p:nvPicPr>
        <p:blipFill>
          <a:blip r:embed="rId3" cstate="print"/>
          <a:stretch>
            <a:fillRect/>
          </a:stretch>
        </p:blipFill>
        <p:spPr>
          <a:xfrm>
            <a:off x="428596" y="214290"/>
            <a:ext cx="4557717" cy="366502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8229600" cy="774720"/>
          </a:xfrm>
        </p:spPr>
        <p:txBody>
          <a:bodyPr/>
          <a:lstStyle/>
          <a:p>
            <a:r>
              <a:rPr lang="uk-UA" dirty="0" smtClean="0">
                <a:solidFill>
                  <a:schemeClr val="bg1"/>
                </a:solidFill>
              </a:rPr>
              <a:t>Сузір'я Водолія</a:t>
            </a:r>
            <a:endParaRPr lang="uk-UA" dirty="0">
              <a:solidFill>
                <a:schemeClr val="bg1"/>
              </a:solidFill>
            </a:endParaRPr>
          </a:p>
        </p:txBody>
      </p:sp>
      <p:sp>
        <p:nvSpPr>
          <p:cNvPr id="3" name="Содержимое 2"/>
          <p:cNvSpPr>
            <a:spLocks noGrp="1"/>
          </p:cNvSpPr>
          <p:nvPr>
            <p:ph idx="1"/>
          </p:nvPr>
        </p:nvSpPr>
        <p:spPr/>
        <p:txBody>
          <a:bodyPr>
            <a:normAutofit fontScale="70000" lnSpcReduction="20000"/>
          </a:bodyPr>
          <a:lstStyle/>
          <a:p>
            <a:r>
              <a:rPr lang="ru-RU" dirty="0" err="1" smtClean="0">
                <a:solidFill>
                  <a:schemeClr val="bg1"/>
                </a:solidFill>
              </a:rPr>
              <a:t>Сузір'я</a:t>
            </a:r>
            <a:r>
              <a:rPr lang="ru-RU" dirty="0" smtClean="0">
                <a:solidFill>
                  <a:schemeClr val="bg1"/>
                </a:solidFill>
              </a:rPr>
              <a:t> </a:t>
            </a:r>
            <a:r>
              <a:rPr lang="ru-RU" dirty="0" err="1" smtClean="0">
                <a:solidFill>
                  <a:schemeClr val="bg1"/>
                </a:solidFill>
              </a:rPr>
              <a:t>Водолія</a:t>
            </a:r>
            <a:r>
              <a:rPr lang="ru-RU" dirty="0" smtClean="0">
                <a:solidFill>
                  <a:schemeClr val="bg1"/>
                </a:solidFill>
              </a:rPr>
              <a:t> у </a:t>
            </a:r>
            <a:r>
              <a:rPr lang="ru-RU" dirty="0" err="1" smtClean="0">
                <a:solidFill>
                  <a:schemeClr val="bg1"/>
                </a:solidFill>
              </a:rPr>
              <a:t>давніх</a:t>
            </a:r>
            <a:r>
              <a:rPr lang="ru-RU" dirty="0" smtClean="0">
                <a:solidFill>
                  <a:schemeClr val="bg1"/>
                </a:solidFill>
              </a:rPr>
              <a:t> </a:t>
            </a:r>
            <a:r>
              <a:rPr lang="ru-RU" dirty="0" err="1" smtClean="0">
                <a:solidFill>
                  <a:schemeClr val="bg1"/>
                </a:solidFill>
              </a:rPr>
              <a:t>греків</a:t>
            </a:r>
            <a:r>
              <a:rPr lang="ru-RU" dirty="0" smtClean="0">
                <a:solidFill>
                  <a:schemeClr val="bg1"/>
                </a:solidFill>
              </a:rPr>
              <a:t> </a:t>
            </a:r>
            <a:r>
              <a:rPr lang="ru-RU" dirty="0" err="1" smtClean="0">
                <a:solidFill>
                  <a:schemeClr val="bg1"/>
                </a:solidFill>
              </a:rPr>
              <a:t>називалося</a:t>
            </a:r>
            <a:r>
              <a:rPr lang="ru-RU" dirty="0" smtClean="0">
                <a:solidFill>
                  <a:schemeClr val="bg1"/>
                </a:solidFill>
              </a:rPr>
              <a:t> </a:t>
            </a:r>
            <a:r>
              <a:rPr lang="ru-RU" dirty="0" err="1" smtClean="0">
                <a:solidFill>
                  <a:schemeClr val="bg1"/>
                </a:solidFill>
              </a:rPr>
              <a:t>Гідрохос</a:t>
            </a:r>
            <a:r>
              <a:rPr lang="ru-RU" dirty="0" smtClean="0">
                <a:solidFill>
                  <a:schemeClr val="bg1"/>
                </a:solidFill>
              </a:rPr>
              <a:t>, </a:t>
            </a:r>
            <a:r>
              <a:rPr lang="ru-RU" dirty="0" err="1" smtClean="0">
                <a:solidFill>
                  <a:schemeClr val="bg1"/>
                </a:solidFill>
              </a:rPr>
              <a:t>у</a:t>
            </a:r>
            <a:r>
              <a:rPr lang="ru-RU" dirty="0" smtClean="0">
                <a:solidFill>
                  <a:schemeClr val="bg1"/>
                </a:solidFill>
              </a:rPr>
              <a:t> римлян — </a:t>
            </a:r>
            <a:r>
              <a:rPr lang="ru-RU" dirty="0" err="1" smtClean="0">
                <a:solidFill>
                  <a:schemeClr val="bg1"/>
                </a:solidFill>
              </a:rPr>
              <a:t>Акуаріус</a:t>
            </a:r>
            <a:r>
              <a:rPr lang="ru-RU" dirty="0" smtClean="0">
                <a:solidFill>
                  <a:schemeClr val="bg1"/>
                </a:solidFill>
              </a:rPr>
              <a:t>, в </a:t>
            </a:r>
            <a:r>
              <a:rPr lang="ru-RU" dirty="0" err="1" smtClean="0">
                <a:solidFill>
                  <a:schemeClr val="bg1"/>
                </a:solidFill>
              </a:rPr>
              <a:t>арабів</a:t>
            </a:r>
            <a:r>
              <a:rPr lang="ru-RU" dirty="0" smtClean="0">
                <a:solidFill>
                  <a:schemeClr val="bg1"/>
                </a:solidFill>
              </a:rPr>
              <a:t> — </a:t>
            </a:r>
            <a:r>
              <a:rPr lang="ru-RU" dirty="0" err="1" smtClean="0">
                <a:solidFill>
                  <a:schemeClr val="bg1"/>
                </a:solidFill>
              </a:rPr>
              <a:t>Сакіб-аль-ма</a:t>
            </a:r>
            <a:r>
              <a:rPr lang="ru-RU" dirty="0" smtClean="0">
                <a:solidFill>
                  <a:schemeClr val="bg1"/>
                </a:solidFill>
              </a:rPr>
              <a:t>. Як </a:t>
            </a:r>
            <a:r>
              <a:rPr lang="ru-RU" dirty="0" err="1" smtClean="0">
                <a:solidFill>
                  <a:schemeClr val="bg1"/>
                </a:solidFill>
              </a:rPr>
              <a:t>би</a:t>
            </a:r>
            <a:r>
              <a:rPr lang="ru-RU" dirty="0" smtClean="0">
                <a:solidFill>
                  <a:schemeClr val="bg1"/>
                </a:solidFill>
              </a:rPr>
              <a:t> не </a:t>
            </a:r>
            <a:r>
              <a:rPr lang="ru-RU" dirty="0" err="1" smtClean="0">
                <a:solidFill>
                  <a:schemeClr val="bg1"/>
                </a:solidFill>
              </a:rPr>
              <a:t>називалося</a:t>
            </a:r>
            <a:r>
              <a:rPr lang="ru-RU" dirty="0" smtClean="0">
                <a:solidFill>
                  <a:schemeClr val="bg1"/>
                </a:solidFill>
              </a:rPr>
              <a:t> </a:t>
            </a:r>
            <a:r>
              <a:rPr lang="ru-RU" dirty="0" err="1" smtClean="0">
                <a:solidFill>
                  <a:schemeClr val="bg1"/>
                </a:solidFill>
              </a:rPr>
              <a:t>сузір'я</a:t>
            </a:r>
            <a:r>
              <a:rPr lang="ru-RU" dirty="0" smtClean="0">
                <a:solidFill>
                  <a:schemeClr val="bg1"/>
                </a:solidFill>
              </a:rPr>
              <a:t>, </a:t>
            </a:r>
            <a:r>
              <a:rPr lang="ru-RU" dirty="0" err="1" smtClean="0">
                <a:solidFill>
                  <a:schemeClr val="bg1"/>
                </a:solidFill>
              </a:rPr>
              <a:t>воно</a:t>
            </a:r>
            <a:r>
              <a:rPr lang="ru-RU" dirty="0" smtClean="0">
                <a:solidFill>
                  <a:schemeClr val="bg1"/>
                </a:solidFill>
              </a:rPr>
              <a:t> </a:t>
            </a:r>
            <a:r>
              <a:rPr lang="ru-RU" dirty="0" err="1" smtClean="0">
                <a:solidFill>
                  <a:schemeClr val="bg1"/>
                </a:solidFill>
              </a:rPr>
              <a:t>завжди</a:t>
            </a:r>
            <a:r>
              <a:rPr lang="ru-RU" dirty="0" smtClean="0">
                <a:solidFill>
                  <a:schemeClr val="bg1"/>
                </a:solidFill>
              </a:rPr>
              <a:t> означало </a:t>
            </a:r>
            <a:r>
              <a:rPr lang="ru-RU" dirty="0" err="1" smtClean="0">
                <a:solidFill>
                  <a:schemeClr val="bg1"/>
                </a:solidFill>
              </a:rPr>
              <a:t>одне</a:t>
            </a:r>
            <a:r>
              <a:rPr lang="ru-RU" dirty="0" smtClean="0">
                <a:solidFill>
                  <a:schemeClr val="bg1"/>
                </a:solidFill>
              </a:rPr>
              <a:t>: </a:t>
            </a:r>
            <a:r>
              <a:rPr lang="ru-RU" dirty="0" err="1" smtClean="0">
                <a:solidFill>
                  <a:schemeClr val="bg1"/>
                </a:solidFill>
              </a:rPr>
              <a:t>чоловік</a:t>
            </a:r>
            <a:r>
              <a:rPr lang="ru-RU" dirty="0" smtClean="0">
                <a:solidFill>
                  <a:schemeClr val="bg1"/>
                </a:solidFill>
              </a:rPr>
              <a:t>, </a:t>
            </a:r>
            <a:r>
              <a:rPr lang="ru-RU" dirty="0" err="1" smtClean="0">
                <a:solidFill>
                  <a:schemeClr val="bg1"/>
                </a:solidFill>
              </a:rPr>
              <a:t>що</a:t>
            </a:r>
            <a:r>
              <a:rPr lang="ru-RU" dirty="0" smtClean="0">
                <a:solidFill>
                  <a:schemeClr val="bg1"/>
                </a:solidFill>
              </a:rPr>
              <a:t> </a:t>
            </a:r>
            <a:r>
              <a:rPr lang="ru-RU" dirty="0" err="1" smtClean="0">
                <a:solidFill>
                  <a:schemeClr val="bg1"/>
                </a:solidFill>
              </a:rPr>
              <a:t>ллє</a:t>
            </a:r>
            <a:r>
              <a:rPr lang="ru-RU" dirty="0" smtClean="0">
                <a:solidFill>
                  <a:schemeClr val="bg1"/>
                </a:solidFill>
              </a:rPr>
              <a:t> воду. З </a:t>
            </a:r>
            <a:r>
              <a:rPr lang="ru-RU" dirty="0" err="1" smtClean="0">
                <a:solidFill>
                  <a:schemeClr val="bg1"/>
                </a:solidFill>
              </a:rPr>
              <a:t>Водолієм</a:t>
            </a:r>
            <a:r>
              <a:rPr lang="ru-RU" dirty="0" smtClean="0">
                <a:solidFill>
                  <a:schemeClr val="bg1"/>
                </a:solidFill>
              </a:rPr>
              <a:t> </a:t>
            </a:r>
            <a:r>
              <a:rPr lang="ru-RU" dirty="0" err="1" smtClean="0">
                <a:solidFill>
                  <a:schemeClr val="bg1"/>
                </a:solidFill>
              </a:rPr>
              <a:t>пов'язаний</a:t>
            </a:r>
            <a:r>
              <a:rPr lang="ru-RU" dirty="0" smtClean="0">
                <a:solidFill>
                  <a:schemeClr val="bg1"/>
                </a:solidFill>
              </a:rPr>
              <a:t> </a:t>
            </a:r>
            <a:r>
              <a:rPr lang="ru-RU" dirty="0" err="1" smtClean="0">
                <a:solidFill>
                  <a:schemeClr val="bg1"/>
                </a:solidFill>
              </a:rPr>
              <a:t>грецький</a:t>
            </a:r>
            <a:r>
              <a:rPr lang="ru-RU" dirty="0" smtClean="0">
                <a:solidFill>
                  <a:schemeClr val="bg1"/>
                </a:solidFill>
              </a:rPr>
              <a:t> </a:t>
            </a:r>
            <a:r>
              <a:rPr lang="ru-RU" dirty="0" err="1" smtClean="0">
                <a:solidFill>
                  <a:schemeClr val="bg1"/>
                </a:solidFill>
              </a:rPr>
              <a:t>міф</a:t>
            </a:r>
            <a:r>
              <a:rPr lang="ru-RU" dirty="0" smtClean="0">
                <a:solidFill>
                  <a:schemeClr val="bg1"/>
                </a:solidFill>
              </a:rPr>
              <a:t> про </a:t>
            </a:r>
            <a:r>
              <a:rPr lang="ru-RU" dirty="0" err="1" smtClean="0">
                <a:solidFill>
                  <a:schemeClr val="bg1"/>
                </a:solidFill>
              </a:rPr>
              <a:t>Девкаліона</a:t>
            </a:r>
            <a:r>
              <a:rPr lang="ru-RU" dirty="0" smtClean="0">
                <a:solidFill>
                  <a:schemeClr val="bg1"/>
                </a:solidFill>
              </a:rPr>
              <a:t>, </a:t>
            </a:r>
            <a:r>
              <a:rPr lang="ru-RU" dirty="0" err="1" smtClean="0">
                <a:solidFill>
                  <a:schemeClr val="bg1"/>
                </a:solidFill>
              </a:rPr>
              <a:t>прабатька</a:t>
            </a:r>
            <a:r>
              <a:rPr lang="ru-RU" dirty="0" smtClean="0">
                <a:solidFill>
                  <a:schemeClr val="bg1"/>
                </a:solidFill>
              </a:rPr>
              <a:t> людей, </a:t>
            </a:r>
            <a:r>
              <a:rPr lang="ru-RU" dirty="0" err="1" smtClean="0">
                <a:solidFill>
                  <a:schemeClr val="bg1"/>
                </a:solidFill>
              </a:rPr>
              <a:t>і</a:t>
            </a:r>
            <a:r>
              <a:rPr lang="ru-RU" dirty="0" smtClean="0">
                <a:solidFill>
                  <a:schemeClr val="bg1"/>
                </a:solidFill>
              </a:rPr>
              <a:t> </a:t>
            </a:r>
            <a:r>
              <a:rPr lang="ru-RU" dirty="0" err="1" smtClean="0">
                <a:solidFill>
                  <a:schemeClr val="bg1"/>
                </a:solidFill>
              </a:rPr>
              <a:t>його</a:t>
            </a:r>
            <a:r>
              <a:rPr lang="ru-RU" dirty="0" smtClean="0">
                <a:solidFill>
                  <a:schemeClr val="bg1"/>
                </a:solidFill>
              </a:rPr>
              <a:t> дружину </a:t>
            </a:r>
            <a:r>
              <a:rPr lang="ru-RU" dirty="0" err="1" smtClean="0">
                <a:solidFill>
                  <a:schemeClr val="bg1"/>
                </a:solidFill>
              </a:rPr>
              <a:t>Пірру</a:t>
            </a:r>
            <a:r>
              <a:rPr lang="ru-RU" dirty="0" smtClean="0">
                <a:solidFill>
                  <a:schemeClr val="bg1"/>
                </a:solidFill>
              </a:rPr>
              <a:t>. Колись, </a:t>
            </a:r>
            <a:r>
              <a:rPr lang="ru-RU" dirty="0" err="1" smtClean="0">
                <a:solidFill>
                  <a:schemeClr val="bg1"/>
                </a:solidFill>
              </a:rPr>
              <a:t>розгніваний</a:t>
            </a:r>
            <a:r>
              <a:rPr lang="ru-RU" dirty="0" smtClean="0">
                <a:solidFill>
                  <a:schemeClr val="bg1"/>
                </a:solidFill>
              </a:rPr>
              <a:t> на </a:t>
            </a:r>
            <a:r>
              <a:rPr lang="ru-RU" dirty="0" err="1" smtClean="0">
                <a:solidFill>
                  <a:schemeClr val="bg1"/>
                </a:solidFill>
              </a:rPr>
              <a:t>людство</a:t>
            </a:r>
            <a:r>
              <a:rPr lang="ru-RU" dirty="0" smtClean="0">
                <a:solidFill>
                  <a:schemeClr val="bg1"/>
                </a:solidFill>
              </a:rPr>
              <a:t>, Зевс наслав на землю потоп. </a:t>
            </a:r>
            <a:r>
              <a:rPr lang="ru-RU" dirty="0" err="1" smtClean="0">
                <a:solidFill>
                  <a:schemeClr val="bg1"/>
                </a:solidFill>
              </a:rPr>
              <a:t>Девкаліонові</a:t>
            </a:r>
            <a:r>
              <a:rPr lang="ru-RU" dirty="0" smtClean="0">
                <a:solidFill>
                  <a:schemeClr val="bg1"/>
                </a:solidFill>
              </a:rPr>
              <a:t> </a:t>
            </a:r>
            <a:r>
              <a:rPr lang="ru-RU" dirty="0" err="1" smtClean="0">
                <a:solidFill>
                  <a:schemeClr val="bg1"/>
                </a:solidFill>
              </a:rPr>
              <a:t>й</a:t>
            </a:r>
            <a:r>
              <a:rPr lang="ru-RU" dirty="0" smtClean="0">
                <a:solidFill>
                  <a:schemeClr val="bg1"/>
                </a:solidFill>
              </a:rPr>
              <a:t> </a:t>
            </a:r>
            <a:r>
              <a:rPr lang="ru-RU" dirty="0" err="1" smtClean="0">
                <a:solidFill>
                  <a:schemeClr val="bg1"/>
                </a:solidFill>
              </a:rPr>
              <a:t>Піррі</a:t>
            </a:r>
            <a:r>
              <a:rPr lang="ru-RU" dirty="0" smtClean="0">
                <a:solidFill>
                  <a:schemeClr val="bg1"/>
                </a:solidFill>
              </a:rPr>
              <a:t>, </a:t>
            </a:r>
            <a:r>
              <a:rPr lang="ru-RU" dirty="0" err="1" smtClean="0">
                <a:solidFill>
                  <a:schemeClr val="bg1"/>
                </a:solidFill>
              </a:rPr>
              <a:t>єдиним</a:t>
            </a:r>
            <a:r>
              <a:rPr lang="ru-RU" dirty="0" smtClean="0">
                <a:solidFill>
                  <a:schemeClr val="bg1"/>
                </a:solidFill>
              </a:rPr>
              <a:t> праведникам, Зевс дозволив </a:t>
            </a:r>
            <a:r>
              <a:rPr lang="ru-RU" dirty="0" err="1" smtClean="0">
                <a:solidFill>
                  <a:schemeClr val="bg1"/>
                </a:solidFill>
              </a:rPr>
              <a:t>врятуватися</a:t>
            </a:r>
            <a:r>
              <a:rPr lang="ru-RU" dirty="0" smtClean="0">
                <a:solidFill>
                  <a:schemeClr val="bg1"/>
                </a:solidFill>
              </a:rPr>
              <a:t>. За </a:t>
            </a:r>
            <a:r>
              <a:rPr lang="ru-RU" dirty="0" err="1" smtClean="0">
                <a:solidFill>
                  <a:schemeClr val="bg1"/>
                </a:solidFill>
              </a:rPr>
              <a:t>порадою</a:t>
            </a:r>
            <a:r>
              <a:rPr lang="ru-RU" dirty="0" smtClean="0">
                <a:solidFill>
                  <a:schemeClr val="bg1"/>
                </a:solidFill>
              </a:rPr>
              <a:t> Прометея, </a:t>
            </a:r>
            <a:r>
              <a:rPr lang="ru-RU" dirty="0" err="1" smtClean="0">
                <a:solidFill>
                  <a:schemeClr val="bg1"/>
                </a:solidFill>
              </a:rPr>
              <a:t>Девкаліон</a:t>
            </a:r>
            <a:r>
              <a:rPr lang="ru-RU" dirty="0" smtClean="0">
                <a:solidFill>
                  <a:schemeClr val="bg1"/>
                </a:solidFill>
              </a:rPr>
              <a:t> </a:t>
            </a:r>
            <a:r>
              <a:rPr lang="ru-RU" dirty="0" err="1" smtClean="0">
                <a:solidFill>
                  <a:schemeClr val="bg1"/>
                </a:solidFill>
              </a:rPr>
              <a:t>побудував</a:t>
            </a:r>
            <a:r>
              <a:rPr lang="ru-RU" dirty="0" smtClean="0">
                <a:solidFill>
                  <a:schemeClr val="bg1"/>
                </a:solidFill>
              </a:rPr>
              <a:t> великий ящик (ковчег), на </a:t>
            </a:r>
            <a:r>
              <a:rPr lang="ru-RU" dirty="0" err="1" smtClean="0">
                <a:solidFill>
                  <a:schemeClr val="bg1"/>
                </a:solidFill>
              </a:rPr>
              <a:t>якому</a:t>
            </a:r>
            <a:r>
              <a:rPr lang="ru-RU" dirty="0" smtClean="0">
                <a:solidFill>
                  <a:schemeClr val="bg1"/>
                </a:solidFill>
              </a:rPr>
              <a:t> </a:t>
            </a:r>
            <a:r>
              <a:rPr lang="ru-RU" dirty="0" err="1" smtClean="0">
                <a:solidFill>
                  <a:schemeClr val="bg1"/>
                </a:solidFill>
              </a:rPr>
              <a:t>чоловік</a:t>
            </a:r>
            <a:r>
              <a:rPr lang="ru-RU" dirty="0" smtClean="0">
                <a:solidFill>
                  <a:schemeClr val="bg1"/>
                </a:solidFill>
              </a:rPr>
              <a:t> та </a:t>
            </a:r>
            <a:r>
              <a:rPr lang="ru-RU" dirty="0" err="1" smtClean="0">
                <a:solidFill>
                  <a:schemeClr val="bg1"/>
                </a:solidFill>
              </a:rPr>
              <a:t>жінка</a:t>
            </a:r>
            <a:r>
              <a:rPr lang="ru-RU" dirty="0" smtClean="0">
                <a:solidFill>
                  <a:schemeClr val="bg1"/>
                </a:solidFill>
              </a:rPr>
              <a:t> </a:t>
            </a:r>
            <a:r>
              <a:rPr lang="ru-RU" dirty="0" err="1" smtClean="0">
                <a:solidFill>
                  <a:schemeClr val="bg1"/>
                </a:solidFill>
              </a:rPr>
              <a:t>і</a:t>
            </a:r>
            <a:r>
              <a:rPr lang="ru-RU" dirty="0" smtClean="0">
                <a:solidFill>
                  <a:schemeClr val="bg1"/>
                </a:solidFill>
              </a:rPr>
              <a:t> </a:t>
            </a:r>
            <a:r>
              <a:rPr lang="ru-RU" dirty="0" err="1" smtClean="0">
                <a:solidFill>
                  <a:schemeClr val="bg1"/>
                </a:solidFill>
              </a:rPr>
              <a:t>врятувалися</a:t>
            </a:r>
            <a:r>
              <a:rPr lang="ru-RU" dirty="0" smtClean="0">
                <a:solidFill>
                  <a:schemeClr val="bg1"/>
                </a:solidFill>
              </a:rPr>
              <a:t> </a:t>
            </a:r>
            <a:r>
              <a:rPr lang="ru-RU" dirty="0" err="1" smtClean="0">
                <a:solidFill>
                  <a:schemeClr val="bg1"/>
                </a:solidFill>
              </a:rPr>
              <a:t>під</a:t>
            </a:r>
            <a:r>
              <a:rPr lang="ru-RU" dirty="0" smtClean="0">
                <a:solidFill>
                  <a:schemeClr val="bg1"/>
                </a:solidFill>
              </a:rPr>
              <a:t> час </a:t>
            </a:r>
            <a:r>
              <a:rPr lang="ru-RU" dirty="0" err="1" smtClean="0">
                <a:solidFill>
                  <a:schemeClr val="bg1"/>
                </a:solidFill>
              </a:rPr>
              <a:t>дев'ятиденного</a:t>
            </a:r>
            <a:r>
              <a:rPr lang="ru-RU" dirty="0" smtClean="0">
                <a:solidFill>
                  <a:schemeClr val="bg1"/>
                </a:solidFill>
              </a:rPr>
              <a:t> потопу. </a:t>
            </a:r>
            <a:endParaRPr lang="ru-RU" dirty="0">
              <a:solidFill>
                <a:schemeClr val="bg1"/>
              </a:solidFill>
            </a:endParaRPr>
          </a:p>
          <a:p>
            <a:r>
              <a:rPr lang="ru-RU" dirty="0" smtClean="0">
                <a:solidFill>
                  <a:schemeClr val="bg1"/>
                </a:solidFill>
              </a:rPr>
              <a:t>У </a:t>
            </a:r>
            <a:r>
              <a:rPr lang="ru-RU" dirty="0" err="1" smtClean="0">
                <a:solidFill>
                  <a:schemeClr val="bg1"/>
                </a:solidFill>
              </a:rPr>
              <a:t>Єгипті</a:t>
            </a:r>
            <a:r>
              <a:rPr lang="ru-RU" dirty="0" smtClean="0">
                <a:solidFill>
                  <a:schemeClr val="bg1"/>
                </a:solidFill>
              </a:rPr>
              <a:t> </a:t>
            </a:r>
            <a:r>
              <a:rPr lang="ru-RU" dirty="0" err="1" smtClean="0">
                <a:solidFill>
                  <a:schemeClr val="bg1"/>
                </a:solidFill>
              </a:rPr>
              <a:t>сузір'я</a:t>
            </a:r>
            <a:r>
              <a:rPr lang="ru-RU" dirty="0" smtClean="0">
                <a:solidFill>
                  <a:schemeClr val="bg1"/>
                </a:solidFill>
              </a:rPr>
              <a:t> </a:t>
            </a:r>
            <a:r>
              <a:rPr lang="ru-RU" dirty="0" err="1" smtClean="0">
                <a:solidFill>
                  <a:schemeClr val="bg1"/>
                </a:solidFill>
              </a:rPr>
              <a:t>Водолія</a:t>
            </a:r>
            <a:r>
              <a:rPr lang="ru-RU" dirty="0" smtClean="0">
                <a:solidFill>
                  <a:schemeClr val="bg1"/>
                </a:solidFill>
              </a:rPr>
              <a:t> </a:t>
            </a:r>
            <a:r>
              <a:rPr lang="ru-RU" dirty="0" err="1" smtClean="0">
                <a:solidFill>
                  <a:schemeClr val="bg1"/>
                </a:solidFill>
              </a:rPr>
              <a:t>спостерігалося</a:t>
            </a:r>
            <a:r>
              <a:rPr lang="ru-RU" dirty="0" smtClean="0">
                <a:solidFill>
                  <a:schemeClr val="bg1"/>
                </a:solidFill>
              </a:rPr>
              <a:t> на </a:t>
            </a:r>
            <a:r>
              <a:rPr lang="ru-RU" dirty="0" err="1" smtClean="0">
                <a:solidFill>
                  <a:schemeClr val="bg1"/>
                </a:solidFill>
              </a:rPr>
              <a:t>небі</a:t>
            </a:r>
            <a:r>
              <a:rPr lang="ru-RU" dirty="0" smtClean="0">
                <a:solidFill>
                  <a:schemeClr val="bg1"/>
                </a:solidFill>
              </a:rPr>
              <a:t> </a:t>
            </a:r>
            <a:r>
              <a:rPr lang="ru-RU" dirty="0" err="1" smtClean="0">
                <a:solidFill>
                  <a:schemeClr val="bg1"/>
                </a:solidFill>
              </a:rPr>
              <a:t>одночасно</a:t>
            </a:r>
            <a:r>
              <a:rPr lang="ru-RU" dirty="0" smtClean="0">
                <a:solidFill>
                  <a:schemeClr val="bg1"/>
                </a:solidFill>
              </a:rPr>
              <a:t> </a:t>
            </a:r>
            <a:r>
              <a:rPr lang="ru-RU" dirty="0" err="1" smtClean="0">
                <a:solidFill>
                  <a:schemeClr val="bg1"/>
                </a:solidFill>
              </a:rPr>
              <a:t>з</a:t>
            </a:r>
            <a:r>
              <a:rPr lang="ru-RU" dirty="0" smtClean="0">
                <a:solidFill>
                  <a:schemeClr val="bg1"/>
                </a:solidFill>
              </a:rPr>
              <a:t> </a:t>
            </a:r>
            <a:r>
              <a:rPr lang="ru-RU" dirty="0" err="1" smtClean="0">
                <a:solidFill>
                  <a:schemeClr val="bg1"/>
                </a:solidFill>
              </a:rPr>
              <a:t>підвищенням</a:t>
            </a:r>
            <a:r>
              <a:rPr lang="ru-RU" dirty="0" smtClean="0">
                <a:solidFill>
                  <a:schemeClr val="bg1"/>
                </a:solidFill>
              </a:rPr>
              <a:t> </a:t>
            </a:r>
            <a:r>
              <a:rPr lang="ru-RU" dirty="0" err="1" smtClean="0">
                <a:solidFill>
                  <a:schemeClr val="bg1"/>
                </a:solidFill>
              </a:rPr>
              <a:t>рівня</a:t>
            </a:r>
            <a:r>
              <a:rPr lang="ru-RU" dirty="0" smtClean="0">
                <a:solidFill>
                  <a:schemeClr val="bg1"/>
                </a:solidFill>
              </a:rPr>
              <a:t> води в </a:t>
            </a:r>
            <a:r>
              <a:rPr lang="ru-RU" dirty="0" err="1" smtClean="0">
                <a:solidFill>
                  <a:schemeClr val="bg1"/>
                </a:solidFill>
              </a:rPr>
              <a:t>Нілі</a:t>
            </a:r>
            <a:r>
              <a:rPr lang="ru-RU" dirty="0" smtClean="0">
                <a:solidFill>
                  <a:schemeClr val="bg1"/>
                </a:solidFill>
              </a:rPr>
              <a:t>. </a:t>
            </a:r>
            <a:r>
              <a:rPr lang="ru-RU" dirty="0" err="1" smtClean="0">
                <a:solidFill>
                  <a:schemeClr val="bg1"/>
                </a:solidFill>
              </a:rPr>
              <a:t>Єгиптяни</a:t>
            </a:r>
            <a:r>
              <a:rPr lang="ru-RU" dirty="0" smtClean="0">
                <a:solidFill>
                  <a:schemeClr val="bg1"/>
                </a:solidFill>
              </a:rPr>
              <a:t> </a:t>
            </a:r>
            <a:r>
              <a:rPr lang="ru-RU" dirty="0" err="1" smtClean="0">
                <a:solidFill>
                  <a:schemeClr val="bg1"/>
                </a:solidFill>
              </a:rPr>
              <a:t>вважали</a:t>
            </a:r>
            <a:r>
              <a:rPr lang="ru-RU" dirty="0" smtClean="0">
                <a:solidFill>
                  <a:schemeClr val="bg1"/>
                </a:solidFill>
              </a:rPr>
              <a:t>, </a:t>
            </a:r>
            <a:r>
              <a:rPr lang="ru-RU" dirty="0" err="1" smtClean="0">
                <a:solidFill>
                  <a:schemeClr val="bg1"/>
                </a:solidFill>
              </a:rPr>
              <a:t>що</a:t>
            </a:r>
            <a:r>
              <a:rPr lang="ru-RU" dirty="0" smtClean="0">
                <a:solidFill>
                  <a:schemeClr val="bg1"/>
                </a:solidFill>
              </a:rPr>
              <a:t> в </a:t>
            </a:r>
            <a:r>
              <a:rPr lang="ru-RU" dirty="0" err="1" smtClean="0">
                <a:solidFill>
                  <a:schemeClr val="bg1"/>
                </a:solidFill>
              </a:rPr>
              <a:t>цей</a:t>
            </a:r>
            <a:r>
              <a:rPr lang="ru-RU" dirty="0" smtClean="0">
                <a:solidFill>
                  <a:schemeClr val="bg1"/>
                </a:solidFill>
              </a:rPr>
              <a:t> </a:t>
            </a:r>
            <a:r>
              <a:rPr lang="ru-RU" dirty="0" err="1" smtClean="0">
                <a:solidFill>
                  <a:schemeClr val="bg1"/>
                </a:solidFill>
              </a:rPr>
              <a:t>період</a:t>
            </a:r>
            <a:r>
              <a:rPr lang="ru-RU" dirty="0" smtClean="0">
                <a:solidFill>
                  <a:schemeClr val="bg1"/>
                </a:solidFill>
              </a:rPr>
              <a:t> бог води </a:t>
            </a:r>
            <a:r>
              <a:rPr lang="ru-RU" dirty="0" err="1" smtClean="0">
                <a:solidFill>
                  <a:schemeClr val="bg1"/>
                </a:solidFill>
              </a:rPr>
              <a:t>Кнему</a:t>
            </a:r>
            <a:r>
              <a:rPr lang="ru-RU" dirty="0" smtClean="0">
                <a:solidFill>
                  <a:schemeClr val="bg1"/>
                </a:solidFill>
              </a:rPr>
              <a:t> </a:t>
            </a:r>
            <a:r>
              <a:rPr lang="ru-RU" dirty="0" err="1" smtClean="0">
                <a:solidFill>
                  <a:schemeClr val="bg1"/>
                </a:solidFill>
              </a:rPr>
              <a:t>виливає</a:t>
            </a:r>
            <a:r>
              <a:rPr lang="ru-RU" dirty="0" smtClean="0">
                <a:solidFill>
                  <a:schemeClr val="bg1"/>
                </a:solidFill>
              </a:rPr>
              <a:t> в русло </a:t>
            </a:r>
            <a:r>
              <a:rPr lang="ru-RU" dirty="0" err="1" smtClean="0">
                <a:solidFill>
                  <a:schemeClr val="bg1"/>
                </a:solidFill>
              </a:rPr>
              <a:t>Нілу</a:t>
            </a:r>
            <a:r>
              <a:rPr lang="ru-RU" dirty="0" smtClean="0">
                <a:solidFill>
                  <a:schemeClr val="bg1"/>
                </a:solidFill>
              </a:rPr>
              <a:t> </a:t>
            </a:r>
            <a:r>
              <a:rPr lang="ru-RU" dirty="0" err="1" smtClean="0">
                <a:solidFill>
                  <a:schemeClr val="bg1"/>
                </a:solidFill>
              </a:rPr>
              <a:t>величезний</a:t>
            </a:r>
            <a:r>
              <a:rPr lang="ru-RU" dirty="0" smtClean="0">
                <a:solidFill>
                  <a:schemeClr val="bg1"/>
                </a:solidFill>
              </a:rPr>
              <a:t> </a:t>
            </a:r>
            <a:r>
              <a:rPr lang="ru-RU" dirty="0" err="1" smtClean="0">
                <a:solidFill>
                  <a:schemeClr val="bg1"/>
                </a:solidFill>
              </a:rPr>
              <a:t>ківш</a:t>
            </a:r>
            <a:r>
              <a:rPr lang="ru-RU" dirty="0" smtClean="0">
                <a:solidFill>
                  <a:schemeClr val="bg1"/>
                </a:solidFill>
              </a:rPr>
              <a:t> води, а </a:t>
            </a:r>
            <a:r>
              <a:rPr lang="ru-RU" dirty="0" err="1" smtClean="0">
                <a:solidFill>
                  <a:schemeClr val="bg1"/>
                </a:solidFill>
              </a:rPr>
              <a:t>із</a:t>
            </a:r>
            <a:r>
              <a:rPr lang="ru-RU" dirty="0" smtClean="0">
                <a:solidFill>
                  <a:schemeClr val="bg1"/>
                </a:solidFill>
              </a:rPr>
              <a:t> </a:t>
            </a:r>
            <a:r>
              <a:rPr lang="ru-RU" dirty="0" err="1" smtClean="0">
                <a:solidFill>
                  <a:schemeClr val="bg1"/>
                </a:solidFill>
              </a:rPr>
              <a:t>глеків</a:t>
            </a:r>
            <a:r>
              <a:rPr lang="ru-RU" dirty="0" smtClean="0">
                <a:solidFill>
                  <a:schemeClr val="bg1"/>
                </a:solidFill>
              </a:rPr>
              <a:t> бога </a:t>
            </a:r>
            <a:r>
              <a:rPr lang="ru-RU" dirty="0" err="1" smtClean="0">
                <a:solidFill>
                  <a:schemeClr val="bg1"/>
                </a:solidFill>
              </a:rPr>
              <a:t>витікають</a:t>
            </a:r>
            <a:r>
              <a:rPr lang="ru-RU" dirty="0" smtClean="0">
                <a:solidFill>
                  <a:schemeClr val="bg1"/>
                </a:solidFill>
              </a:rPr>
              <a:t> </a:t>
            </a:r>
            <a:r>
              <a:rPr lang="ru-RU" dirty="0" err="1" smtClean="0">
                <a:solidFill>
                  <a:schemeClr val="bg1"/>
                </a:solidFill>
              </a:rPr>
              <a:t>також</a:t>
            </a:r>
            <a:r>
              <a:rPr lang="ru-RU" dirty="0" smtClean="0">
                <a:solidFill>
                  <a:schemeClr val="bg1"/>
                </a:solidFill>
              </a:rPr>
              <a:t> притоки </a:t>
            </a:r>
            <a:r>
              <a:rPr lang="ru-RU" dirty="0" err="1" smtClean="0">
                <a:solidFill>
                  <a:schemeClr val="bg1"/>
                </a:solidFill>
              </a:rPr>
              <a:t>Нілу</a:t>
            </a:r>
            <a:r>
              <a:rPr lang="ru-RU" dirty="0" smtClean="0">
                <a:solidFill>
                  <a:schemeClr val="bg1"/>
                </a:solidFill>
              </a:rPr>
              <a:t> — </a:t>
            </a:r>
            <a:r>
              <a:rPr lang="ru-RU" dirty="0" err="1" smtClean="0">
                <a:solidFill>
                  <a:schemeClr val="bg1"/>
                </a:solidFill>
              </a:rPr>
              <a:t>Білий</a:t>
            </a:r>
            <a:r>
              <a:rPr lang="ru-RU" dirty="0" smtClean="0">
                <a:solidFill>
                  <a:schemeClr val="bg1"/>
                </a:solidFill>
              </a:rPr>
              <a:t> </a:t>
            </a:r>
            <a:r>
              <a:rPr lang="ru-RU" dirty="0" err="1" smtClean="0">
                <a:solidFill>
                  <a:schemeClr val="bg1"/>
                </a:solidFill>
              </a:rPr>
              <a:t>і</a:t>
            </a:r>
            <a:r>
              <a:rPr lang="ru-RU" dirty="0" smtClean="0">
                <a:solidFill>
                  <a:schemeClr val="bg1"/>
                </a:solidFill>
              </a:rPr>
              <a:t> </a:t>
            </a:r>
            <a:r>
              <a:rPr lang="ru-RU" dirty="0" err="1" smtClean="0">
                <a:solidFill>
                  <a:schemeClr val="bg1"/>
                </a:solidFill>
              </a:rPr>
              <a:t>Блакитний</a:t>
            </a:r>
            <a:r>
              <a:rPr lang="ru-RU" dirty="0" smtClean="0">
                <a:solidFill>
                  <a:schemeClr val="bg1"/>
                </a:solidFill>
              </a:rPr>
              <a:t> </a:t>
            </a:r>
            <a:r>
              <a:rPr lang="ru-RU" dirty="0" err="1" smtClean="0">
                <a:solidFill>
                  <a:schemeClr val="bg1"/>
                </a:solidFill>
              </a:rPr>
              <a:t>Ніл</a:t>
            </a:r>
            <a:r>
              <a:rPr lang="ru-RU" dirty="0" smtClean="0">
                <a:solidFill>
                  <a:schemeClr val="bg1"/>
                </a:solidFill>
              </a:rPr>
              <a:t>.</a:t>
            </a:r>
            <a:endParaRPr lang="uk-UA" dirty="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gv (4).jpg"/>
          <p:cNvPicPr>
            <a:picLocks noChangeAspect="1"/>
          </p:cNvPicPr>
          <p:nvPr/>
        </p:nvPicPr>
        <p:blipFill>
          <a:blip r:embed="rId2" cstate="print"/>
          <a:stretch>
            <a:fillRect/>
          </a:stretch>
        </p:blipFill>
        <p:spPr>
          <a:xfrm>
            <a:off x="285720" y="571480"/>
            <a:ext cx="4714908" cy="4949142"/>
          </a:xfrm>
          <a:prstGeom prst="rect">
            <a:avLst/>
          </a:prstGeom>
        </p:spPr>
      </p:pic>
      <p:pic>
        <p:nvPicPr>
          <p:cNvPr id="3" name="Рисунок 2" descr="1315400630_sozvezdie-vodoley2.png"/>
          <p:cNvPicPr>
            <a:picLocks noChangeAspect="1"/>
          </p:cNvPicPr>
          <p:nvPr/>
        </p:nvPicPr>
        <p:blipFill>
          <a:blip r:embed="rId3" cstate="print"/>
          <a:stretch>
            <a:fillRect/>
          </a:stretch>
        </p:blipFill>
        <p:spPr>
          <a:xfrm>
            <a:off x="5214942" y="1857364"/>
            <a:ext cx="3701677" cy="314293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solidFill>
                  <a:schemeClr val="bg1"/>
                </a:solidFill>
              </a:rPr>
              <a:t>Що древні греки розповідали про ведмедицю?</a:t>
            </a:r>
            <a:endParaRPr lang="uk-UA" dirty="0">
              <a:solidFill>
                <a:schemeClr val="bg1"/>
              </a:solidFill>
            </a:endParaRPr>
          </a:p>
        </p:txBody>
      </p:sp>
      <p:sp>
        <p:nvSpPr>
          <p:cNvPr id="3" name="Содержимое 2"/>
          <p:cNvSpPr>
            <a:spLocks noGrp="1"/>
          </p:cNvSpPr>
          <p:nvPr>
            <p:ph idx="1"/>
          </p:nvPr>
        </p:nvSpPr>
        <p:spPr>
          <a:xfrm>
            <a:off x="357158" y="1428736"/>
            <a:ext cx="8572560" cy="5214974"/>
          </a:xfrm>
        </p:spPr>
        <p:txBody>
          <a:bodyPr>
            <a:normAutofit fontScale="40000" lnSpcReduction="20000"/>
          </a:bodyPr>
          <a:lstStyle/>
          <a:p>
            <a:endParaRPr lang="uk-UA" sz="4000" b="1" dirty="0" smtClean="0">
              <a:solidFill>
                <a:schemeClr val="bg1"/>
              </a:solidFill>
            </a:endParaRPr>
          </a:p>
          <a:p>
            <a:r>
              <a:rPr lang="uk-UA" sz="4000" b="1" dirty="0" smtClean="0">
                <a:solidFill>
                  <a:schemeClr val="bg1"/>
                </a:solidFill>
              </a:rPr>
              <a:t>Про Велику і Малу Ведмедицю існує багато легенд. Ось одна з них. Колись у часи царя </a:t>
            </a:r>
            <a:r>
              <a:rPr lang="uk-UA" sz="4000" b="1" dirty="0" err="1" smtClean="0">
                <a:solidFill>
                  <a:schemeClr val="bg1"/>
                </a:solidFill>
              </a:rPr>
              <a:t>Лікаона</a:t>
            </a:r>
            <a:r>
              <a:rPr lang="uk-UA" sz="4000" b="1" dirty="0" smtClean="0">
                <a:solidFill>
                  <a:schemeClr val="bg1"/>
                </a:solidFill>
              </a:rPr>
              <a:t>, який правив країною Аркадією, була дочка на ім'я </a:t>
            </a:r>
            <a:r>
              <a:rPr lang="uk-UA" sz="4000" b="1" dirty="0" err="1" smtClean="0">
                <a:solidFill>
                  <a:schemeClr val="bg1"/>
                </a:solidFill>
              </a:rPr>
              <a:t>Каллісто</a:t>
            </a:r>
            <a:r>
              <a:rPr lang="uk-UA" sz="4000" b="1" dirty="0" smtClean="0">
                <a:solidFill>
                  <a:schemeClr val="bg1"/>
                </a:solidFill>
              </a:rPr>
              <a:t>. Краса її була настільки незвичайної, що вона ризикнула змагатися з Герою - богинею і дружиною всемогутнього верховного бога Зевса. Ревнива Гера врешті-решт помстилася </a:t>
            </a:r>
            <a:r>
              <a:rPr lang="uk-UA" sz="4000" b="1" dirty="0" err="1" smtClean="0">
                <a:solidFill>
                  <a:schemeClr val="bg1"/>
                </a:solidFill>
              </a:rPr>
              <a:t>Каллісто</a:t>
            </a:r>
            <a:r>
              <a:rPr lang="uk-UA" sz="4000" b="1" dirty="0" smtClean="0">
                <a:solidFill>
                  <a:schemeClr val="bg1"/>
                </a:solidFill>
              </a:rPr>
              <a:t>: користуючись своїм надприродною могутністю, вона перетворила її на потворну ведмедицю. Коли син </a:t>
            </a:r>
            <a:r>
              <a:rPr lang="uk-UA" sz="4000" b="1" dirty="0" err="1" smtClean="0">
                <a:solidFill>
                  <a:schemeClr val="bg1"/>
                </a:solidFill>
              </a:rPr>
              <a:t>Каллісто</a:t>
            </a:r>
            <a:r>
              <a:rPr lang="uk-UA" sz="4000" b="1" dirty="0" smtClean="0">
                <a:solidFill>
                  <a:schemeClr val="bg1"/>
                </a:solidFill>
              </a:rPr>
              <a:t>, юний Аркад, одного разу </a:t>
            </a:r>
            <a:r>
              <a:rPr lang="uk-UA" sz="4000" b="1" dirty="0" err="1" smtClean="0">
                <a:solidFill>
                  <a:schemeClr val="bg1"/>
                </a:solidFill>
              </a:rPr>
              <a:t>повертавшись</a:t>
            </a:r>
            <a:r>
              <a:rPr lang="uk-UA" sz="4000" b="1" dirty="0" smtClean="0">
                <a:solidFill>
                  <a:schemeClr val="bg1"/>
                </a:solidFill>
              </a:rPr>
              <a:t> з полювання він побачив біля дверей свого будинку дикого звіра, нічого не підозрюючи,  він ледве не вбив свою матір-ведмедицю. Цьому перешкодив Зевс - він утримав руку Аркада, а </a:t>
            </a:r>
            <a:r>
              <a:rPr lang="uk-UA" sz="4000" b="1" dirty="0" err="1" smtClean="0">
                <a:solidFill>
                  <a:schemeClr val="bg1"/>
                </a:solidFill>
              </a:rPr>
              <a:t>Каллісто</a:t>
            </a:r>
            <a:r>
              <a:rPr lang="uk-UA" sz="4000" b="1" dirty="0" smtClean="0">
                <a:solidFill>
                  <a:schemeClr val="bg1"/>
                </a:solidFill>
              </a:rPr>
              <a:t> назавжди взяв до себе на небо, перетворивши в гарне сузір'я - Велику Ведмедицю. У Малу Ведмедицю заодно була перетворена і улюблена собака </a:t>
            </a:r>
            <a:r>
              <a:rPr lang="uk-UA" sz="4000" b="1" dirty="0" err="1" smtClean="0">
                <a:solidFill>
                  <a:schemeClr val="bg1"/>
                </a:solidFill>
              </a:rPr>
              <a:t>Каллісто</a:t>
            </a:r>
            <a:r>
              <a:rPr lang="uk-UA" sz="4000" b="1" dirty="0" smtClean="0">
                <a:solidFill>
                  <a:schemeClr val="bg1"/>
                </a:solidFill>
              </a:rPr>
              <a:t>. Не залишився на Землі і Аркада: Зевс і його перетворив на сузір'я Волопаса, приреченого навіки сторожити в небесах свою матір.</a:t>
            </a:r>
          </a:p>
          <a:p>
            <a:endParaRPr lang="uk-UA" sz="4000" b="1" dirty="0" smtClean="0">
              <a:solidFill>
                <a:schemeClr val="bg1"/>
              </a:solidFill>
            </a:endParaRPr>
          </a:p>
          <a:p>
            <a:r>
              <a:rPr lang="uk-UA" sz="4000" b="1" dirty="0" smtClean="0">
                <a:solidFill>
                  <a:schemeClr val="bg1"/>
                </a:solidFill>
              </a:rPr>
              <a:t>Головна зірка цього сузір'я називається </a:t>
            </a:r>
            <a:r>
              <a:rPr lang="uk-UA" sz="4000" b="1" dirty="0" err="1" smtClean="0">
                <a:solidFill>
                  <a:schemeClr val="bg1"/>
                </a:solidFill>
              </a:rPr>
              <a:t>Арктур</a:t>
            </a:r>
            <a:r>
              <a:rPr lang="uk-UA" sz="4000" b="1" dirty="0" smtClean="0">
                <a:solidFill>
                  <a:schemeClr val="bg1"/>
                </a:solidFill>
              </a:rPr>
              <a:t>, що означає «страж ведмедиці». Велика і Мала Ведмедиці є не заходять сузір'ями, найбільш помітними на північному небі.</a:t>
            </a:r>
          </a:p>
          <a:p>
            <a:endParaRPr lang="uk-UA" sz="4000" b="1" dirty="0" smtClean="0">
              <a:solidFill>
                <a:schemeClr val="bg1"/>
              </a:solidFill>
            </a:endParaRPr>
          </a:p>
          <a:p>
            <a:r>
              <a:rPr lang="uk-UA" sz="4000" b="1" dirty="0" smtClean="0">
                <a:solidFill>
                  <a:schemeClr val="bg1"/>
                </a:solidFill>
              </a:rPr>
              <a:t>Існує й інша легенда про приполярне сузір'ях. Побоюючись злого бога </a:t>
            </a:r>
            <a:r>
              <a:rPr lang="uk-UA" sz="4000" b="1" dirty="0" err="1" smtClean="0">
                <a:solidFill>
                  <a:schemeClr val="bg1"/>
                </a:solidFill>
              </a:rPr>
              <a:t>Кроноса</a:t>
            </a:r>
            <a:r>
              <a:rPr lang="uk-UA" sz="4000" b="1" dirty="0" smtClean="0">
                <a:solidFill>
                  <a:schemeClr val="bg1"/>
                </a:solidFill>
              </a:rPr>
              <a:t>, який пожирав немовлят, мати Зевса Рея сховала свого новонародженого сина в печері, де його вигодовували крім кози </a:t>
            </a:r>
            <a:r>
              <a:rPr lang="uk-UA" sz="4000" b="1" dirty="0" err="1" smtClean="0">
                <a:solidFill>
                  <a:schemeClr val="bg1"/>
                </a:solidFill>
              </a:rPr>
              <a:t>Амалтеі</a:t>
            </a:r>
            <a:r>
              <a:rPr lang="uk-UA" sz="4000" b="1" dirty="0" smtClean="0">
                <a:solidFill>
                  <a:schemeClr val="bg1"/>
                </a:solidFill>
              </a:rPr>
              <a:t>, дві ведмедиці - Меліса й </a:t>
            </a:r>
            <a:r>
              <a:rPr lang="uk-UA" sz="4000" b="1" dirty="0" err="1" smtClean="0">
                <a:solidFill>
                  <a:schemeClr val="bg1"/>
                </a:solidFill>
              </a:rPr>
              <a:t>Гелику</a:t>
            </a:r>
            <a:r>
              <a:rPr lang="uk-UA" sz="4000" b="1" dirty="0" smtClean="0">
                <a:solidFill>
                  <a:schemeClr val="bg1"/>
                </a:solidFill>
              </a:rPr>
              <a:t>, згодом поміщені за це на небо. Іноді </a:t>
            </a:r>
            <a:r>
              <a:rPr lang="uk-UA" sz="4000" b="1" dirty="0" err="1" smtClean="0">
                <a:solidFill>
                  <a:schemeClr val="bg1"/>
                </a:solidFill>
              </a:rPr>
              <a:t>Меліссу</a:t>
            </a:r>
            <a:r>
              <a:rPr lang="uk-UA" sz="4000" b="1" dirty="0" smtClean="0">
                <a:solidFill>
                  <a:schemeClr val="bg1"/>
                </a:solidFill>
              </a:rPr>
              <a:t> називають </a:t>
            </a:r>
            <a:r>
              <a:rPr lang="uk-UA" sz="4000" b="1" dirty="0" err="1" smtClean="0">
                <a:solidFill>
                  <a:schemeClr val="bg1"/>
                </a:solidFill>
              </a:rPr>
              <a:t>Кіносура</a:t>
            </a:r>
            <a:r>
              <a:rPr lang="uk-UA" sz="4000" b="1" dirty="0" smtClean="0">
                <a:solidFill>
                  <a:schemeClr val="bg1"/>
                </a:solidFill>
              </a:rPr>
              <a:t>, що означає «хвіст собаки». У легендах різних народів Велику Ведмедицю називають часто колісницею, візком або просто сімома биками.</a:t>
            </a:r>
          </a:p>
          <a:p>
            <a:endParaRPr lang="uk-UA" b="1" dirty="0" smtClean="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50.jpg"/>
          <p:cNvPicPr>
            <a:picLocks noChangeAspect="1"/>
          </p:cNvPicPr>
          <p:nvPr/>
        </p:nvPicPr>
        <p:blipFill>
          <a:blip r:embed="rId2" cstate="print"/>
          <a:stretch>
            <a:fillRect/>
          </a:stretch>
        </p:blipFill>
        <p:spPr>
          <a:xfrm>
            <a:off x="214282" y="142852"/>
            <a:ext cx="4705350" cy="4762500"/>
          </a:xfrm>
          <a:prstGeom prst="rect">
            <a:avLst/>
          </a:prstGeom>
        </p:spPr>
      </p:pic>
      <p:pic>
        <p:nvPicPr>
          <p:cNvPr id="4" name="Рисунок 3" descr="1328532366_sozvezdiebolwoymedvedecu.jpg"/>
          <p:cNvPicPr>
            <a:picLocks noChangeAspect="1"/>
          </p:cNvPicPr>
          <p:nvPr/>
        </p:nvPicPr>
        <p:blipFill>
          <a:blip r:embed="rId3" cstate="print"/>
          <a:stretch>
            <a:fillRect/>
          </a:stretch>
        </p:blipFill>
        <p:spPr>
          <a:xfrm>
            <a:off x="4143372" y="3500438"/>
            <a:ext cx="4765414" cy="310039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err="1" smtClean="0">
                <a:solidFill>
                  <a:schemeClr val="bg1"/>
                </a:solidFill>
              </a:rPr>
              <a:t>Ще</a:t>
            </a:r>
            <a:r>
              <a:rPr lang="ru-RU" b="1" dirty="0" smtClean="0">
                <a:solidFill>
                  <a:schemeClr val="bg1"/>
                </a:solidFill>
              </a:rPr>
              <a:t> одна легенда про </a:t>
            </a:r>
            <a:r>
              <a:rPr lang="ru-RU" b="1" dirty="0" err="1" smtClean="0">
                <a:solidFill>
                  <a:schemeClr val="bg1"/>
                </a:solidFill>
              </a:rPr>
              <a:t>сузір’я</a:t>
            </a:r>
            <a:r>
              <a:rPr lang="ru-RU" b="1" dirty="0" smtClean="0">
                <a:solidFill>
                  <a:schemeClr val="bg1"/>
                </a:solidFill>
              </a:rPr>
              <a:t> </a:t>
            </a:r>
            <a:r>
              <a:rPr lang="ru-RU" b="1" dirty="0" err="1" smtClean="0">
                <a:solidFill>
                  <a:schemeClr val="bg1"/>
                </a:solidFill>
              </a:rPr>
              <a:t>ківш</a:t>
            </a:r>
            <a:r>
              <a:rPr lang="ru-RU" b="1" dirty="0" smtClean="0"/>
              <a:t/>
            </a:r>
            <a:br>
              <a:rPr lang="ru-RU" b="1" dirty="0" smtClean="0"/>
            </a:br>
            <a:endParaRPr lang="uk-UA" dirty="0"/>
          </a:p>
        </p:txBody>
      </p:sp>
      <p:sp>
        <p:nvSpPr>
          <p:cNvPr id="3" name="Содержимое 2"/>
          <p:cNvSpPr>
            <a:spLocks noGrp="1"/>
          </p:cNvSpPr>
          <p:nvPr>
            <p:ph idx="1"/>
          </p:nvPr>
        </p:nvSpPr>
        <p:spPr>
          <a:xfrm>
            <a:off x="457200" y="1214422"/>
            <a:ext cx="8229600" cy="5357850"/>
          </a:xfrm>
        </p:spPr>
        <p:txBody>
          <a:bodyPr>
            <a:normAutofit fontScale="47500" lnSpcReduction="20000"/>
          </a:bodyPr>
          <a:lstStyle/>
          <a:p>
            <a:r>
              <a:rPr lang="uk-UA" sz="3800" dirty="0" smtClean="0">
                <a:solidFill>
                  <a:schemeClr val="bg1"/>
                </a:solidFill>
              </a:rPr>
              <a:t>Колись дуже давно, а де саме — невідомо, та трапилась велика посуха; така посуха, що не тільки в річках та озерах, а навіть і в колодязях повисихала геть-чисто вся вода, і люди без води почали хорувати та мерти. В тім краю, де ото трапилась така посуха, та жила одна вдова, а в тієї вдови була всього-на-всього одна дочка. Захорувала вдова без води, і дочка, щоб не вмерла її мати, взяла глечик та й пішла шукати води. Де вона її шукала, хто її знає, а тільки десь-то найшла. Набрала в глечик і понесла додому. По дорозі натрапила на одного чоловіка, що вмирав без води; дала йому напитись і тим одволала його од смерті. Далі натрапила вона на другого, такого ж саме; потім на третього, четвертого і, в кінець, на сьомого. Всім давала пити і всіх одволала од смерті. Води зосталось у неї тільки на самому денці.</a:t>
            </a:r>
          </a:p>
          <a:p>
            <a:r>
              <a:rPr lang="uk-UA" sz="3800" dirty="0" smtClean="0">
                <a:solidFill>
                  <a:schemeClr val="bg1"/>
                </a:solidFill>
              </a:rPr>
              <a:t>Йшла вона, йшла та по дорозі сіла відпочивати, а глечик поставила коло себе на землю. Коли в той час де не взявся собака. Хотів, мабуть, теж напитись та й перекинув глечик. Коли перекинувсь той глечик, то з нього вилетіло сім зірок великих і восьма маленька та й поставали вони на небі.</a:t>
            </a:r>
          </a:p>
          <a:p>
            <a:r>
              <a:rPr lang="uk-UA" sz="3800" dirty="0" smtClean="0">
                <a:solidFill>
                  <a:schemeClr val="bg1"/>
                </a:solidFill>
              </a:rPr>
              <a:t>Ото ті зірки і єсть "КІВШ", або душі тих людей, що дівчина їм давала пити, а восьма маленька (дід показав близько біля "Воза" маленьку зірку), так то душа собаки, що перекинула глечик. Так ото бог на те їх і поставив на небі, щоб усі люди бачили, яка щира була </a:t>
            </a:r>
            <a:r>
              <a:rPr lang="uk-UA" sz="3800" dirty="0" err="1" smtClean="0">
                <a:solidFill>
                  <a:schemeClr val="bg1"/>
                </a:solidFill>
              </a:rPr>
              <a:t>тая</a:t>
            </a:r>
            <a:r>
              <a:rPr lang="uk-UA" sz="3800" dirty="0" smtClean="0">
                <a:solidFill>
                  <a:schemeClr val="bg1"/>
                </a:solidFill>
              </a:rPr>
              <a:t> дівчина, а за її щирість бог послав дощ на ту країну. </a:t>
            </a:r>
          </a:p>
          <a:p>
            <a:endParaRPr lang="uk-U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art_1_6_005.jpg"/>
          <p:cNvPicPr>
            <a:picLocks noChangeAspect="1"/>
          </p:cNvPicPr>
          <p:nvPr/>
        </p:nvPicPr>
        <p:blipFill>
          <a:blip r:embed="rId2" cstate="print"/>
          <a:stretch>
            <a:fillRect/>
          </a:stretch>
        </p:blipFill>
        <p:spPr>
          <a:xfrm>
            <a:off x="142844" y="642918"/>
            <a:ext cx="4729688" cy="3429024"/>
          </a:xfrm>
          <a:prstGeom prst="rect">
            <a:avLst/>
          </a:prstGeom>
        </p:spPr>
      </p:pic>
      <p:pic>
        <p:nvPicPr>
          <p:cNvPr id="3" name="Рисунок 2" descr="250px-Ursa_Minor_constellation_map_ru_lite.png"/>
          <p:cNvPicPr>
            <a:picLocks noChangeAspect="1"/>
          </p:cNvPicPr>
          <p:nvPr/>
        </p:nvPicPr>
        <p:blipFill>
          <a:blip r:embed="rId3" cstate="print"/>
          <a:stretch>
            <a:fillRect/>
          </a:stretch>
        </p:blipFill>
        <p:spPr>
          <a:xfrm>
            <a:off x="5072066" y="2357430"/>
            <a:ext cx="3714776" cy="371477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chemeClr val="bg1"/>
                </a:solidFill>
              </a:rPr>
              <a:t>Легенда про сузір'я Оріон</a:t>
            </a:r>
            <a:endParaRPr lang="uk-UA" dirty="0">
              <a:solidFill>
                <a:schemeClr val="bg1"/>
              </a:solidFill>
            </a:endParaRPr>
          </a:p>
        </p:txBody>
      </p:sp>
      <p:sp>
        <p:nvSpPr>
          <p:cNvPr id="3" name="Содержимое 2"/>
          <p:cNvSpPr>
            <a:spLocks noGrp="1"/>
          </p:cNvSpPr>
          <p:nvPr>
            <p:ph idx="1"/>
          </p:nvPr>
        </p:nvSpPr>
        <p:spPr/>
        <p:txBody>
          <a:bodyPr>
            <a:normAutofit fontScale="77500" lnSpcReduction="20000"/>
          </a:bodyPr>
          <a:lstStyle/>
          <a:p>
            <a:r>
              <a:rPr lang="ru-RU" dirty="0" err="1">
                <a:solidFill>
                  <a:schemeClr val="bg1"/>
                </a:solidFill>
              </a:rPr>
              <a:t>Велетень</a:t>
            </a:r>
            <a:r>
              <a:rPr lang="ru-RU" dirty="0">
                <a:solidFill>
                  <a:schemeClr val="bg1"/>
                </a:solidFill>
              </a:rPr>
              <a:t> </a:t>
            </a:r>
            <a:r>
              <a:rPr lang="ru-RU" b="1" dirty="0" err="1">
                <a:solidFill>
                  <a:schemeClr val="bg1"/>
                </a:solidFill>
              </a:rPr>
              <a:t>Оріон</a:t>
            </a:r>
            <a:r>
              <a:rPr lang="ru-RU" dirty="0">
                <a:solidFill>
                  <a:schemeClr val="bg1"/>
                </a:solidFill>
              </a:rPr>
              <a:t>, </a:t>
            </a:r>
            <a:r>
              <a:rPr lang="ru-RU" dirty="0" err="1">
                <a:solidFill>
                  <a:schemeClr val="bg1"/>
                </a:solidFill>
              </a:rPr>
              <a:t>син</a:t>
            </a:r>
            <a:r>
              <a:rPr lang="ru-RU" dirty="0">
                <a:solidFill>
                  <a:schemeClr val="bg1"/>
                </a:solidFill>
              </a:rPr>
              <a:t> </a:t>
            </a:r>
            <a:r>
              <a:rPr lang="ru-RU" dirty="0" err="1">
                <a:solidFill>
                  <a:schemeClr val="bg1"/>
                </a:solidFill>
              </a:rPr>
              <a:t>морського</a:t>
            </a:r>
            <a:r>
              <a:rPr lang="ru-RU" dirty="0">
                <a:solidFill>
                  <a:schemeClr val="bg1"/>
                </a:solidFill>
              </a:rPr>
              <a:t> царя Посейдона, </a:t>
            </a:r>
            <a:r>
              <a:rPr lang="ru-RU" dirty="0" err="1">
                <a:solidFill>
                  <a:schemeClr val="bg1"/>
                </a:solidFill>
              </a:rPr>
              <a:t>славився</a:t>
            </a:r>
            <a:r>
              <a:rPr lang="ru-RU" dirty="0">
                <a:solidFill>
                  <a:schemeClr val="bg1"/>
                </a:solidFill>
              </a:rPr>
              <a:t> як </a:t>
            </a:r>
            <a:r>
              <a:rPr lang="ru-RU" dirty="0" err="1">
                <a:solidFill>
                  <a:schemeClr val="bg1"/>
                </a:solidFill>
              </a:rPr>
              <a:t>мисливець</a:t>
            </a:r>
            <a:r>
              <a:rPr lang="ru-RU" dirty="0">
                <a:solidFill>
                  <a:schemeClr val="bg1"/>
                </a:solidFill>
              </a:rPr>
              <a:t>. Одного разу </a:t>
            </a:r>
            <a:r>
              <a:rPr lang="ru-RU" dirty="0" err="1">
                <a:solidFill>
                  <a:schemeClr val="bg1"/>
                </a:solidFill>
              </a:rPr>
              <a:t>він</a:t>
            </a:r>
            <a:r>
              <a:rPr lang="ru-RU" dirty="0">
                <a:solidFill>
                  <a:schemeClr val="bg1"/>
                </a:solidFill>
              </a:rPr>
              <a:t> </a:t>
            </a:r>
            <a:r>
              <a:rPr lang="ru-RU" dirty="0" err="1">
                <a:solidFill>
                  <a:schemeClr val="bg1"/>
                </a:solidFill>
              </a:rPr>
              <a:t>переслідував</a:t>
            </a:r>
            <a:r>
              <a:rPr lang="ru-RU" dirty="0">
                <a:solidFill>
                  <a:schemeClr val="bg1"/>
                </a:solidFill>
              </a:rPr>
              <a:t> плеяд, </a:t>
            </a:r>
            <a:r>
              <a:rPr lang="ru-RU" dirty="0" err="1">
                <a:solidFill>
                  <a:schemeClr val="bg1"/>
                </a:solidFill>
              </a:rPr>
              <a:t>дочок</a:t>
            </a:r>
            <a:r>
              <a:rPr lang="ru-RU" dirty="0">
                <a:solidFill>
                  <a:schemeClr val="bg1"/>
                </a:solidFill>
              </a:rPr>
              <a:t> титана Атланта. </a:t>
            </a:r>
            <a:r>
              <a:rPr lang="ru-RU" dirty="0" err="1">
                <a:solidFill>
                  <a:schemeClr val="bg1"/>
                </a:solidFill>
              </a:rPr>
              <a:t>Щоб</a:t>
            </a:r>
            <a:r>
              <a:rPr lang="ru-RU" dirty="0">
                <a:solidFill>
                  <a:schemeClr val="bg1"/>
                </a:solidFill>
              </a:rPr>
              <a:t> </a:t>
            </a:r>
            <a:r>
              <a:rPr lang="ru-RU" dirty="0" err="1">
                <a:solidFill>
                  <a:schemeClr val="bg1"/>
                </a:solidFill>
              </a:rPr>
              <a:t>врятуватися</a:t>
            </a:r>
            <a:r>
              <a:rPr lang="ru-RU" dirty="0">
                <a:solidFill>
                  <a:schemeClr val="bg1"/>
                </a:solidFill>
              </a:rPr>
              <a:t> </a:t>
            </a:r>
            <a:r>
              <a:rPr lang="ru-RU" dirty="0" err="1">
                <a:solidFill>
                  <a:schemeClr val="bg1"/>
                </a:solidFill>
              </a:rPr>
              <a:t>від</a:t>
            </a:r>
            <a:r>
              <a:rPr lang="ru-RU" dirty="0">
                <a:solidFill>
                  <a:schemeClr val="bg1"/>
                </a:solidFill>
              </a:rPr>
              <a:t> </a:t>
            </a:r>
            <a:r>
              <a:rPr lang="ru-RU" dirty="0" err="1">
                <a:solidFill>
                  <a:schemeClr val="bg1"/>
                </a:solidFill>
              </a:rPr>
              <a:t>переслідування</a:t>
            </a:r>
            <a:r>
              <a:rPr lang="ru-RU" dirty="0">
                <a:solidFill>
                  <a:schemeClr val="bg1"/>
                </a:solidFill>
              </a:rPr>
              <a:t>, </a:t>
            </a:r>
            <a:r>
              <a:rPr lang="ru-RU" dirty="0" err="1">
                <a:solidFill>
                  <a:schemeClr val="bg1"/>
                </a:solidFill>
              </a:rPr>
              <a:t>сестри</a:t>
            </a:r>
            <a:r>
              <a:rPr lang="ru-RU" dirty="0">
                <a:solidFill>
                  <a:schemeClr val="bg1"/>
                </a:solidFill>
              </a:rPr>
              <a:t> попросили </a:t>
            </a:r>
            <a:r>
              <a:rPr lang="ru-RU" dirty="0" err="1">
                <a:solidFill>
                  <a:schemeClr val="bg1"/>
                </a:solidFill>
              </a:rPr>
              <a:t>богів</a:t>
            </a:r>
            <a:r>
              <a:rPr lang="ru-RU" dirty="0">
                <a:solidFill>
                  <a:schemeClr val="bg1"/>
                </a:solidFill>
              </a:rPr>
              <a:t> </a:t>
            </a:r>
            <a:r>
              <a:rPr lang="ru-RU" dirty="0" err="1">
                <a:solidFill>
                  <a:schemeClr val="bg1"/>
                </a:solidFill>
              </a:rPr>
              <a:t>перетворити</a:t>
            </a:r>
            <a:r>
              <a:rPr lang="ru-RU" dirty="0">
                <a:solidFill>
                  <a:schemeClr val="bg1"/>
                </a:solidFill>
              </a:rPr>
              <a:t> </a:t>
            </a:r>
            <a:r>
              <a:rPr lang="ru-RU" dirty="0" err="1">
                <a:solidFill>
                  <a:schemeClr val="bg1"/>
                </a:solidFill>
              </a:rPr>
              <a:t>їх</a:t>
            </a:r>
            <a:r>
              <a:rPr lang="ru-RU" dirty="0">
                <a:solidFill>
                  <a:schemeClr val="bg1"/>
                </a:solidFill>
              </a:rPr>
              <a:t> в </a:t>
            </a:r>
            <a:r>
              <a:rPr lang="ru-RU" dirty="0" err="1">
                <a:solidFill>
                  <a:schemeClr val="bg1"/>
                </a:solidFill>
              </a:rPr>
              <a:t>зірки</a:t>
            </a:r>
            <a:r>
              <a:rPr lang="ru-RU" dirty="0">
                <a:solidFill>
                  <a:schemeClr val="bg1"/>
                </a:solidFill>
              </a:rPr>
              <a:t>. </a:t>
            </a:r>
            <a:r>
              <a:rPr lang="ru-RU" dirty="0" err="1">
                <a:solidFill>
                  <a:schemeClr val="bg1"/>
                </a:solidFill>
              </a:rPr>
              <a:t>Оріон</a:t>
            </a:r>
            <a:r>
              <a:rPr lang="ru-RU" dirty="0">
                <a:solidFill>
                  <a:schemeClr val="bg1"/>
                </a:solidFill>
              </a:rPr>
              <a:t> </a:t>
            </a:r>
            <a:r>
              <a:rPr lang="ru-RU" dirty="0" err="1">
                <a:solidFill>
                  <a:schemeClr val="bg1"/>
                </a:solidFill>
              </a:rPr>
              <a:t>якось</a:t>
            </a:r>
            <a:r>
              <a:rPr lang="ru-RU" dirty="0">
                <a:solidFill>
                  <a:schemeClr val="bg1"/>
                </a:solidFill>
              </a:rPr>
              <a:t> </a:t>
            </a:r>
            <a:r>
              <a:rPr lang="ru-RU" dirty="0" err="1">
                <a:solidFill>
                  <a:schemeClr val="bg1"/>
                </a:solidFill>
              </a:rPr>
              <a:t>похвалився</a:t>
            </a:r>
            <a:r>
              <a:rPr lang="ru-RU" dirty="0">
                <a:solidFill>
                  <a:schemeClr val="bg1"/>
                </a:solidFill>
              </a:rPr>
              <a:t>, </a:t>
            </a:r>
            <a:r>
              <a:rPr lang="ru-RU" dirty="0" err="1">
                <a:solidFill>
                  <a:schemeClr val="bg1"/>
                </a:solidFill>
              </a:rPr>
              <a:t>що</a:t>
            </a:r>
            <a:r>
              <a:rPr lang="ru-RU" dirty="0">
                <a:solidFill>
                  <a:schemeClr val="bg1"/>
                </a:solidFill>
              </a:rPr>
              <a:t> </a:t>
            </a:r>
            <a:r>
              <a:rPr lang="ru-RU" dirty="0" err="1">
                <a:solidFill>
                  <a:schemeClr val="bg1"/>
                </a:solidFill>
              </a:rPr>
              <a:t>звільнить</a:t>
            </a:r>
            <a:r>
              <a:rPr lang="ru-RU" dirty="0">
                <a:solidFill>
                  <a:schemeClr val="bg1"/>
                </a:solidFill>
              </a:rPr>
              <a:t> всю землю </a:t>
            </a:r>
            <a:r>
              <a:rPr lang="ru-RU" dirty="0" err="1">
                <a:solidFill>
                  <a:schemeClr val="bg1"/>
                </a:solidFill>
              </a:rPr>
              <a:t>від</a:t>
            </a:r>
            <a:r>
              <a:rPr lang="ru-RU" dirty="0">
                <a:solidFill>
                  <a:schemeClr val="bg1"/>
                </a:solidFill>
              </a:rPr>
              <a:t> диких </a:t>
            </a:r>
            <a:r>
              <a:rPr lang="ru-RU" dirty="0" err="1">
                <a:solidFill>
                  <a:schemeClr val="bg1"/>
                </a:solidFill>
              </a:rPr>
              <a:t>звірів</a:t>
            </a:r>
            <a:r>
              <a:rPr lang="ru-RU" dirty="0">
                <a:solidFill>
                  <a:schemeClr val="bg1"/>
                </a:solidFill>
              </a:rPr>
              <a:t> </a:t>
            </a:r>
            <a:r>
              <a:rPr lang="ru-RU" dirty="0" err="1">
                <a:solidFill>
                  <a:schemeClr val="bg1"/>
                </a:solidFill>
              </a:rPr>
              <a:t>і</a:t>
            </a:r>
            <a:r>
              <a:rPr lang="ru-RU" dirty="0">
                <a:solidFill>
                  <a:schemeClr val="bg1"/>
                </a:solidFill>
              </a:rPr>
              <a:t> </a:t>
            </a:r>
            <a:r>
              <a:rPr lang="ru-RU" dirty="0" err="1">
                <a:solidFill>
                  <a:schemeClr val="bg1"/>
                </a:solidFill>
              </a:rPr>
              <a:t>чудовиськ</a:t>
            </a:r>
            <a:r>
              <a:rPr lang="ru-RU" dirty="0">
                <a:solidFill>
                  <a:schemeClr val="bg1"/>
                </a:solidFill>
              </a:rPr>
              <a:t>. </a:t>
            </a:r>
            <a:r>
              <a:rPr lang="ru-RU" dirty="0" err="1">
                <a:solidFill>
                  <a:schemeClr val="bg1"/>
                </a:solidFill>
              </a:rPr>
              <a:t>Побоюючись</a:t>
            </a:r>
            <a:r>
              <a:rPr lang="ru-RU" dirty="0">
                <a:solidFill>
                  <a:schemeClr val="bg1"/>
                </a:solidFill>
              </a:rPr>
              <a:t>, </a:t>
            </a:r>
            <a:r>
              <a:rPr lang="ru-RU" dirty="0" err="1">
                <a:solidFill>
                  <a:schemeClr val="bg1"/>
                </a:solidFill>
              </a:rPr>
              <a:t>що</a:t>
            </a:r>
            <a:r>
              <a:rPr lang="ru-RU" dirty="0">
                <a:solidFill>
                  <a:schemeClr val="bg1"/>
                </a:solidFill>
              </a:rPr>
              <a:t> </a:t>
            </a:r>
            <a:r>
              <a:rPr lang="ru-RU" dirty="0" err="1">
                <a:solidFill>
                  <a:schemeClr val="bg1"/>
                </a:solidFill>
              </a:rPr>
              <a:t>богиня-мисливиця</a:t>
            </a:r>
            <a:r>
              <a:rPr lang="ru-RU" dirty="0">
                <a:solidFill>
                  <a:schemeClr val="bg1"/>
                </a:solidFill>
              </a:rPr>
              <a:t> </a:t>
            </a:r>
            <a:r>
              <a:rPr lang="ru-RU" dirty="0" err="1">
                <a:solidFill>
                  <a:schemeClr val="bg1"/>
                </a:solidFill>
              </a:rPr>
              <a:t>Артеміда</a:t>
            </a:r>
            <a:r>
              <a:rPr lang="ru-RU" dirty="0">
                <a:solidFill>
                  <a:schemeClr val="bg1"/>
                </a:solidFill>
              </a:rPr>
              <a:t> не </a:t>
            </a:r>
            <a:r>
              <a:rPr lang="ru-RU" dirty="0" err="1">
                <a:solidFill>
                  <a:schemeClr val="bg1"/>
                </a:solidFill>
              </a:rPr>
              <a:t>встоїть</a:t>
            </a:r>
            <a:r>
              <a:rPr lang="ru-RU" dirty="0">
                <a:solidFill>
                  <a:schemeClr val="bg1"/>
                </a:solidFill>
              </a:rPr>
              <a:t> перед красою </a:t>
            </a:r>
            <a:r>
              <a:rPr lang="ru-RU" dirty="0" err="1">
                <a:solidFill>
                  <a:schemeClr val="bg1"/>
                </a:solidFill>
              </a:rPr>
              <a:t>Оріона</a:t>
            </a:r>
            <a:r>
              <a:rPr lang="ru-RU" dirty="0">
                <a:solidFill>
                  <a:schemeClr val="bg1"/>
                </a:solidFill>
              </a:rPr>
              <a:t>, Аполлон (брат </a:t>
            </a:r>
            <a:r>
              <a:rPr lang="ru-RU" dirty="0" err="1">
                <a:solidFill>
                  <a:schemeClr val="bg1"/>
                </a:solidFill>
              </a:rPr>
              <a:t>Артеміди</a:t>
            </a:r>
            <a:r>
              <a:rPr lang="ru-RU" dirty="0">
                <a:solidFill>
                  <a:schemeClr val="bg1"/>
                </a:solidFill>
              </a:rPr>
              <a:t>) </a:t>
            </a:r>
            <a:r>
              <a:rPr lang="ru-RU" dirty="0" err="1">
                <a:solidFill>
                  <a:schemeClr val="bg1"/>
                </a:solidFill>
              </a:rPr>
              <a:t>відправився</a:t>
            </a:r>
            <a:r>
              <a:rPr lang="ru-RU" dirty="0">
                <a:solidFill>
                  <a:schemeClr val="bg1"/>
                </a:solidFill>
              </a:rPr>
              <a:t> до </a:t>
            </a:r>
            <a:r>
              <a:rPr lang="ru-RU" dirty="0" err="1">
                <a:solidFill>
                  <a:schemeClr val="bg1"/>
                </a:solidFill>
              </a:rPr>
              <a:t>Геї</a:t>
            </a:r>
            <a:r>
              <a:rPr lang="ru-RU" dirty="0">
                <a:solidFill>
                  <a:schemeClr val="bg1"/>
                </a:solidFill>
              </a:rPr>
              <a:t> (</a:t>
            </a:r>
            <a:r>
              <a:rPr lang="ru-RU" dirty="0" err="1">
                <a:solidFill>
                  <a:schemeClr val="bg1"/>
                </a:solidFill>
              </a:rPr>
              <a:t>богині</a:t>
            </a:r>
            <a:r>
              <a:rPr lang="ru-RU" dirty="0">
                <a:solidFill>
                  <a:schemeClr val="bg1"/>
                </a:solidFill>
              </a:rPr>
              <a:t> </a:t>
            </a:r>
            <a:r>
              <a:rPr lang="ru-RU" dirty="0" err="1">
                <a:solidFill>
                  <a:schemeClr val="bg1"/>
                </a:solidFill>
              </a:rPr>
              <a:t>землі</a:t>
            </a:r>
            <a:r>
              <a:rPr lang="ru-RU" dirty="0">
                <a:solidFill>
                  <a:schemeClr val="bg1"/>
                </a:solidFill>
              </a:rPr>
              <a:t>) </a:t>
            </a:r>
            <a:r>
              <a:rPr lang="ru-RU" dirty="0" err="1">
                <a:solidFill>
                  <a:schemeClr val="bg1"/>
                </a:solidFill>
              </a:rPr>
              <a:t>і</a:t>
            </a:r>
            <a:r>
              <a:rPr lang="ru-RU" dirty="0">
                <a:solidFill>
                  <a:schemeClr val="bg1"/>
                </a:solidFill>
              </a:rPr>
              <a:t> </a:t>
            </a:r>
            <a:r>
              <a:rPr lang="ru-RU" dirty="0" err="1">
                <a:solidFill>
                  <a:schemeClr val="bg1"/>
                </a:solidFill>
              </a:rPr>
              <a:t>розповів</a:t>
            </a:r>
            <a:r>
              <a:rPr lang="ru-RU" dirty="0">
                <a:solidFill>
                  <a:schemeClr val="bg1"/>
                </a:solidFill>
              </a:rPr>
              <a:t> </a:t>
            </a:r>
            <a:r>
              <a:rPr lang="ru-RU" dirty="0" err="1">
                <a:solidFill>
                  <a:schemeClr val="bg1"/>
                </a:solidFill>
              </a:rPr>
              <a:t>їй</a:t>
            </a:r>
            <a:r>
              <a:rPr lang="ru-RU" dirty="0">
                <a:solidFill>
                  <a:schemeClr val="bg1"/>
                </a:solidFill>
              </a:rPr>
              <a:t> про слова </a:t>
            </a:r>
            <a:r>
              <a:rPr lang="ru-RU" dirty="0" err="1">
                <a:solidFill>
                  <a:schemeClr val="bg1"/>
                </a:solidFill>
              </a:rPr>
              <a:t>Оріона</a:t>
            </a:r>
            <a:r>
              <a:rPr lang="ru-RU" dirty="0">
                <a:solidFill>
                  <a:schemeClr val="bg1"/>
                </a:solidFill>
              </a:rPr>
              <a:t>. </a:t>
            </a:r>
            <a:r>
              <a:rPr lang="ru-RU" dirty="0" err="1">
                <a:solidFill>
                  <a:schemeClr val="bg1"/>
                </a:solidFill>
              </a:rPr>
              <a:t>Тоді</a:t>
            </a:r>
            <a:r>
              <a:rPr lang="ru-RU" dirty="0">
                <a:solidFill>
                  <a:schemeClr val="bg1"/>
                </a:solidFill>
              </a:rPr>
              <a:t> Гея </a:t>
            </a:r>
            <a:r>
              <a:rPr lang="ru-RU" dirty="0" err="1">
                <a:solidFill>
                  <a:schemeClr val="bg1"/>
                </a:solidFill>
              </a:rPr>
              <a:t>нацькувала</a:t>
            </a:r>
            <a:r>
              <a:rPr lang="ru-RU" dirty="0">
                <a:solidFill>
                  <a:schemeClr val="bg1"/>
                </a:solidFill>
              </a:rPr>
              <a:t> на </a:t>
            </a:r>
            <a:r>
              <a:rPr lang="ru-RU" dirty="0" err="1">
                <a:solidFill>
                  <a:schemeClr val="bg1"/>
                </a:solidFill>
              </a:rPr>
              <a:t>велетня</a:t>
            </a:r>
            <a:r>
              <a:rPr lang="ru-RU" dirty="0">
                <a:solidFill>
                  <a:schemeClr val="bg1"/>
                </a:solidFill>
              </a:rPr>
              <a:t> </a:t>
            </a:r>
            <a:r>
              <a:rPr lang="ru-RU" dirty="0" err="1">
                <a:solidFill>
                  <a:schemeClr val="bg1"/>
                </a:solidFill>
              </a:rPr>
              <a:t>жахливого</a:t>
            </a:r>
            <a:r>
              <a:rPr lang="ru-RU" dirty="0">
                <a:solidFill>
                  <a:schemeClr val="bg1"/>
                </a:solidFill>
              </a:rPr>
              <a:t> </a:t>
            </a:r>
            <a:r>
              <a:rPr lang="ru-RU" dirty="0" err="1">
                <a:solidFill>
                  <a:schemeClr val="bg1"/>
                </a:solidFill>
              </a:rPr>
              <a:t>скорпіона</a:t>
            </a:r>
            <a:r>
              <a:rPr lang="ru-RU" dirty="0">
                <a:solidFill>
                  <a:schemeClr val="bg1"/>
                </a:solidFill>
              </a:rPr>
              <a:t>, </a:t>
            </a:r>
            <a:r>
              <a:rPr lang="ru-RU" dirty="0" err="1">
                <a:solidFill>
                  <a:schemeClr val="bg1"/>
                </a:solidFill>
              </a:rPr>
              <a:t>який</a:t>
            </a:r>
            <a:r>
              <a:rPr lang="ru-RU" dirty="0">
                <a:solidFill>
                  <a:schemeClr val="bg1"/>
                </a:solidFill>
              </a:rPr>
              <a:t> </a:t>
            </a:r>
            <a:r>
              <a:rPr lang="ru-RU" dirty="0" err="1">
                <a:solidFill>
                  <a:schemeClr val="bg1"/>
                </a:solidFill>
              </a:rPr>
              <a:t>його</a:t>
            </a:r>
            <a:r>
              <a:rPr lang="ru-RU" dirty="0">
                <a:solidFill>
                  <a:schemeClr val="bg1"/>
                </a:solidFill>
              </a:rPr>
              <a:t> </a:t>
            </a:r>
            <a:r>
              <a:rPr lang="ru-RU" dirty="0" err="1">
                <a:solidFill>
                  <a:schemeClr val="bg1"/>
                </a:solidFill>
              </a:rPr>
              <a:t>і</a:t>
            </a:r>
            <a:r>
              <a:rPr lang="ru-RU" dirty="0">
                <a:solidFill>
                  <a:schemeClr val="bg1"/>
                </a:solidFill>
              </a:rPr>
              <a:t> вбив. </a:t>
            </a:r>
            <a:r>
              <a:rPr lang="ru-RU" dirty="0" err="1">
                <a:solidFill>
                  <a:schemeClr val="bg1"/>
                </a:solidFill>
              </a:rPr>
              <a:t>Розчулення</a:t>
            </a:r>
            <a:r>
              <a:rPr lang="ru-RU" dirty="0">
                <a:solidFill>
                  <a:schemeClr val="bg1"/>
                </a:solidFill>
              </a:rPr>
              <a:t> </a:t>
            </a:r>
            <a:r>
              <a:rPr lang="ru-RU" dirty="0" err="1">
                <a:solidFill>
                  <a:schemeClr val="bg1"/>
                </a:solidFill>
              </a:rPr>
              <a:t>співчуттям</a:t>
            </a:r>
            <a:r>
              <a:rPr lang="ru-RU" dirty="0">
                <a:solidFill>
                  <a:schemeClr val="bg1"/>
                </a:solidFill>
              </a:rPr>
              <a:t> боги </a:t>
            </a:r>
            <a:r>
              <a:rPr lang="ru-RU" dirty="0" err="1">
                <a:solidFill>
                  <a:schemeClr val="bg1"/>
                </a:solidFill>
              </a:rPr>
              <a:t>перетворили</a:t>
            </a:r>
            <a:r>
              <a:rPr lang="ru-RU" dirty="0">
                <a:solidFill>
                  <a:schemeClr val="bg1"/>
                </a:solidFill>
              </a:rPr>
              <a:t> </a:t>
            </a:r>
            <a:r>
              <a:rPr lang="ru-RU" dirty="0" err="1">
                <a:solidFill>
                  <a:schemeClr val="bg1"/>
                </a:solidFill>
              </a:rPr>
              <a:t>мисливця</a:t>
            </a:r>
            <a:r>
              <a:rPr lang="ru-RU" dirty="0">
                <a:solidFill>
                  <a:schemeClr val="bg1"/>
                </a:solidFill>
              </a:rPr>
              <a:t> </a:t>
            </a:r>
            <a:r>
              <a:rPr lang="ru-RU" dirty="0" err="1">
                <a:solidFill>
                  <a:schemeClr val="bg1"/>
                </a:solidFill>
              </a:rPr>
              <a:t>і</a:t>
            </a:r>
            <a:r>
              <a:rPr lang="ru-RU" dirty="0">
                <a:solidFill>
                  <a:schemeClr val="bg1"/>
                </a:solidFill>
              </a:rPr>
              <a:t> </a:t>
            </a:r>
            <a:r>
              <a:rPr lang="ru-RU" dirty="0" err="1">
                <a:solidFill>
                  <a:schemeClr val="bg1"/>
                </a:solidFill>
              </a:rPr>
              <a:t>скорпіона</a:t>
            </a:r>
            <a:r>
              <a:rPr lang="ru-RU" dirty="0">
                <a:solidFill>
                  <a:schemeClr val="bg1"/>
                </a:solidFill>
              </a:rPr>
              <a:t> в </a:t>
            </a:r>
            <a:r>
              <a:rPr lang="ru-RU" dirty="0" err="1">
                <a:solidFill>
                  <a:schemeClr val="bg1"/>
                </a:solidFill>
              </a:rPr>
              <a:t>сузір’я</a:t>
            </a:r>
            <a:r>
              <a:rPr lang="ru-RU" dirty="0">
                <a:solidFill>
                  <a:schemeClr val="bg1"/>
                </a:solidFill>
              </a:rPr>
              <a:t>, </a:t>
            </a:r>
            <a:r>
              <a:rPr lang="ru-RU" dirty="0" err="1">
                <a:solidFill>
                  <a:schemeClr val="bg1"/>
                </a:solidFill>
              </a:rPr>
              <a:t>помістивши</a:t>
            </a:r>
            <a:r>
              <a:rPr lang="ru-RU" dirty="0">
                <a:solidFill>
                  <a:schemeClr val="bg1"/>
                </a:solidFill>
              </a:rPr>
              <a:t> </a:t>
            </a:r>
            <a:r>
              <a:rPr lang="ru-RU" dirty="0" err="1">
                <a:solidFill>
                  <a:schemeClr val="bg1"/>
                </a:solidFill>
              </a:rPr>
              <a:t>їх</a:t>
            </a:r>
            <a:r>
              <a:rPr lang="ru-RU" dirty="0">
                <a:solidFill>
                  <a:schemeClr val="bg1"/>
                </a:solidFill>
              </a:rPr>
              <a:t> </a:t>
            </a:r>
            <a:r>
              <a:rPr lang="ru-RU" dirty="0" err="1">
                <a:solidFill>
                  <a:schemeClr val="bg1"/>
                </a:solidFill>
              </a:rPr>
              <a:t>поруч</a:t>
            </a:r>
            <a:r>
              <a:rPr lang="ru-RU" dirty="0">
                <a:solidFill>
                  <a:schemeClr val="bg1"/>
                </a:solidFill>
              </a:rPr>
              <a:t> </a:t>
            </a:r>
            <a:r>
              <a:rPr lang="ru-RU" dirty="0" err="1">
                <a:solidFill>
                  <a:schemeClr val="bg1"/>
                </a:solidFill>
              </a:rPr>
              <a:t>із</a:t>
            </a:r>
            <a:r>
              <a:rPr lang="ru-RU" dirty="0">
                <a:solidFill>
                  <a:schemeClr val="bg1"/>
                </a:solidFill>
              </a:rPr>
              <a:t> </a:t>
            </a:r>
            <a:r>
              <a:rPr lang="ru-RU" dirty="0" err="1">
                <a:solidFill>
                  <a:schemeClr val="bg1"/>
                </a:solidFill>
              </a:rPr>
              <a:t>сузір’ям</a:t>
            </a:r>
            <a:r>
              <a:rPr lang="ru-RU" dirty="0">
                <a:solidFill>
                  <a:schemeClr val="bg1"/>
                </a:solidFill>
              </a:rPr>
              <a:t> Плеяд.</a:t>
            </a:r>
            <a:endParaRPr lang="uk-UA"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OC0811004_Orion.jpg"/>
          <p:cNvPicPr>
            <a:picLocks noChangeAspect="1"/>
          </p:cNvPicPr>
          <p:nvPr/>
        </p:nvPicPr>
        <p:blipFill>
          <a:blip r:embed="rId2" cstate="print"/>
          <a:stretch>
            <a:fillRect/>
          </a:stretch>
        </p:blipFill>
        <p:spPr>
          <a:xfrm>
            <a:off x="428595" y="714356"/>
            <a:ext cx="3646291" cy="5000628"/>
          </a:xfrm>
          <a:prstGeom prst="rect">
            <a:avLst/>
          </a:prstGeom>
        </p:spPr>
      </p:pic>
      <p:pic>
        <p:nvPicPr>
          <p:cNvPr id="3" name="Рисунок 2" descr="orion.jpg"/>
          <p:cNvPicPr>
            <a:picLocks noChangeAspect="1"/>
          </p:cNvPicPr>
          <p:nvPr/>
        </p:nvPicPr>
        <p:blipFill>
          <a:blip r:embed="rId3" cstate="print"/>
          <a:stretch>
            <a:fillRect/>
          </a:stretch>
        </p:blipFill>
        <p:spPr>
          <a:xfrm>
            <a:off x="4572000" y="785794"/>
            <a:ext cx="4170192" cy="496252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solidFill>
                  <a:schemeClr val="bg1"/>
                </a:solidFill>
              </a:rPr>
              <a:t>Легенда про </a:t>
            </a:r>
            <a:r>
              <a:rPr lang="uk-UA" dirty="0" err="1" smtClean="0">
                <a:solidFill>
                  <a:schemeClr val="bg1"/>
                </a:solidFill>
              </a:rPr>
              <a:t>сузіря</a:t>
            </a:r>
            <a:r>
              <a:rPr lang="uk-UA" dirty="0" smtClean="0">
                <a:solidFill>
                  <a:schemeClr val="bg1"/>
                </a:solidFill>
              </a:rPr>
              <a:t> Північна Корона</a:t>
            </a:r>
            <a:endParaRPr lang="uk-UA" dirty="0">
              <a:solidFill>
                <a:schemeClr val="bg1"/>
              </a:solidFill>
            </a:endParaRPr>
          </a:p>
        </p:txBody>
      </p:sp>
      <p:sp>
        <p:nvSpPr>
          <p:cNvPr id="3" name="Содержимое 2"/>
          <p:cNvSpPr>
            <a:spLocks noGrp="1"/>
          </p:cNvSpPr>
          <p:nvPr>
            <p:ph idx="1"/>
          </p:nvPr>
        </p:nvSpPr>
        <p:spPr>
          <a:xfrm>
            <a:off x="457200" y="1600200"/>
            <a:ext cx="8229600" cy="5114948"/>
          </a:xfrm>
        </p:spPr>
        <p:txBody>
          <a:bodyPr>
            <a:normAutofit fontScale="77500" lnSpcReduction="20000"/>
          </a:bodyPr>
          <a:lstStyle/>
          <a:p>
            <a:r>
              <a:rPr lang="uk-UA" dirty="0" smtClean="0">
                <a:solidFill>
                  <a:schemeClr val="bg1"/>
                </a:solidFill>
              </a:rPr>
              <a:t>Походження назви </a:t>
            </a:r>
            <a:r>
              <a:rPr lang="uk-UA" b="1" dirty="0" smtClean="0">
                <a:solidFill>
                  <a:schemeClr val="bg1"/>
                </a:solidFill>
              </a:rPr>
              <a:t>сузір’я Північна Корона</a:t>
            </a:r>
            <a:r>
              <a:rPr lang="uk-UA" dirty="0" smtClean="0">
                <a:solidFill>
                  <a:schemeClr val="bg1"/>
                </a:solidFill>
              </a:rPr>
              <a:t> зв’язують з легендою про сутичку афінського царевича </a:t>
            </a:r>
            <a:r>
              <a:rPr lang="uk-UA" dirty="0" err="1" smtClean="0">
                <a:solidFill>
                  <a:schemeClr val="bg1"/>
                </a:solidFill>
              </a:rPr>
              <a:t>Тесея</a:t>
            </a:r>
            <a:r>
              <a:rPr lang="uk-UA" dirty="0" smtClean="0">
                <a:solidFill>
                  <a:schemeClr val="bg1"/>
                </a:solidFill>
              </a:rPr>
              <a:t> і критського </a:t>
            </a:r>
            <a:r>
              <a:rPr lang="uk-UA" dirty="0" err="1" smtClean="0">
                <a:solidFill>
                  <a:schemeClr val="bg1"/>
                </a:solidFill>
              </a:rPr>
              <a:t>бикоголового</a:t>
            </a:r>
            <a:r>
              <a:rPr lang="uk-UA" dirty="0" smtClean="0">
                <a:solidFill>
                  <a:schemeClr val="bg1"/>
                </a:solidFill>
              </a:rPr>
              <a:t> чудовиська Мінотавра. Завдяки сприянню критської царівни Аріадни </a:t>
            </a:r>
            <a:r>
              <a:rPr lang="uk-UA" dirty="0" err="1" smtClean="0">
                <a:solidFill>
                  <a:schemeClr val="bg1"/>
                </a:solidFill>
              </a:rPr>
              <a:t>Тесеєві</a:t>
            </a:r>
            <a:r>
              <a:rPr lang="uk-UA" dirty="0" smtClean="0">
                <a:solidFill>
                  <a:schemeClr val="bg1"/>
                </a:solidFill>
              </a:rPr>
              <a:t> вдалося перемогти Мінотавра і вибратися з Лабіринту, де той мешкав. На знак вдячності </a:t>
            </a:r>
            <a:r>
              <a:rPr lang="uk-UA" dirty="0" err="1" smtClean="0">
                <a:solidFill>
                  <a:schemeClr val="bg1"/>
                </a:solidFill>
              </a:rPr>
              <a:t>Тесей</a:t>
            </a:r>
            <a:r>
              <a:rPr lang="uk-UA" dirty="0" smtClean="0">
                <a:solidFill>
                  <a:schemeClr val="bg1"/>
                </a:solidFill>
              </a:rPr>
              <a:t> подарував таємно </a:t>
            </a:r>
            <a:r>
              <a:rPr lang="uk-UA" dirty="0" err="1" smtClean="0">
                <a:solidFill>
                  <a:schemeClr val="bg1"/>
                </a:solidFill>
              </a:rPr>
              <a:t>втікшій</a:t>
            </a:r>
            <a:r>
              <a:rPr lang="uk-UA" dirty="0" smtClean="0">
                <a:solidFill>
                  <a:schemeClr val="bg1"/>
                </a:solidFill>
              </a:rPr>
              <a:t> з ним Аріадні прекрасну корону. Але це не завадило царевичу незабаром безжально покинути дівчину на острові </a:t>
            </a:r>
            <a:r>
              <a:rPr lang="uk-UA" dirty="0" err="1" smtClean="0">
                <a:solidFill>
                  <a:schemeClr val="bg1"/>
                </a:solidFill>
              </a:rPr>
              <a:t>Наксос</a:t>
            </a:r>
            <a:r>
              <a:rPr lang="uk-UA" dirty="0" smtClean="0">
                <a:solidFill>
                  <a:schemeClr val="bg1"/>
                </a:solidFill>
              </a:rPr>
              <a:t>, поки вона спала. Коли прокинулася Аріадна голосно ридала й волала до неба про допомогу, до неї з’явився бог </a:t>
            </a:r>
            <a:r>
              <a:rPr lang="uk-UA" dirty="0" err="1" smtClean="0">
                <a:solidFill>
                  <a:schemeClr val="bg1"/>
                </a:solidFill>
              </a:rPr>
              <a:t>Діоніс</a:t>
            </a:r>
            <a:r>
              <a:rPr lang="uk-UA" dirty="0" smtClean="0">
                <a:solidFill>
                  <a:schemeClr val="bg1"/>
                </a:solidFill>
              </a:rPr>
              <a:t>. Бажаючи увічнити пам’ять страдниці, він зняв з її голови корону і закинув на небо. Вставлені в корону дорогоцінні камені перетворилися в зірки, які з тих незапам’ятних часів і утворюють сузір’я Північної Корони.</a:t>
            </a:r>
            <a:endParaRPr lang="uk-UA" dirty="0">
              <a:solidFill>
                <a:schemeClr val="bg1"/>
              </a:solidFill>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1584</Words>
  <Application>Microsoft Office PowerPoint</Application>
  <PresentationFormat>Экран (4:3)</PresentationFormat>
  <Paragraphs>55</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Тема Office</vt:lpstr>
      <vt:lpstr>Міфи і легенди астрономії </vt:lpstr>
      <vt:lpstr>Історія назви сузір'їв </vt:lpstr>
      <vt:lpstr>Що древні греки розповідали про ведмедицю?</vt:lpstr>
      <vt:lpstr>Слайд 4</vt:lpstr>
      <vt:lpstr>Ще одна легенда про сузір’я ківш </vt:lpstr>
      <vt:lpstr>Слайд 6</vt:lpstr>
      <vt:lpstr>Легенда про сузір'я Оріон</vt:lpstr>
      <vt:lpstr>Слайд 8</vt:lpstr>
      <vt:lpstr>Легенда про сузіря Північна Корона</vt:lpstr>
      <vt:lpstr>Слайд 10</vt:lpstr>
      <vt:lpstr>Легенда про сузір'я Малого Пса</vt:lpstr>
      <vt:lpstr>Слайд 12</vt:lpstr>
      <vt:lpstr>Легенда про сузір’я Волосся Вероніки</vt:lpstr>
      <vt:lpstr>Слайд 14</vt:lpstr>
      <vt:lpstr>Легенда про сузір’я Козерога</vt:lpstr>
      <vt:lpstr>Слайд 16</vt:lpstr>
      <vt:lpstr>Сузір'я Тельців </vt:lpstr>
      <vt:lpstr>Слайд 18</vt:lpstr>
      <vt:lpstr> Сузір'я Рака </vt:lpstr>
      <vt:lpstr>Слайд 20</vt:lpstr>
      <vt:lpstr>Сузір'я Стрільця</vt:lpstr>
      <vt:lpstr>Слайд 22</vt:lpstr>
      <vt:lpstr>Сузір'я Щит</vt:lpstr>
      <vt:lpstr>Слайд 24</vt:lpstr>
      <vt:lpstr>Сузіря Риби</vt:lpstr>
      <vt:lpstr>Слайд 26</vt:lpstr>
      <vt:lpstr>Сузір'я Водолія</vt:lpstr>
      <vt:lpstr>Слайд 28</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Міфи і легенди астрономії </dc:title>
  <dc:creator>IRONMANN (AKA SHAMAN)</dc:creator>
  <cp:lastModifiedBy>IRONMANN (AKA SHAMAN)</cp:lastModifiedBy>
  <cp:revision>2</cp:revision>
  <dcterms:created xsi:type="dcterms:W3CDTF">2013-09-25T16:22:04Z</dcterms:created>
  <dcterms:modified xsi:type="dcterms:W3CDTF">2013-09-25T19:12:54Z</dcterms:modified>
</cp:coreProperties>
</file>