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8792D6-39F9-4D84-B1A0-BBF43814D895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4F9894-BF63-4CDE-AD81-23638A2A2F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5984" y="2500306"/>
            <a:ext cx="7851648" cy="1828800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sz="3200" dirty="0" err="1" smtClean="0"/>
              <a:t>Презентація</a:t>
            </a:r>
            <a:r>
              <a:rPr lang="ru-RU" sz="3200" dirty="0" smtClean="0"/>
              <a:t> на тему                       “</a:t>
            </a:r>
            <a:r>
              <a:rPr lang="ru-RU" sz="3200" dirty="0" err="1" smtClean="0"/>
              <a:t>Екологічні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проблеми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України</a:t>
            </a:r>
            <a:r>
              <a:rPr lang="ru-RU" sz="3200" dirty="0" smtClean="0"/>
              <a:t>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Втручання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біосфері</a:t>
            </a:r>
            <a:r>
              <a:rPr lang="ru-RU" dirty="0" smtClean="0"/>
              <a:t>, </a:t>
            </a:r>
            <a:r>
              <a:rPr lang="ru-RU" dirty="0" err="1" smtClean="0"/>
              <a:t>котре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небажані</a:t>
            </a:r>
            <a:r>
              <a:rPr lang="ru-RU" dirty="0" smtClean="0"/>
              <a:t> для </a:t>
            </a:r>
            <a:r>
              <a:rPr lang="ru-RU" dirty="0" err="1" smtClean="0"/>
              <a:t>екосистем</a:t>
            </a:r>
            <a:r>
              <a:rPr lang="ru-RU" dirty="0" smtClean="0"/>
              <a:t> </a:t>
            </a:r>
            <a:r>
              <a:rPr lang="ru-RU" dirty="0" err="1" smtClean="0"/>
              <a:t>антропогенні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згрупувати</a:t>
            </a:r>
            <a:r>
              <a:rPr lang="ru-RU" dirty="0" smtClean="0"/>
              <a:t> за </a:t>
            </a:r>
            <a:r>
              <a:rPr lang="ru-RU" dirty="0" err="1" smtClean="0"/>
              <a:t>наступними</a:t>
            </a:r>
            <a:r>
              <a:rPr lang="ru-RU" dirty="0" smtClean="0"/>
              <a:t> видами </a:t>
            </a:r>
            <a:r>
              <a:rPr lang="ru-RU" dirty="0" err="1" smtClean="0"/>
              <a:t>забруднень</a:t>
            </a:r>
            <a:r>
              <a:rPr lang="ru-RU" dirty="0" smtClean="0"/>
              <a:t>: · </a:t>
            </a:r>
            <a:r>
              <a:rPr lang="ru-RU" dirty="0" err="1" smtClean="0"/>
              <a:t>інгредієнтне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—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сукупністю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кількісно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якісно</a:t>
            </a:r>
            <a:r>
              <a:rPr lang="ru-RU" dirty="0" smtClean="0"/>
              <a:t> </a:t>
            </a:r>
            <a:r>
              <a:rPr lang="ru-RU" dirty="0" err="1" smtClean="0"/>
              <a:t>ворожих</a:t>
            </a:r>
            <a:r>
              <a:rPr lang="ru-RU" dirty="0" smtClean="0"/>
              <a:t> </a:t>
            </a:r>
            <a:r>
              <a:rPr lang="ru-RU" dirty="0" err="1" smtClean="0"/>
              <a:t>природним</a:t>
            </a:r>
            <a:r>
              <a:rPr lang="ru-RU" dirty="0" smtClean="0"/>
              <a:t> </a:t>
            </a:r>
            <a:r>
              <a:rPr lang="ru-RU" dirty="0" err="1" smtClean="0"/>
              <a:t>біогеоценозам</a:t>
            </a:r>
            <a:r>
              <a:rPr lang="ru-RU" dirty="0" smtClean="0"/>
              <a:t> (</a:t>
            </a:r>
            <a:r>
              <a:rPr lang="ru-RU" dirty="0" err="1" smtClean="0"/>
              <a:t>інгредієнт</a:t>
            </a:r>
            <a:r>
              <a:rPr lang="ru-RU" dirty="0" smtClean="0"/>
              <a:t> </a:t>
            </a:r>
            <a:r>
              <a:rPr lang="ru-RU" dirty="0" err="1" smtClean="0"/>
              <a:t>складова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складної</a:t>
            </a:r>
            <a:r>
              <a:rPr lang="ru-RU" dirty="0" smtClean="0"/>
              <a:t> </a:t>
            </a:r>
            <a:r>
              <a:rPr lang="ru-RU" dirty="0" err="1" smtClean="0"/>
              <a:t>сполуки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суміші</a:t>
            </a:r>
            <a:r>
              <a:rPr lang="ru-RU" dirty="0" smtClean="0"/>
              <a:t>); · </a:t>
            </a:r>
            <a:r>
              <a:rPr lang="ru-RU" dirty="0" err="1" smtClean="0"/>
              <a:t>параметричне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якісних</a:t>
            </a:r>
            <a:r>
              <a:rPr lang="ru-RU" dirty="0" smtClean="0"/>
              <a:t> </a:t>
            </a:r>
            <a:r>
              <a:rPr lang="ru-RU" dirty="0" err="1" smtClean="0"/>
              <a:t>параметрів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(параметр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рівень шуму, </a:t>
            </a:r>
            <a:r>
              <a:rPr lang="ru-RU" dirty="0" err="1" smtClean="0"/>
              <a:t>радіації</a:t>
            </a:r>
            <a:r>
              <a:rPr lang="ru-RU" dirty="0" smtClean="0"/>
              <a:t>, освітленості); · </a:t>
            </a:r>
            <a:r>
              <a:rPr lang="ru-RU" dirty="0" err="1" smtClean="0"/>
              <a:t>біоценотичне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впливі</a:t>
            </a:r>
            <a:r>
              <a:rPr lang="ru-RU" dirty="0" smtClean="0"/>
              <a:t> на склад та структуру </a:t>
            </a:r>
            <a:r>
              <a:rPr lang="ru-RU" dirty="0" err="1" smtClean="0"/>
              <a:t>популяції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; · </a:t>
            </a:r>
            <a:r>
              <a:rPr lang="ru-RU" dirty="0" err="1" smtClean="0"/>
              <a:t>стаціальнодеструкційне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(</a:t>
            </a:r>
            <a:r>
              <a:rPr lang="ru-RU" dirty="0" err="1" smtClean="0"/>
              <a:t>стація</a:t>
            </a:r>
            <a:r>
              <a:rPr lang="ru-RU" dirty="0" smtClean="0"/>
              <a:t>—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, </a:t>
            </a:r>
            <a:r>
              <a:rPr lang="ru-RU" dirty="0" err="1" smtClean="0"/>
              <a:t>деструкція</a:t>
            </a:r>
            <a:r>
              <a:rPr lang="ru-RU" dirty="0" smtClean="0"/>
              <a:t> </a:t>
            </a:r>
            <a:r>
              <a:rPr lang="ru-RU" dirty="0" err="1" smtClean="0"/>
              <a:t>руйнування</a:t>
            </a:r>
            <a:r>
              <a:rPr lang="ru-RU" dirty="0" smtClean="0"/>
              <a:t>)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зміну</a:t>
            </a:r>
            <a:r>
              <a:rPr lang="ru-RU" dirty="0" smtClean="0"/>
              <a:t> </a:t>
            </a:r>
            <a:r>
              <a:rPr lang="ru-RU" dirty="0" err="1" smtClean="0"/>
              <a:t>ландшафтів</a:t>
            </a:r>
            <a:r>
              <a:rPr lang="ru-RU" dirty="0" smtClean="0"/>
              <a:t> та </a:t>
            </a:r>
            <a:r>
              <a:rPr lang="ru-RU" dirty="0" err="1" smtClean="0"/>
              <a:t>екологічних</a:t>
            </a:r>
            <a:r>
              <a:rPr lang="ru-RU" dirty="0" smtClean="0"/>
              <a:t> систем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природокористування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даними</a:t>
            </a:r>
            <a:r>
              <a:rPr lang="ru-RU" dirty="0" smtClean="0"/>
              <a:t>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екології</a:t>
            </a:r>
            <a:r>
              <a:rPr lang="ru-RU" dirty="0" smtClean="0"/>
              <a:t>, у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щороку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2 </a:t>
            </a:r>
            <a:r>
              <a:rPr lang="ru-RU" dirty="0" err="1" smtClean="0"/>
              <a:t>млрд</a:t>
            </a:r>
            <a:r>
              <a:rPr lang="ru-RU" dirty="0" smtClean="0"/>
              <a:t> т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, 2/3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розкривні</a:t>
            </a:r>
            <a:r>
              <a:rPr lang="ru-RU" dirty="0" smtClean="0"/>
              <a:t>, </a:t>
            </a:r>
            <a:r>
              <a:rPr lang="ru-RU" dirty="0" err="1" smtClean="0"/>
              <a:t>шахтні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гірські</a:t>
            </a:r>
            <a:r>
              <a:rPr lang="ru-RU" dirty="0" smtClean="0"/>
              <a:t> породи.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переробка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щороку</a:t>
            </a:r>
            <a:r>
              <a:rPr lang="ru-RU" dirty="0" smtClean="0"/>
              <a:t> 450 </a:t>
            </a:r>
            <a:r>
              <a:rPr lang="ru-RU" dirty="0" err="1" smtClean="0"/>
              <a:t>мли</a:t>
            </a:r>
            <a:r>
              <a:rPr lang="ru-RU" dirty="0" smtClean="0"/>
              <a:t> т </a:t>
            </a:r>
            <a:r>
              <a:rPr lang="ru-RU" dirty="0" err="1" smtClean="0"/>
              <a:t>відходів</a:t>
            </a:r>
            <a:r>
              <a:rPr lang="ru-RU" dirty="0" smtClean="0"/>
              <a:t>.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масштабів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спричинило</a:t>
            </a:r>
            <a:r>
              <a:rPr lang="ru-RU" dirty="0" smtClean="0"/>
              <a:t>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регіональних</a:t>
            </a:r>
            <a:r>
              <a:rPr lang="ru-RU" dirty="0" smtClean="0"/>
              <a:t> </a:t>
            </a:r>
            <a:r>
              <a:rPr lang="ru-RU" dirty="0" err="1" smtClean="0"/>
              <a:t>екологічних</a:t>
            </a:r>
            <a:r>
              <a:rPr lang="ru-RU" dirty="0" smtClean="0"/>
              <a:t> проблем. </a:t>
            </a:r>
            <a:r>
              <a:rPr lang="ru-RU" dirty="0" err="1" smtClean="0"/>
              <a:t>Головними</a:t>
            </a:r>
            <a:r>
              <a:rPr lang="ru-RU" dirty="0" smtClean="0"/>
              <a:t> причинами </a:t>
            </a:r>
            <a:r>
              <a:rPr lang="ru-RU" dirty="0" err="1" smtClean="0"/>
              <a:t>екологічної</a:t>
            </a:r>
            <a:r>
              <a:rPr lang="ru-RU" dirty="0" smtClean="0"/>
              <a:t> </a:t>
            </a:r>
            <a:r>
              <a:rPr lang="ru-RU" dirty="0" err="1" smtClean="0"/>
              <a:t>напруги</a:t>
            </a:r>
            <a:r>
              <a:rPr lang="ru-RU" dirty="0" smtClean="0"/>
              <a:t> стали: широкомасштабна </a:t>
            </a:r>
            <a:r>
              <a:rPr lang="ru-RU" dirty="0" err="1" smtClean="0"/>
              <a:t>розробка</a:t>
            </a:r>
            <a:r>
              <a:rPr lang="ru-RU" dirty="0" smtClean="0"/>
              <a:t> </a:t>
            </a:r>
            <a:r>
              <a:rPr lang="ru-RU" dirty="0" err="1" smtClean="0"/>
              <a:t>надр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видобуток</a:t>
            </a:r>
            <a:r>
              <a:rPr lang="ru-RU" dirty="0" smtClean="0"/>
              <a:t> </a:t>
            </a:r>
            <a:r>
              <a:rPr lang="ru-RU" dirty="0" err="1" smtClean="0"/>
              <a:t>мінеральної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(</a:t>
            </a:r>
            <a:r>
              <a:rPr lang="ru-RU" dirty="0" err="1" smtClean="0"/>
              <a:t>Кривий</a:t>
            </a:r>
            <a:r>
              <a:rPr lang="ru-RU" dirty="0" smtClean="0"/>
              <a:t> </a:t>
            </a:r>
            <a:r>
              <a:rPr lang="ru-RU" dirty="0" err="1" smtClean="0"/>
              <a:t>Ріг</a:t>
            </a:r>
            <a:r>
              <a:rPr lang="ru-RU" dirty="0" smtClean="0"/>
              <a:t>, </a:t>
            </a:r>
            <a:r>
              <a:rPr lang="ru-RU" dirty="0" err="1" smtClean="0"/>
              <a:t>Донбас</a:t>
            </a:r>
            <a:r>
              <a:rPr lang="ru-RU" dirty="0" smtClean="0"/>
              <a:t>, </a:t>
            </a:r>
            <a:r>
              <a:rPr lang="ru-RU" dirty="0" err="1" smtClean="0"/>
              <a:t>ЛьвівськоВолинський</a:t>
            </a:r>
            <a:r>
              <a:rPr lang="ru-RU" dirty="0" smtClean="0"/>
              <a:t> </a:t>
            </a:r>
            <a:r>
              <a:rPr lang="ru-RU" dirty="0" err="1" smtClean="0"/>
              <a:t>басейн</a:t>
            </a:r>
            <a:r>
              <a:rPr lang="ru-RU" dirty="0" smtClean="0"/>
              <a:t>, </a:t>
            </a:r>
            <a:r>
              <a:rPr lang="ru-RU" dirty="0" err="1" smtClean="0"/>
              <a:t>Прикарпаття</a:t>
            </a:r>
            <a:r>
              <a:rPr lang="ru-RU" dirty="0" smtClean="0"/>
              <a:t>); </a:t>
            </a:r>
            <a:r>
              <a:rPr lang="ru-RU" dirty="0" err="1" smtClean="0"/>
              <a:t>спорудження</a:t>
            </a:r>
            <a:r>
              <a:rPr lang="ru-RU" dirty="0" smtClean="0"/>
              <a:t> каскаду </a:t>
            </a:r>
            <a:r>
              <a:rPr lang="ru-RU" dirty="0" err="1" smtClean="0"/>
              <a:t>водосховищ</a:t>
            </a:r>
            <a:r>
              <a:rPr lang="ru-RU" dirty="0" smtClean="0"/>
              <a:t> на </a:t>
            </a:r>
            <a:r>
              <a:rPr lang="ru-RU" dirty="0" err="1" smtClean="0"/>
              <a:t>Дніпрі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замулення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природної</a:t>
            </a:r>
            <a:r>
              <a:rPr lang="ru-RU" dirty="0" smtClean="0"/>
              <a:t> </a:t>
            </a:r>
            <a:r>
              <a:rPr lang="ru-RU" dirty="0" err="1" smtClean="0"/>
              <a:t>екосистеми</a:t>
            </a:r>
            <a:r>
              <a:rPr lang="ru-RU" dirty="0" smtClean="0"/>
              <a:t>; катастрофа на </a:t>
            </a:r>
            <a:r>
              <a:rPr lang="ru-RU" dirty="0" err="1" smtClean="0"/>
              <a:t>Чорнобильській</a:t>
            </a:r>
            <a:r>
              <a:rPr lang="ru-RU" dirty="0" smtClean="0"/>
              <a:t> АЕС. </a:t>
            </a:r>
            <a:r>
              <a:rPr lang="ru-RU" dirty="0" err="1" smtClean="0"/>
              <a:t>необмежене</a:t>
            </a:r>
            <a:r>
              <a:rPr lang="ru-RU" dirty="0" smtClean="0"/>
              <a:t> </a:t>
            </a:r>
            <a:r>
              <a:rPr lang="ru-RU" dirty="0" err="1" smtClean="0"/>
              <a:t>нарощування</a:t>
            </a:r>
            <a:r>
              <a:rPr lang="ru-RU" dirty="0" smtClean="0"/>
              <a:t> в </a:t>
            </a:r>
            <a:r>
              <a:rPr lang="ru-RU" dirty="0" err="1" smtClean="0"/>
              <a:t>минулі</a:t>
            </a:r>
            <a:r>
              <a:rPr lang="ru-RU" dirty="0" smtClean="0"/>
              <a:t> </a:t>
            </a:r>
            <a:r>
              <a:rPr lang="ru-RU" dirty="0" err="1" smtClean="0"/>
              <a:t>десятиріччя</a:t>
            </a:r>
            <a:r>
              <a:rPr lang="ru-RU" dirty="0" smtClean="0"/>
              <a:t> </a:t>
            </a:r>
            <a:r>
              <a:rPr lang="ru-RU" dirty="0" err="1" smtClean="0"/>
              <a:t>потужностей</a:t>
            </a:r>
            <a:r>
              <a:rPr lang="ru-RU" dirty="0" smtClean="0"/>
              <a:t> </a:t>
            </a:r>
            <a:r>
              <a:rPr lang="ru-RU" dirty="0" err="1" smtClean="0"/>
              <a:t>атомної</a:t>
            </a:r>
            <a:r>
              <a:rPr lang="ru-RU" dirty="0" smtClean="0"/>
              <a:t> </a:t>
            </a:r>
            <a:r>
              <a:rPr lang="ru-RU" dirty="0" err="1" smtClean="0"/>
              <a:t>енергетики</a:t>
            </a:r>
            <a:r>
              <a:rPr lang="ru-RU" dirty="0" smtClean="0"/>
              <a:t>; </a:t>
            </a:r>
            <a:r>
              <a:rPr lang="ru-RU" dirty="0" err="1" smtClean="0"/>
              <a:t>необгрунтоване</a:t>
            </a:r>
            <a:r>
              <a:rPr lang="ru-RU" dirty="0" smtClean="0"/>
              <a:t> </a:t>
            </a:r>
            <a:r>
              <a:rPr lang="ru-RU" dirty="0" err="1" smtClean="0"/>
              <a:t>осушення</a:t>
            </a:r>
            <a:r>
              <a:rPr lang="ru-RU" dirty="0" smtClean="0"/>
              <a:t> </a:t>
            </a:r>
            <a:r>
              <a:rPr lang="ru-RU" dirty="0" err="1" smtClean="0"/>
              <a:t>заболочених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перезволожених</a:t>
            </a:r>
            <a:r>
              <a:rPr lang="ru-RU" dirty="0" smtClean="0"/>
              <a:t> </a:t>
            </a:r>
            <a:r>
              <a:rPr lang="ru-RU" dirty="0" err="1" smtClean="0"/>
              <a:t>територій</a:t>
            </a:r>
            <a:r>
              <a:rPr lang="ru-RU" dirty="0" smtClean="0"/>
              <a:t> на </a:t>
            </a:r>
            <a:r>
              <a:rPr lang="ru-RU" dirty="0" err="1" smtClean="0"/>
              <a:t>Поліссі</a:t>
            </a:r>
            <a:r>
              <a:rPr lang="ru-RU" dirty="0" smtClean="0"/>
              <a:t>; </a:t>
            </a:r>
            <a:r>
              <a:rPr lang="ru-RU" dirty="0" err="1" smtClean="0"/>
              <a:t>надмірна</a:t>
            </a:r>
            <a:r>
              <a:rPr lang="ru-RU" dirty="0" smtClean="0"/>
              <a:t> </a:t>
            </a:r>
            <a:r>
              <a:rPr lang="ru-RU" dirty="0" err="1" smtClean="0"/>
              <a:t>концентрація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у </a:t>
            </a:r>
            <a:r>
              <a:rPr lang="ru-RU" dirty="0" err="1" smtClean="0"/>
              <a:t>містах</a:t>
            </a:r>
            <a:r>
              <a:rPr lang="ru-RU" dirty="0" smtClean="0"/>
              <a:t>, особливо великих; </a:t>
            </a:r>
            <a:r>
              <a:rPr lang="ru-RU" dirty="0" err="1" smtClean="0"/>
              <a:t>відставання</a:t>
            </a:r>
            <a:r>
              <a:rPr lang="ru-RU" dirty="0" smtClean="0"/>
              <a:t> </a:t>
            </a:r>
            <a:r>
              <a:rPr lang="ru-RU" dirty="0" err="1" smtClean="0"/>
              <a:t>темпів</a:t>
            </a:r>
            <a:r>
              <a:rPr lang="ru-RU" dirty="0" smtClean="0"/>
              <a:t> </a:t>
            </a:r>
            <a:r>
              <a:rPr lang="ru-RU" dirty="0" err="1" smtClean="0"/>
              <a:t>лісовідновлення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вирубки</a:t>
            </a:r>
            <a:r>
              <a:rPr lang="ru-RU" dirty="0" smtClean="0"/>
              <a:t> </a:t>
            </a:r>
            <a:r>
              <a:rPr lang="ru-RU" dirty="0" err="1" smtClean="0"/>
              <a:t>лісів</a:t>
            </a:r>
            <a:r>
              <a:rPr lang="ru-RU" dirty="0" smtClean="0"/>
              <a:t> па </a:t>
            </a:r>
            <a:r>
              <a:rPr lang="ru-RU" dirty="0" err="1" smtClean="0"/>
              <a:t>Поліссі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Карпатах; </a:t>
            </a:r>
            <a:r>
              <a:rPr lang="ru-RU" dirty="0" err="1" smtClean="0"/>
              <a:t>масове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зрошувальних</a:t>
            </a:r>
            <a:r>
              <a:rPr lang="ru-RU" dirty="0" smtClean="0"/>
              <a:t> </a:t>
            </a:r>
            <a:r>
              <a:rPr lang="ru-RU" dirty="0" err="1" smtClean="0"/>
              <a:t>меліорацій</a:t>
            </a:r>
            <a:r>
              <a:rPr lang="ru-RU" dirty="0" smtClean="0"/>
              <a:t> у </a:t>
            </a:r>
            <a:r>
              <a:rPr lang="ru-RU" dirty="0" err="1" smtClean="0"/>
              <a:t>Причорномор'ї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засолення</a:t>
            </a:r>
            <a:r>
              <a:rPr lang="ru-RU" dirty="0" smtClean="0"/>
              <a:t>,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родючості</a:t>
            </a:r>
            <a:r>
              <a:rPr lang="ru-RU" dirty="0" smtClean="0"/>
              <a:t> </a:t>
            </a:r>
            <a:r>
              <a:rPr lang="ru-RU" dirty="0" err="1" smtClean="0"/>
              <a:t>грунтів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виснаження</a:t>
            </a:r>
            <a:r>
              <a:rPr lang="ru-RU" dirty="0" smtClean="0"/>
              <a:t>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проблема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повітряного</a:t>
            </a:r>
            <a:r>
              <a:rPr lang="ru-RU" dirty="0" smtClean="0"/>
              <a:t> </a:t>
            </a:r>
            <a:r>
              <a:rPr lang="ru-RU" dirty="0" err="1" smtClean="0"/>
              <a:t>басейну</a:t>
            </a:r>
            <a:r>
              <a:rPr lang="ru-RU" dirty="0" smtClean="0"/>
              <a:t>,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забруднювачами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транспорт, </a:t>
            </a:r>
            <a:r>
              <a:rPr lang="ru-RU" dirty="0" err="1" smtClean="0"/>
              <a:t>енергетичні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 </a:t>
            </a:r>
            <a:r>
              <a:rPr lang="ru-RU" dirty="0" err="1" smtClean="0"/>
              <a:t>Почастішали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 </a:t>
            </a:r>
            <a:r>
              <a:rPr lang="ru-RU" dirty="0" err="1" smtClean="0"/>
              <a:t>викидів</a:t>
            </a:r>
            <a:r>
              <a:rPr lang="ru-RU" dirty="0" smtClean="0"/>
              <a:t> в атмосферу оксиду </a:t>
            </a:r>
            <a:r>
              <a:rPr lang="ru-RU" dirty="0" err="1" smtClean="0"/>
              <a:t>вуглецю</a:t>
            </a:r>
            <a:r>
              <a:rPr lang="ru-RU" dirty="0" smtClean="0"/>
              <a:t>, </a:t>
            </a:r>
            <a:r>
              <a:rPr lang="ru-RU" dirty="0" err="1" smtClean="0"/>
              <a:t>вуглекислого</a:t>
            </a:r>
            <a:r>
              <a:rPr lang="ru-RU" dirty="0" smtClean="0"/>
              <a:t> газу, </a:t>
            </a:r>
            <a:r>
              <a:rPr lang="ru-RU" dirty="0" err="1" smtClean="0"/>
              <a:t>діоксиду</a:t>
            </a:r>
            <a:r>
              <a:rPr lang="ru-RU" dirty="0" smtClean="0"/>
              <a:t> </a:t>
            </a:r>
            <a:r>
              <a:rPr lang="ru-RU" dirty="0" err="1" smtClean="0"/>
              <a:t>сірки</a:t>
            </a:r>
            <a:r>
              <a:rPr lang="ru-RU" dirty="0" smtClean="0"/>
              <a:t>, пилу,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оксидів</a:t>
            </a:r>
            <a:r>
              <a:rPr lang="ru-RU" dirty="0" smtClean="0"/>
              <a:t> та </a:t>
            </a:r>
            <a:r>
              <a:rPr lang="ru-RU" dirty="0" err="1" smtClean="0"/>
              <a:t>радіонуклідів</a:t>
            </a:r>
            <a:r>
              <a:rPr lang="ru-RU" dirty="0" smtClean="0"/>
              <a:t>. Особливо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 в </a:t>
            </a:r>
            <a:r>
              <a:rPr lang="ru-RU" dirty="0" err="1" smtClean="0"/>
              <a:t>промислових</a:t>
            </a:r>
            <a:r>
              <a:rPr lang="ru-RU" dirty="0" smtClean="0"/>
              <a:t> районах, центрах </a:t>
            </a:r>
            <a:r>
              <a:rPr lang="ru-RU" dirty="0" err="1" smtClean="0"/>
              <a:t>металургійної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 </a:t>
            </a:r>
            <a:r>
              <a:rPr lang="ru-RU" dirty="0" err="1" smtClean="0"/>
              <a:t>Винятково</a:t>
            </a:r>
            <a:r>
              <a:rPr lang="ru-RU" dirty="0" smtClean="0"/>
              <a:t> </a:t>
            </a:r>
            <a:r>
              <a:rPr lang="ru-RU" dirty="0" err="1" smtClean="0"/>
              <a:t>важливою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охорона</a:t>
            </a:r>
            <a:r>
              <a:rPr lang="ru-RU" dirty="0" smtClean="0"/>
              <a:t>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вод </a:t>
            </a:r>
            <a:r>
              <a:rPr lang="ru-RU" dirty="0" err="1" smtClean="0"/>
              <a:t>неочищеними</a:t>
            </a:r>
            <a:r>
              <a:rPr lang="ru-RU" dirty="0" smtClean="0"/>
              <a:t> стоками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</a:t>
            </a:r>
            <a:r>
              <a:rPr lang="ru-RU" dirty="0" err="1" smtClean="0"/>
              <a:t>промислові</a:t>
            </a:r>
            <a:r>
              <a:rPr lang="ru-RU" dirty="0" smtClean="0"/>
              <a:t> та </a:t>
            </a:r>
            <a:r>
              <a:rPr lang="ru-RU" dirty="0" err="1" smtClean="0"/>
              <a:t>комунальні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. Особливо </a:t>
            </a:r>
            <a:r>
              <a:rPr lang="ru-RU" dirty="0" err="1" smtClean="0"/>
              <a:t>забруднюються</a:t>
            </a:r>
            <a:r>
              <a:rPr lang="ru-RU" dirty="0" smtClean="0"/>
              <a:t> </a:t>
            </a:r>
            <a:r>
              <a:rPr lang="ru-RU" dirty="0" err="1" smtClean="0"/>
              <a:t>водойми</a:t>
            </a:r>
            <a:r>
              <a:rPr lang="ru-RU" dirty="0" smtClean="0"/>
              <a:t> </a:t>
            </a:r>
            <a:r>
              <a:rPr lang="ru-RU" dirty="0" err="1" smtClean="0"/>
              <a:t>мінеральними</a:t>
            </a:r>
            <a:r>
              <a:rPr lang="ru-RU" dirty="0" smtClean="0"/>
              <a:t> </a:t>
            </a:r>
            <a:r>
              <a:rPr lang="ru-RU" dirty="0" err="1" smtClean="0"/>
              <a:t>добривами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пестицидами.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води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шення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води </a:t>
            </a:r>
            <a:r>
              <a:rPr lang="ru-RU" dirty="0" err="1" smtClean="0"/>
              <a:t>зумовлює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дефіцит</a:t>
            </a:r>
            <a:r>
              <a:rPr lang="ru-RU" dirty="0" smtClean="0"/>
              <a:t>.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проблема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чистою </a:t>
            </a:r>
            <a:r>
              <a:rPr lang="ru-RU" dirty="0" err="1" smtClean="0"/>
              <a:t>прісною</a:t>
            </a:r>
            <a:r>
              <a:rPr lang="ru-RU" dirty="0" smtClean="0"/>
              <a:t> водою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найгостріших</a:t>
            </a:r>
            <a:r>
              <a:rPr lang="ru-RU" dirty="0" smtClean="0"/>
              <a:t>. До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природоохоронних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 належать Дунай, Тиса, </a:t>
            </a:r>
            <a:r>
              <a:rPr lang="ru-RU" dirty="0" err="1" smtClean="0"/>
              <a:t>Дніпро</a:t>
            </a:r>
            <a:r>
              <a:rPr lang="ru-RU" dirty="0" smtClean="0"/>
              <a:t>, </a:t>
            </a:r>
            <a:r>
              <a:rPr lang="ru-RU" dirty="0" err="1" smtClean="0"/>
              <a:t>Дністер</a:t>
            </a:r>
            <a:r>
              <a:rPr lang="ru-RU" dirty="0" smtClean="0"/>
              <a:t>, </a:t>
            </a:r>
            <a:r>
              <a:rPr lang="ru-RU" dirty="0" err="1" smtClean="0"/>
              <a:t>Південний</a:t>
            </a:r>
            <a:r>
              <a:rPr lang="ru-RU" dirty="0" smtClean="0"/>
              <a:t> Буг, </a:t>
            </a:r>
            <a:r>
              <a:rPr lang="ru-RU" dirty="0" err="1" smtClean="0"/>
              <a:t>Чорне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Азовське</a:t>
            </a:r>
            <a:r>
              <a:rPr lang="ru-RU" dirty="0" smtClean="0"/>
              <a:t> моря.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охорона</a:t>
            </a:r>
            <a:r>
              <a:rPr lang="ru-RU" dirty="0" smtClean="0"/>
              <a:t> </a:t>
            </a:r>
            <a:r>
              <a:rPr lang="ru-RU" dirty="0" err="1" smtClean="0"/>
              <a:t>земельних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винятково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мас</a:t>
            </a:r>
            <a:r>
              <a:rPr lang="ru-RU" dirty="0" smtClean="0"/>
              <a:t> </a:t>
            </a:r>
            <a:r>
              <a:rPr lang="ru-RU" dirty="0" err="1" smtClean="0"/>
              <a:t>раціональне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родючості</a:t>
            </a:r>
            <a:r>
              <a:rPr lang="ru-RU" dirty="0" smtClean="0"/>
              <a:t>, </a:t>
            </a:r>
            <a:r>
              <a:rPr lang="ru-RU" dirty="0" err="1" smtClean="0"/>
              <a:t>максимальне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вилучення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сільськогосподарських</a:t>
            </a:r>
            <a:r>
              <a:rPr lang="ru-RU" dirty="0" smtClean="0"/>
              <a:t> </a:t>
            </a:r>
            <a:r>
              <a:rPr lang="ru-RU" dirty="0" err="1" smtClean="0"/>
              <a:t>угідь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, </a:t>
            </a:r>
            <a:r>
              <a:rPr lang="ru-RU" dirty="0" err="1" smtClean="0"/>
              <a:t>житлового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транспортного </a:t>
            </a:r>
            <a:r>
              <a:rPr lang="ru-RU" dirty="0" err="1" smtClean="0"/>
              <a:t>будівництва</a:t>
            </a:r>
            <a:r>
              <a:rPr lang="ru-RU" dirty="0" smtClean="0"/>
              <a:t>. </a:t>
            </a:r>
            <a:r>
              <a:rPr lang="ru-RU" dirty="0" err="1" smtClean="0"/>
              <a:t>Особливу</a:t>
            </a:r>
            <a:r>
              <a:rPr lang="ru-RU" dirty="0" smtClean="0"/>
              <a:t> роль у </a:t>
            </a:r>
            <a:r>
              <a:rPr lang="ru-RU" dirty="0" err="1" smtClean="0"/>
              <a:t>стабілізації</a:t>
            </a:r>
            <a:r>
              <a:rPr lang="ru-RU" dirty="0" smtClean="0"/>
              <a:t> земельного фонду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рекультивація</a:t>
            </a:r>
            <a:r>
              <a:rPr lang="ru-RU" dirty="0" smtClean="0"/>
              <a:t> </a:t>
            </a:r>
            <a:r>
              <a:rPr lang="ru-RU" dirty="0" err="1" smtClean="0"/>
              <a:t>відпрацьованих</a:t>
            </a:r>
            <a:r>
              <a:rPr lang="ru-RU" dirty="0" smtClean="0"/>
              <a:t> </a:t>
            </a:r>
            <a:r>
              <a:rPr lang="ru-RU" dirty="0" err="1" smtClean="0"/>
              <a:t>кар'єрів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золовідвалів</a:t>
            </a:r>
            <a:r>
              <a:rPr lang="ru-RU" dirty="0" smtClean="0"/>
              <a:t>. </a:t>
            </a:r>
            <a:r>
              <a:rPr lang="ru-RU" dirty="0" err="1" smtClean="0"/>
              <a:t>Першочерговою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охорона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особливо </a:t>
            </a:r>
            <a:r>
              <a:rPr lang="ru-RU" dirty="0" err="1" smtClean="0"/>
              <a:t>лісів</a:t>
            </a:r>
            <a:r>
              <a:rPr lang="ru-RU" dirty="0" smtClean="0"/>
              <a:t>.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лісу</a:t>
            </a:r>
            <a:r>
              <a:rPr lang="ru-RU" dirty="0" smtClean="0"/>
              <a:t> для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переоцінити</a:t>
            </a:r>
            <a:r>
              <a:rPr lang="ru-RU" dirty="0" smtClean="0"/>
              <a:t>, тому </a:t>
            </a:r>
            <a:r>
              <a:rPr lang="ru-RU" dirty="0" err="1" smtClean="0"/>
              <a:t>найважливішим</a:t>
            </a:r>
            <a:r>
              <a:rPr lang="ru-RU" dirty="0" smtClean="0"/>
              <a:t> </a:t>
            </a:r>
            <a:r>
              <a:rPr lang="ru-RU" dirty="0" err="1" smtClean="0"/>
              <a:t>завданням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лісокористування</a:t>
            </a:r>
            <a:r>
              <a:rPr lang="ru-RU" dirty="0" smtClean="0"/>
              <a:t>, </a:t>
            </a:r>
            <a:r>
              <a:rPr lang="ru-RU" dirty="0" err="1" smtClean="0"/>
              <a:t>підтримання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лісів</a:t>
            </a:r>
            <a:r>
              <a:rPr lang="ru-RU" dirty="0" smtClean="0"/>
              <a:t>. З </a:t>
            </a:r>
            <a:r>
              <a:rPr lang="ru-RU" dirty="0" err="1" smtClean="0"/>
              <a:t>цією</a:t>
            </a:r>
            <a:r>
              <a:rPr lang="ru-RU" dirty="0" smtClean="0"/>
              <a:t> метою </a:t>
            </a:r>
            <a:r>
              <a:rPr lang="ru-RU" dirty="0" err="1" smtClean="0"/>
              <a:t>здійснюються</a:t>
            </a:r>
            <a:r>
              <a:rPr lang="ru-RU" dirty="0" smtClean="0"/>
              <a:t> заходи </a:t>
            </a:r>
            <a:r>
              <a:rPr lang="ru-RU" dirty="0" err="1" smtClean="0"/>
              <a:t>лісовідновлення</a:t>
            </a:r>
            <a:r>
              <a:rPr lang="ru-RU" dirty="0" smtClean="0"/>
              <a:t>. Для </a:t>
            </a:r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унікальної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національні</a:t>
            </a:r>
            <a:r>
              <a:rPr lang="ru-RU" dirty="0" smtClean="0"/>
              <a:t> парки (</a:t>
            </a:r>
            <a:r>
              <a:rPr lang="ru-RU" dirty="0" err="1" smtClean="0"/>
              <a:t>Карпатський</a:t>
            </a:r>
            <a:r>
              <a:rPr lang="ru-RU" dirty="0" smtClean="0"/>
              <a:t>, </a:t>
            </a:r>
            <a:r>
              <a:rPr lang="ru-RU" dirty="0" err="1" smtClean="0"/>
              <a:t>Шацький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Проблема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тваринного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зниженням</a:t>
            </a:r>
            <a:r>
              <a:rPr lang="ru-RU" dirty="0" smtClean="0"/>
              <a:t> </a:t>
            </a:r>
            <a:r>
              <a:rPr lang="ru-RU" dirty="0" err="1" smtClean="0"/>
              <a:t>запасів</a:t>
            </a:r>
            <a:r>
              <a:rPr lang="ru-RU" dirty="0" smtClean="0"/>
              <a:t>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риби</a:t>
            </a:r>
            <a:r>
              <a:rPr lang="ru-RU" dirty="0" smtClean="0"/>
              <a:t>, </a:t>
            </a:r>
            <a:r>
              <a:rPr lang="ru-RU" dirty="0" err="1" smtClean="0"/>
              <a:t>хутрових</a:t>
            </a:r>
            <a:r>
              <a:rPr lang="ru-RU" dirty="0" smtClean="0"/>
              <a:t> </a:t>
            </a:r>
            <a:r>
              <a:rPr lang="ru-RU" dirty="0" err="1" smtClean="0"/>
              <a:t>звірів</a:t>
            </a:r>
            <a:r>
              <a:rPr lang="ru-RU" dirty="0" smtClean="0"/>
              <a:t>, диких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завдають</a:t>
            </a:r>
            <a:r>
              <a:rPr lang="ru-RU" dirty="0" smtClean="0"/>
              <a:t> </a:t>
            </a:r>
            <a:r>
              <a:rPr lang="ru-RU" dirty="0" err="1" smtClean="0"/>
              <a:t>шкоди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. В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на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покладено</a:t>
            </a:r>
            <a:r>
              <a:rPr lang="ru-RU" dirty="0" smtClean="0"/>
              <a:t> </a:t>
            </a:r>
            <a:r>
              <a:rPr lang="ru-RU" dirty="0" err="1" smtClean="0"/>
              <a:t>обов'язки</a:t>
            </a:r>
            <a:r>
              <a:rPr lang="ru-RU" dirty="0" smtClean="0"/>
              <a:t> контролю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правил </a:t>
            </a:r>
            <a:r>
              <a:rPr lang="ru-RU" dirty="0" err="1" smtClean="0"/>
              <a:t>мисливства</a:t>
            </a:r>
            <a:r>
              <a:rPr lang="ru-RU" dirty="0" smtClean="0"/>
              <a:t> та </a:t>
            </a:r>
            <a:r>
              <a:rPr lang="ru-RU" dirty="0" err="1" smtClean="0"/>
              <a:t>рибальства</a:t>
            </a:r>
            <a:r>
              <a:rPr lang="ru-RU" dirty="0" smtClean="0"/>
              <a:t>. </a:t>
            </a:r>
            <a:r>
              <a:rPr lang="ru-RU" dirty="0" err="1" smtClean="0"/>
              <a:t>Ухвалено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dirty="0" err="1" smtClean="0"/>
              <a:t>законодавчих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масштабів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 </a:t>
            </a:r>
            <a:r>
              <a:rPr lang="ru-RU" dirty="0" err="1" smtClean="0"/>
              <a:t>мінеральних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висуває</a:t>
            </a:r>
            <a:r>
              <a:rPr lang="ru-RU" dirty="0" smtClean="0"/>
              <a:t> проблему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надр</a:t>
            </a:r>
            <a:r>
              <a:rPr lang="ru-RU" dirty="0" smtClean="0"/>
              <a:t>.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передбачити</a:t>
            </a:r>
            <a:r>
              <a:rPr lang="ru-RU" dirty="0" smtClean="0"/>
              <a:t> </a:t>
            </a:r>
            <a:r>
              <a:rPr lang="ru-RU" dirty="0" err="1" smtClean="0"/>
              <a:t>раціональне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надр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втрат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при </a:t>
            </a:r>
            <a:r>
              <a:rPr lang="ru-RU" dirty="0" err="1" smtClean="0"/>
              <a:t>видобутку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переробці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впроваджувати</a:t>
            </a:r>
            <a:r>
              <a:rPr lang="ru-RU" dirty="0" smtClean="0"/>
              <a:t> </a:t>
            </a:r>
            <a:r>
              <a:rPr lang="ru-RU" dirty="0" err="1" smtClean="0"/>
              <a:t>комплексне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мінеральної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, широко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сучасні</a:t>
            </a:r>
            <a:r>
              <a:rPr lang="ru-RU" dirty="0" smtClean="0"/>
              <a:t>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бідних</a:t>
            </a:r>
            <a:r>
              <a:rPr lang="ru-RU" dirty="0" smtClean="0"/>
              <a:t> руд, </a:t>
            </a:r>
            <a:r>
              <a:rPr lang="ru-RU" dirty="0" err="1" smtClean="0"/>
              <a:t>утилізацію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Загострення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проблем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необхідним</a:t>
            </a:r>
            <a:r>
              <a:rPr lang="ru-RU" dirty="0" smtClean="0"/>
              <a:t> </a:t>
            </a:r>
            <a:r>
              <a:rPr lang="ru-RU" dirty="0" err="1" smtClean="0"/>
              <a:t>розв'язання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дальшого</a:t>
            </a:r>
            <a:r>
              <a:rPr lang="ru-RU" dirty="0" smtClean="0"/>
              <a:t> </a:t>
            </a:r>
            <a:r>
              <a:rPr lang="ru-RU" dirty="0" err="1" smtClean="0"/>
              <a:t>співіснування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раціонального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раціональним</a:t>
            </a:r>
            <a:r>
              <a:rPr lang="ru-RU" dirty="0" smtClean="0"/>
              <a:t> </a:t>
            </a:r>
            <a:r>
              <a:rPr lang="ru-RU" dirty="0" err="1" smtClean="0"/>
              <a:t>природокористуванням</a:t>
            </a:r>
            <a:r>
              <a:rPr lang="ru-RU" dirty="0" smtClean="0"/>
              <a:t> </a:t>
            </a:r>
            <a:r>
              <a:rPr lang="ru-RU" dirty="0" err="1" smtClean="0"/>
              <a:t>розуміють</a:t>
            </a:r>
            <a:r>
              <a:rPr lang="ru-RU" dirty="0" smtClean="0"/>
              <a:t> </a:t>
            </a:r>
            <a:r>
              <a:rPr lang="ru-RU" dirty="0" err="1" smtClean="0"/>
              <a:t>таку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форму, коли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передбачити</a:t>
            </a:r>
            <a:r>
              <a:rPr lang="ru-RU" dirty="0" smtClean="0"/>
              <a:t> </a:t>
            </a:r>
            <a:r>
              <a:rPr lang="ru-RU" dirty="0" err="1" smtClean="0"/>
              <a:t>результатні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«</a:t>
            </a:r>
            <a:r>
              <a:rPr lang="ru-RU" dirty="0" err="1" smtClean="0"/>
              <a:t>людинаприрода</a:t>
            </a:r>
            <a:r>
              <a:rPr lang="ru-RU" dirty="0" smtClean="0"/>
              <a:t>». </a:t>
            </a:r>
            <a:r>
              <a:rPr lang="ru-RU" dirty="0" err="1" smtClean="0"/>
              <a:t>Його</a:t>
            </a:r>
            <a:r>
              <a:rPr lang="ru-RU" dirty="0" smtClean="0"/>
              <a:t> рівень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ефективністю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станом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якнайміцнішого</a:t>
            </a:r>
            <a:r>
              <a:rPr lang="ru-RU" dirty="0" smtClean="0"/>
              <a:t>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НТП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реалізацією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, </a:t>
            </a:r>
            <a:r>
              <a:rPr lang="ru-RU" dirty="0" err="1" smtClean="0"/>
              <a:t>спрямованих</a:t>
            </a:r>
            <a:r>
              <a:rPr lang="ru-RU" dirty="0" smtClean="0"/>
              <a:t> на </a:t>
            </a:r>
            <a:r>
              <a:rPr lang="ru-RU" dirty="0" err="1" smtClean="0"/>
              <a:t>мінімізацію</a:t>
            </a:r>
            <a:r>
              <a:rPr lang="ru-RU" dirty="0" smtClean="0"/>
              <a:t> негативного антропогенного </a:t>
            </a:r>
            <a:r>
              <a:rPr lang="ru-RU" dirty="0" err="1" smtClean="0"/>
              <a:t>впливу</a:t>
            </a:r>
            <a:r>
              <a:rPr lang="ru-RU" dirty="0" smtClean="0"/>
              <a:t> на </a:t>
            </a:r>
            <a:r>
              <a:rPr lang="ru-RU" dirty="0" err="1" smtClean="0"/>
              <a:t>навколишнє</a:t>
            </a:r>
            <a:r>
              <a:rPr lang="ru-RU" dirty="0" smtClean="0"/>
              <a:t> </a:t>
            </a:r>
            <a:r>
              <a:rPr lang="ru-RU" dirty="0" err="1" smtClean="0"/>
              <a:t>середовище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природоохоронної</a:t>
            </a:r>
            <a:r>
              <a:rPr lang="ru-RU" dirty="0" smtClean="0"/>
              <a:t> </a:t>
            </a:r>
            <a:r>
              <a:rPr lang="ru-RU" dirty="0" err="1" smtClean="0"/>
              <a:t>активізації</a:t>
            </a:r>
            <a:r>
              <a:rPr lang="ru-RU" dirty="0" smtClean="0"/>
              <a:t> </a:t>
            </a:r>
            <a:r>
              <a:rPr lang="ru-RU" dirty="0" err="1" smtClean="0"/>
              <a:t>виробничої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вод є: · </a:t>
            </a:r>
            <a:r>
              <a:rPr lang="ru-RU" dirty="0" err="1" smtClean="0"/>
              <a:t>Атмосферні</a:t>
            </a:r>
            <a:r>
              <a:rPr lang="ru-RU" dirty="0" smtClean="0"/>
              <a:t> води,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полютантів</a:t>
            </a:r>
            <a:r>
              <a:rPr lang="ru-RU" dirty="0" smtClean="0"/>
              <a:t> (</a:t>
            </a:r>
            <a:r>
              <a:rPr lang="ru-RU" dirty="0" err="1" smtClean="0"/>
              <a:t>забруднювачів</a:t>
            </a:r>
            <a:r>
              <a:rPr lang="ru-RU" dirty="0" smtClean="0"/>
              <a:t>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вимиваються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промислове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. При </a:t>
            </a:r>
            <a:r>
              <a:rPr lang="ru-RU" dirty="0" err="1" smtClean="0"/>
              <a:t>стіканні</a:t>
            </a:r>
            <a:r>
              <a:rPr lang="ru-RU" dirty="0" smtClean="0"/>
              <a:t> по </a:t>
            </a:r>
            <a:r>
              <a:rPr lang="ru-RU" dirty="0" err="1" smtClean="0"/>
              <a:t>схилах</a:t>
            </a:r>
            <a:r>
              <a:rPr lang="ru-RU" dirty="0" smtClean="0"/>
              <a:t>, </a:t>
            </a:r>
            <a:r>
              <a:rPr lang="ru-RU" dirty="0" err="1" smtClean="0"/>
              <a:t>атмосферні</a:t>
            </a:r>
            <a:r>
              <a:rPr lang="ru-RU" dirty="0" smtClean="0"/>
              <a:t> та </a:t>
            </a:r>
            <a:r>
              <a:rPr lang="ru-RU" dirty="0" err="1" smtClean="0"/>
              <a:t>талі</a:t>
            </a:r>
            <a:r>
              <a:rPr lang="ru-RU" dirty="0" smtClean="0"/>
              <a:t> води </a:t>
            </a:r>
            <a:r>
              <a:rPr lang="ru-RU" dirty="0" err="1" smtClean="0"/>
              <a:t>додатково</a:t>
            </a:r>
            <a:r>
              <a:rPr lang="ru-RU" dirty="0" smtClean="0"/>
              <a:t> </a:t>
            </a:r>
            <a:r>
              <a:rPr lang="ru-RU" dirty="0" err="1" smtClean="0"/>
              <a:t>захоплюють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собою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Особливо </a:t>
            </a:r>
            <a:r>
              <a:rPr lang="ru-RU" dirty="0" err="1" smtClean="0"/>
              <a:t>небезпечні</a:t>
            </a:r>
            <a:r>
              <a:rPr lang="ru-RU" dirty="0" smtClean="0"/>
              <a:t> стоки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міських</a:t>
            </a:r>
            <a:r>
              <a:rPr lang="ru-RU" dirty="0" smtClean="0"/>
              <a:t> </a:t>
            </a:r>
            <a:r>
              <a:rPr lang="ru-RU" dirty="0" err="1" smtClean="0"/>
              <a:t>вулиць</a:t>
            </a:r>
            <a:r>
              <a:rPr lang="ru-RU" dirty="0" smtClean="0"/>
              <a:t> та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майданчиків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нафтопродуктів</a:t>
            </a:r>
            <a:r>
              <a:rPr lang="ru-RU" dirty="0" smtClean="0"/>
              <a:t>, </a:t>
            </a:r>
            <a:r>
              <a:rPr lang="ru-RU" dirty="0" err="1" smtClean="0"/>
              <a:t>сміття</a:t>
            </a:r>
            <a:r>
              <a:rPr lang="ru-RU" dirty="0" smtClean="0"/>
              <a:t> </a:t>
            </a:r>
            <a:r>
              <a:rPr lang="ru-RU" dirty="0" err="1" smtClean="0"/>
              <a:t>фенолів</a:t>
            </a:r>
            <a:r>
              <a:rPr lang="ru-RU" dirty="0" smtClean="0"/>
              <a:t>, </a:t>
            </a:r>
            <a:r>
              <a:rPr lang="ru-RU" dirty="0" err="1" smtClean="0"/>
              <a:t>різних</a:t>
            </a:r>
            <a:r>
              <a:rPr lang="ru-RU" dirty="0" smtClean="0"/>
              <a:t> кислот. · </a:t>
            </a:r>
            <a:r>
              <a:rPr lang="ru-RU" dirty="0" err="1" smtClean="0"/>
              <a:t>Міські</a:t>
            </a:r>
            <a:r>
              <a:rPr lang="ru-RU" dirty="0" smtClean="0"/>
              <a:t> </a:t>
            </a:r>
            <a:r>
              <a:rPr lang="ru-RU" dirty="0" err="1" smtClean="0"/>
              <a:t>стічні</a:t>
            </a:r>
            <a:r>
              <a:rPr lang="ru-RU" dirty="0" smtClean="0"/>
              <a:t> води,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побутові</a:t>
            </a:r>
            <a:r>
              <a:rPr lang="ru-RU" dirty="0" smtClean="0"/>
              <a:t> стоки,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фекалії</a:t>
            </a:r>
            <a:r>
              <a:rPr lang="ru-RU" dirty="0" smtClean="0"/>
              <a:t>, </a:t>
            </a:r>
            <a:r>
              <a:rPr lang="ru-RU" dirty="0" err="1" smtClean="0"/>
              <a:t>детергенти</a:t>
            </a:r>
            <a:r>
              <a:rPr lang="ru-RU" dirty="0" smtClean="0"/>
              <a:t> (</a:t>
            </a:r>
            <a:r>
              <a:rPr lang="ru-RU" dirty="0" err="1" smtClean="0"/>
              <a:t>поверхневоактивні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), </a:t>
            </a:r>
            <a:r>
              <a:rPr lang="ru-RU" dirty="0" err="1" smtClean="0"/>
              <a:t>мікроорганізми</a:t>
            </a:r>
            <a:r>
              <a:rPr lang="ru-RU" dirty="0" smtClean="0"/>
              <a:t>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патогенні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· </a:t>
            </a:r>
            <a:r>
              <a:rPr lang="ru-RU" dirty="0" err="1" smtClean="0"/>
              <a:t>Промислові</a:t>
            </a:r>
            <a:r>
              <a:rPr lang="ru-RU" dirty="0" smtClean="0"/>
              <a:t> </a:t>
            </a:r>
            <a:r>
              <a:rPr lang="ru-RU" dirty="0" err="1" smtClean="0"/>
              <a:t>стічні</a:t>
            </a:r>
            <a:r>
              <a:rPr lang="ru-RU" dirty="0" smtClean="0"/>
              <a:t> води,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у самих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активно </a:t>
            </a:r>
            <a:r>
              <a:rPr lang="ru-RU" dirty="0" err="1" smtClean="0"/>
              <a:t>споживає</a:t>
            </a:r>
            <a:r>
              <a:rPr lang="ru-RU" dirty="0" smtClean="0"/>
              <a:t> воду </a:t>
            </a:r>
            <a:r>
              <a:rPr lang="ru-RU" dirty="0" err="1" smtClean="0"/>
              <a:t>чорна</a:t>
            </a:r>
            <a:r>
              <a:rPr lang="ru-RU" dirty="0" smtClean="0"/>
              <a:t> </a:t>
            </a:r>
            <a:r>
              <a:rPr lang="ru-RU" dirty="0" err="1" smtClean="0"/>
              <a:t>металургія</a:t>
            </a:r>
            <a:r>
              <a:rPr lang="ru-RU" dirty="0" smtClean="0"/>
              <a:t>, </a:t>
            </a:r>
            <a:r>
              <a:rPr lang="ru-RU" dirty="0" err="1" smtClean="0"/>
              <a:t>хімічна</a:t>
            </a:r>
            <a:r>
              <a:rPr lang="ru-RU" dirty="0" smtClean="0"/>
              <a:t>, </a:t>
            </a:r>
            <a:r>
              <a:rPr lang="ru-RU" dirty="0" err="1" smtClean="0"/>
              <a:t>лісохімічна</a:t>
            </a:r>
            <a:r>
              <a:rPr lang="ru-RU" dirty="0" smtClean="0"/>
              <a:t>, </a:t>
            </a:r>
            <a:r>
              <a:rPr lang="ru-RU" dirty="0" err="1" smtClean="0"/>
              <a:t>нафтопереробна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 При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 smtClean="0"/>
              <a:t>процесах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стічних</a:t>
            </a:r>
            <a:r>
              <a:rPr lang="ru-RU" dirty="0" smtClean="0"/>
              <a:t> вод, а </a:t>
            </a:r>
            <a:r>
              <a:rPr lang="ru-RU" dirty="0" err="1" smtClean="0"/>
              <a:t>саме</a:t>
            </a:r>
            <a:r>
              <a:rPr lang="ru-RU" dirty="0" smtClean="0"/>
              <a:t>: ? </a:t>
            </a:r>
            <a:r>
              <a:rPr lang="ru-RU" dirty="0" err="1" smtClean="0"/>
              <a:t>реакційні</a:t>
            </a:r>
            <a:r>
              <a:rPr lang="ru-RU" dirty="0" smtClean="0"/>
              <a:t> води,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виділенням</a:t>
            </a:r>
            <a:r>
              <a:rPr lang="ru-RU" dirty="0" smtClean="0"/>
              <a:t> води, </a:t>
            </a:r>
            <a:r>
              <a:rPr lang="ru-RU" dirty="0" err="1" smtClean="0"/>
              <a:t>забруднені</a:t>
            </a:r>
            <a:r>
              <a:rPr lang="ru-RU" dirty="0" smtClean="0"/>
              <a:t> як </a:t>
            </a:r>
            <a:r>
              <a:rPr lang="ru-RU" dirty="0" err="1" smtClean="0"/>
              <a:t>вихідними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продуктами </a:t>
            </a:r>
            <a:r>
              <a:rPr lang="ru-RU" dirty="0" err="1" smtClean="0"/>
              <a:t>реакцій</a:t>
            </a:r>
            <a:r>
              <a:rPr lang="ru-RU" dirty="0" smtClean="0"/>
              <a:t>, ? води,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у </a:t>
            </a:r>
            <a:r>
              <a:rPr lang="ru-RU" dirty="0" err="1" smtClean="0"/>
              <a:t>сировині</a:t>
            </a:r>
            <a:r>
              <a:rPr lang="ru-RU" dirty="0" smtClean="0"/>
              <a:t> та </a:t>
            </a:r>
            <a:r>
              <a:rPr lang="ru-RU" dirty="0" err="1" smtClean="0"/>
              <a:t>вихідних</a:t>
            </a:r>
            <a:r>
              <a:rPr lang="ru-RU" dirty="0" smtClean="0"/>
              <a:t> продуктах (</a:t>
            </a:r>
            <a:r>
              <a:rPr lang="ru-RU" dirty="0" err="1" smtClean="0"/>
              <a:t>вільна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зв'язана</a:t>
            </a:r>
            <a:r>
              <a:rPr lang="ru-RU" dirty="0" smtClean="0"/>
              <a:t> вода), ?</a:t>
            </a:r>
            <a:r>
              <a:rPr lang="ru-RU" dirty="0" err="1" smtClean="0"/>
              <a:t>промивні</a:t>
            </a:r>
            <a:r>
              <a:rPr lang="ru-RU" dirty="0" smtClean="0"/>
              <a:t> води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миття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, </a:t>
            </a:r>
            <a:r>
              <a:rPr lang="ru-RU" dirty="0" err="1" smtClean="0"/>
              <a:t>продуктів</a:t>
            </a:r>
            <a:r>
              <a:rPr lang="ru-RU" dirty="0" smtClean="0"/>
              <a:t>, </a:t>
            </a:r>
            <a:r>
              <a:rPr lang="ru-RU" dirty="0" err="1" smtClean="0"/>
              <a:t>тари</a:t>
            </a:r>
            <a:r>
              <a:rPr lang="ru-RU" dirty="0" smtClean="0"/>
              <a:t>,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маточні</a:t>
            </a:r>
            <a:r>
              <a:rPr lang="ru-RU" dirty="0" smtClean="0"/>
              <a:t> </a:t>
            </a:r>
            <a:r>
              <a:rPr lang="ru-RU" dirty="0" err="1" smtClean="0"/>
              <a:t>водні</a:t>
            </a:r>
            <a:r>
              <a:rPr lang="ru-RU" dirty="0" smtClean="0"/>
              <a:t> </a:t>
            </a:r>
            <a:r>
              <a:rPr lang="ru-RU" dirty="0" err="1" smtClean="0"/>
              <a:t>розчини</a:t>
            </a:r>
            <a:r>
              <a:rPr lang="ru-RU" dirty="0" smtClean="0"/>
              <a:t>, ? </a:t>
            </a:r>
            <a:r>
              <a:rPr lang="ru-RU" dirty="0" err="1" smtClean="0"/>
              <a:t>водні</a:t>
            </a:r>
            <a:r>
              <a:rPr lang="ru-RU" dirty="0" smtClean="0"/>
              <a:t> </a:t>
            </a:r>
            <a:r>
              <a:rPr lang="ru-RU" dirty="0" err="1" smtClean="0"/>
              <a:t>екстрагени</a:t>
            </a:r>
            <a:r>
              <a:rPr lang="ru-RU" dirty="0" smtClean="0"/>
              <a:t> та </a:t>
            </a:r>
            <a:r>
              <a:rPr lang="ru-RU" dirty="0" err="1" smtClean="0"/>
              <a:t>адсорбенти</a:t>
            </a:r>
            <a:r>
              <a:rPr lang="ru-RU" dirty="0" smtClean="0"/>
              <a:t>, ? </a:t>
            </a:r>
            <a:r>
              <a:rPr lang="ru-RU" dirty="0" err="1" smtClean="0"/>
              <a:t>охолоджені</a:t>
            </a:r>
            <a:r>
              <a:rPr lang="ru-RU" dirty="0" smtClean="0"/>
              <a:t> води,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контактують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технологічними</a:t>
            </a:r>
            <a:r>
              <a:rPr lang="ru-RU" dirty="0" smtClean="0"/>
              <a:t> продуктами, а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у системах </a:t>
            </a:r>
            <a:r>
              <a:rPr lang="ru-RU" dirty="0" err="1" smtClean="0"/>
              <a:t>зворотного</a:t>
            </a:r>
            <a:r>
              <a:rPr lang="ru-RU" dirty="0" smtClean="0"/>
              <a:t> </a:t>
            </a:r>
            <a:r>
              <a:rPr lang="ru-RU" dirty="0" err="1" smtClean="0"/>
              <a:t>водопостачання</a:t>
            </a:r>
            <a:r>
              <a:rPr lang="ru-RU" dirty="0" smtClean="0"/>
              <a:t>, ? </a:t>
            </a:r>
            <a:r>
              <a:rPr lang="ru-RU" dirty="0" err="1" smtClean="0"/>
              <a:t>побутові</a:t>
            </a:r>
            <a:r>
              <a:rPr lang="ru-RU" dirty="0" smtClean="0"/>
              <a:t> води </a:t>
            </a:r>
            <a:r>
              <a:rPr lang="ru-RU" dirty="0" err="1" smtClean="0"/>
              <a:t>води</a:t>
            </a:r>
            <a:r>
              <a:rPr lang="ru-RU" dirty="0" smtClean="0"/>
              <a:t> </a:t>
            </a:r>
            <a:r>
              <a:rPr lang="ru-RU" dirty="0" err="1" smtClean="0"/>
              <a:t>їдалень</a:t>
            </a:r>
            <a:r>
              <a:rPr lang="ru-RU" dirty="0" smtClean="0"/>
              <a:t>, </a:t>
            </a:r>
            <a:r>
              <a:rPr lang="ru-RU" dirty="0" err="1" smtClean="0"/>
              <a:t>душових</a:t>
            </a:r>
            <a:r>
              <a:rPr lang="ru-RU" dirty="0" smtClean="0"/>
              <a:t>, </a:t>
            </a:r>
            <a:r>
              <a:rPr lang="ru-RU" dirty="0" err="1" smtClean="0"/>
              <a:t>туалетів</a:t>
            </a:r>
            <a:r>
              <a:rPr lang="ru-RU" dirty="0" smtClean="0"/>
              <a:t>, </a:t>
            </a:r>
            <a:r>
              <a:rPr lang="ru-RU" dirty="0" err="1" smtClean="0"/>
              <a:t>пралень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? </a:t>
            </a:r>
            <a:r>
              <a:rPr lang="ru-RU" dirty="0" err="1" smtClean="0"/>
              <a:t>атмосферні</a:t>
            </a:r>
            <a:r>
              <a:rPr lang="ru-RU" dirty="0" smtClean="0"/>
              <a:t> опади,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стікають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· </a:t>
            </a:r>
            <a:r>
              <a:rPr lang="ru-RU" dirty="0" err="1" smtClean="0"/>
              <a:t>Промислові</a:t>
            </a:r>
            <a:r>
              <a:rPr lang="ru-RU" dirty="0" smtClean="0"/>
              <a:t> </a:t>
            </a:r>
            <a:r>
              <a:rPr lang="ru-RU" dirty="0" err="1" smtClean="0"/>
              <a:t>стічні</a:t>
            </a:r>
            <a:r>
              <a:rPr lang="ru-RU" dirty="0" smtClean="0"/>
              <a:t> води,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у самих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активно </a:t>
            </a:r>
            <a:r>
              <a:rPr lang="ru-RU" dirty="0" err="1" smtClean="0"/>
              <a:t>споживає</a:t>
            </a:r>
            <a:r>
              <a:rPr lang="ru-RU" dirty="0" smtClean="0"/>
              <a:t> воду </a:t>
            </a:r>
            <a:r>
              <a:rPr lang="ru-RU" dirty="0" err="1" smtClean="0"/>
              <a:t>чорна</a:t>
            </a:r>
            <a:r>
              <a:rPr lang="ru-RU" dirty="0" smtClean="0"/>
              <a:t> </a:t>
            </a:r>
            <a:r>
              <a:rPr lang="ru-RU" dirty="0" err="1" smtClean="0"/>
              <a:t>металургія</a:t>
            </a:r>
            <a:r>
              <a:rPr lang="ru-RU" dirty="0" smtClean="0"/>
              <a:t>, </a:t>
            </a:r>
            <a:r>
              <a:rPr lang="ru-RU" dirty="0" err="1" smtClean="0"/>
              <a:t>хімічна</a:t>
            </a:r>
            <a:r>
              <a:rPr lang="ru-RU" dirty="0" smtClean="0"/>
              <a:t>, </a:t>
            </a:r>
            <a:r>
              <a:rPr lang="ru-RU" dirty="0" err="1" smtClean="0"/>
              <a:t>лісохімічна</a:t>
            </a:r>
            <a:r>
              <a:rPr lang="ru-RU" dirty="0" smtClean="0"/>
              <a:t>, </a:t>
            </a:r>
            <a:r>
              <a:rPr lang="ru-RU" dirty="0" err="1" smtClean="0"/>
              <a:t>нафтопереробна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. При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</a:t>
            </a:r>
            <a:r>
              <a:rPr lang="ru-RU" dirty="0" err="1" smtClean="0"/>
              <a:t>процесах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стічних</a:t>
            </a:r>
            <a:r>
              <a:rPr lang="ru-RU" dirty="0" smtClean="0"/>
              <a:t> вод, а </a:t>
            </a:r>
            <a:r>
              <a:rPr lang="ru-RU" dirty="0" err="1" smtClean="0"/>
              <a:t>саме</a:t>
            </a:r>
            <a:r>
              <a:rPr lang="ru-RU" dirty="0" smtClean="0"/>
              <a:t>: ? </a:t>
            </a:r>
            <a:r>
              <a:rPr lang="ru-RU" dirty="0" err="1" smtClean="0"/>
              <a:t>реакційні</a:t>
            </a:r>
            <a:r>
              <a:rPr lang="ru-RU" dirty="0" smtClean="0"/>
              <a:t> води,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виділенням</a:t>
            </a:r>
            <a:r>
              <a:rPr lang="ru-RU" dirty="0" smtClean="0"/>
              <a:t> води, </a:t>
            </a:r>
            <a:r>
              <a:rPr lang="ru-RU" dirty="0" err="1" smtClean="0"/>
              <a:t>забруднені</a:t>
            </a:r>
            <a:r>
              <a:rPr lang="ru-RU" dirty="0" smtClean="0"/>
              <a:t> як </a:t>
            </a:r>
            <a:r>
              <a:rPr lang="ru-RU" dirty="0" err="1" smtClean="0"/>
              <a:t>вихідними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продуктами </a:t>
            </a:r>
            <a:r>
              <a:rPr lang="ru-RU" dirty="0" err="1" smtClean="0"/>
              <a:t>реакцій</a:t>
            </a:r>
            <a:r>
              <a:rPr lang="ru-RU" dirty="0" smtClean="0"/>
              <a:t>, ? води,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у </a:t>
            </a:r>
            <a:r>
              <a:rPr lang="ru-RU" dirty="0" err="1" smtClean="0"/>
              <a:t>сировині</a:t>
            </a:r>
            <a:r>
              <a:rPr lang="ru-RU" dirty="0" smtClean="0"/>
              <a:t> та </a:t>
            </a:r>
            <a:r>
              <a:rPr lang="ru-RU" dirty="0" err="1" smtClean="0"/>
              <a:t>вихідних</a:t>
            </a:r>
            <a:r>
              <a:rPr lang="ru-RU" dirty="0" smtClean="0"/>
              <a:t> продуктах (</a:t>
            </a:r>
            <a:r>
              <a:rPr lang="ru-RU" dirty="0" err="1" smtClean="0"/>
              <a:t>вільна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зв'язана</a:t>
            </a:r>
            <a:r>
              <a:rPr lang="ru-RU" dirty="0" smtClean="0"/>
              <a:t> вода), ?</a:t>
            </a:r>
            <a:r>
              <a:rPr lang="ru-RU" dirty="0" err="1" smtClean="0"/>
              <a:t>промивні</a:t>
            </a:r>
            <a:r>
              <a:rPr lang="ru-RU" dirty="0" smtClean="0"/>
              <a:t> води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миття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, </a:t>
            </a:r>
            <a:r>
              <a:rPr lang="ru-RU" dirty="0" err="1" smtClean="0"/>
              <a:t>продуктів</a:t>
            </a:r>
            <a:r>
              <a:rPr lang="ru-RU" dirty="0" smtClean="0"/>
              <a:t>, </a:t>
            </a:r>
            <a:r>
              <a:rPr lang="ru-RU" dirty="0" err="1" smtClean="0"/>
              <a:t>тари</a:t>
            </a:r>
            <a:r>
              <a:rPr lang="ru-RU" dirty="0" smtClean="0"/>
              <a:t>,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маточні</a:t>
            </a:r>
            <a:r>
              <a:rPr lang="ru-RU" dirty="0" smtClean="0"/>
              <a:t> </a:t>
            </a:r>
            <a:r>
              <a:rPr lang="ru-RU" dirty="0" err="1" smtClean="0"/>
              <a:t>водні</a:t>
            </a:r>
            <a:r>
              <a:rPr lang="ru-RU" dirty="0" smtClean="0"/>
              <a:t> </a:t>
            </a:r>
            <a:r>
              <a:rPr lang="ru-RU" dirty="0" err="1" smtClean="0"/>
              <a:t>розчини</a:t>
            </a:r>
            <a:r>
              <a:rPr lang="ru-RU" dirty="0" smtClean="0"/>
              <a:t>, ? </a:t>
            </a:r>
            <a:r>
              <a:rPr lang="ru-RU" dirty="0" err="1" smtClean="0"/>
              <a:t>водні</a:t>
            </a:r>
            <a:r>
              <a:rPr lang="ru-RU" dirty="0" smtClean="0"/>
              <a:t> </a:t>
            </a:r>
            <a:r>
              <a:rPr lang="ru-RU" dirty="0" err="1" smtClean="0"/>
              <a:t>екстрагени</a:t>
            </a:r>
            <a:r>
              <a:rPr lang="ru-RU" dirty="0" smtClean="0"/>
              <a:t> та </a:t>
            </a:r>
            <a:r>
              <a:rPr lang="ru-RU" dirty="0" err="1" smtClean="0"/>
              <a:t>адсорбенти</a:t>
            </a:r>
            <a:r>
              <a:rPr lang="ru-RU" dirty="0" smtClean="0"/>
              <a:t>, ? </a:t>
            </a:r>
            <a:r>
              <a:rPr lang="ru-RU" dirty="0" err="1" smtClean="0"/>
              <a:t>охолоджені</a:t>
            </a:r>
            <a:r>
              <a:rPr lang="ru-RU" dirty="0" smtClean="0"/>
              <a:t> води, </a:t>
            </a:r>
            <a:r>
              <a:rPr lang="ru-RU" dirty="0" err="1" smtClean="0"/>
              <a:t>що</a:t>
            </a:r>
            <a:r>
              <a:rPr lang="ru-RU" dirty="0" smtClean="0"/>
              <a:t> не </a:t>
            </a:r>
            <a:r>
              <a:rPr lang="ru-RU" dirty="0" err="1" smtClean="0"/>
              <a:t>контактують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технологічними</a:t>
            </a:r>
            <a:r>
              <a:rPr lang="ru-RU" dirty="0" smtClean="0"/>
              <a:t> продуктами, а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у системах </a:t>
            </a:r>
            <a:r>
              <a:rPr lang="ru-RU" dirty="0" err="1" smtClean="0"/>
              <a:t>зворотного</a:t>
            </a:r>
            <a:r>
              <a:rPr lang="ru-RU" dirty="0" smtClean="0"/>
              <a:t> </a:t>
            </a:r>
            <a:r>
              <a:rPr lang="ru-RU" dirty="0" err="1" smtClean="0"/>
              <a:t>водопостачання</a:t>
            </a:r>
            <a:r>
              <a:rPr lang="ru-RU" dirty="0" smtClean="0"/>
              <a:t>, ? </a:t>
            </a:r>
            <a:r>
              <a:rPr lang="ru-RU" dirty="0" err="1" smtClean="0"/>
              <a:t>побутові</a:t>
            </a:r>
            <a:r>
              <a:rPr lang="ru-RU" dirty="0" smtClean="0"/>
              <a:t> води </a:t>
            </a:r>
            <a:r>
              <a:rPr lang="ru-RU" dirty="0" err="1" smtClean="0"/>
              <a:t>води</a:t>
            </a:r>
            <a:r>
              <a:rPr lang="ru-RU" dirty="0" smtClean="0"/>
              <a:t> </a:t>
            </a:r>
            <a:r>
              <a:rPr lang="ru-RU" dirty="0" err="1" smtClean="0"/>
              <a:t>їдалень</a:t>
            </a:r>
            <a:r>
              <a:rPr lang="ru-RU" dirty="0" smtClean="0"/>
              <a:t>, </a:t>
            </a:r>
            <a:r>
              <a:rPr lang="ru-RU" dirty="0" err="1" smtClean="0"/>
              <a:t>душових</a:t>
            </a:r>
            <a:r>
              <a:rPr lang="ru-RU" dirty="0" smtClean="0"/>
              <a:t>, </a:t>
            </a:r>
            <a:r>
              <a:rPr lang="ru-RU" dirty="0" err="1" smtClean="0"/>
              <a:t>туалетів</a:t>
            </a:r>
            <a:r>
              <a:rPr lang="ru-RU" dirty="0" smtClean="0"/>
              <a:t>, </a:t>
            </a:r>
            <a:r>
              <a:rPr lang="ru-RU" dirty="0" err="1" smtClean="0"/>
              <a:t>пралень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? </a:t>
            </a:r>
            <a:r>
              <a:rPr lang="ru-RU" dirty="0" err="1" smtClean="0"/>
              <a:t>атмосферні</a:t>
            </a:r>
            <a:r>
              <a:rPr lang="ru-RU" dirty="0" smtClean="0"/>
              <a:t> опади,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стікають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Головними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забруднюючими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 </a:t>
            </a:r>
            <a:r>
              <a:rPr lang="ru-RU" dirty="0" err="1" smtClean="0"/>
              <a:t>ґрунтових</a:t>
            </a:r>
            <a:r>
              <a:rPr lang="ru-RU" dirty="0" smtClean="0"/>
              <a:t> вод </a:t>
            </a:r>
            <a:r>
              <a:rPr lang="ru-RU" dirty="0" err="1" smtClean="0"/>
              <a:t>вважають</a:t>
            </a:r>
            <a:r>
              <a:rPr lang="ru-RU" dirty="0" smtClean="0"/>
              <a:t>: · неправильно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звалища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сховища</a:t>
            </a:r>
            <a:r>
              <a:rPr lang="ru-RU" dirty="0" smtClean="0"/>
              <a:t> </a:t>
            </a:r>
            <a:r>
              <a:rPr lang="ru-RU" dirty="0" err="1" smtClean="0"/>
              <a:t>отруйних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; · </a:t>
            </a:r>
            <a:r>
              <a:rPr lang="ru-RU" dirty="0" err="1" smtClean="0"/>
              <a:t>підземні</a:t>
            </a:r>
            <a:r>
              <a:rPr lang="ru-RU" dirty="0" smtClean="0"/>
              <a:t> </a:t>
            </a:r>
            <a:r>
              <a:rPr lang="ru-RU" dirty="0" err="1" smtClean="0"/>
              <a:t>резервуари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трубопроводи</a:t>
            </a:r>
            <a:r>
              <a:rPr lang="ru-RU" dirty="0" smtClean="0"/>
              <a:t> (</a:t>
            </a:r>
            <a:r>
              <a:rPr lang="ru-RU" dirty="0" err="1" smtClean="0"/>
              <a:t>особливу</a:t>
            </a:r>
            <a:r>
              <a:rPr lang="ru-RU" dirty="0" smtClean="0"/>
              <a:t> </a:t>
            </a:r>
            <a:r>
              <a:rPr lang="ru-RU" dirty="0" err="1" smtClean="0"/>
              <a:t>небезпеку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бензину на АЗС); · </a:t>
            </a:r>
            <a:r>
              <a:rPr lang="ru-RU" dirty="0" err="1" smtClean="0"/>
              <a:t>пестициди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на полях, у садах, на газонах </a:t>
            </a:r>
            <a:r>
              <a:rPr lang="ru-RU" dirty="0" err="1" smtClean="0"/>
              <a:t>тощо</a:t>
            </a:r>
            <a:r>
              <a:rPr lang="ru-RU" dirty="0" smtClean="0"/>
              <a:t>; · </a:t>
            </a:r>
            <a:r>
              <a:rPr lang="ru-RU" dirty="0" err="1" smtClean="0"/>
              <a:t>сіль</a:t>
            </a:r>
            <a:r>
              <a:rPr lang="ru-RU" dirty="0" smtClean="0"/>
              <a:t>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посипають</a:t>
            </a:r>
            <a:r>
              <a:rPr lang="ru-RU" dirty="0" smtClean="0"/>
              <a:t> </a:t>
            </a:r>
            <a:r>
              <a:rPr lang="ru-RU" dirty="0" err="1" smtClean="0"/>
              <a:t>тротуари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вулиці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ожеледі</a:t>
            </a:r>
            <a:r>
              <a:rPr lang="ru-RU" dirty="0" smtClean="0"/>
              <a:t>; · мазут на дорогах для </a:t>
            </a:r>
            <a:r>
              <a:rPr lang="ru-RU" dirty="0" err="1" smtClean="0"/>
              <a:t>зв'язування</a:t>
            </a:r>
            <a:r>
              <a:rPr lang="ru-RU" dirty="0" smtClean="0"/>
              <a:t> пилу; ·</a:t>
            </a:r>
            <a:r>
              <a:rPr lang="ru-RU" dirty="0" err="1" smtClean="0"/>
              <a:t>надлишки</a:t>
            </a:r>
            <a:r>
              <a:rPr lang="ru-RU" dirty="0" smtClean="0"/>
              <a:t> </a:t>
            </a:r>
            <a:r>
              <a:rPr lang="ru-RU" dirty="0" err="1" smtClean="0"/>
              <a:t>стічних</a:t>
            </a:r>
            <a:r>
              <a:rPr lang="ru-RU" dirty="0" smtClean="0"/>
              <a:t> вод та </a:t>
            </a:r>
            <a:r>
              <a:rPr lang="ru-RU" dirty="0" err="1" smtClean="0"/>
              <a:t>каналізаційного</a:t>
            </a:r>
            <a:r>
              <a:rPr lang="ru-RU" dirty="0" smtClean="0"/>
              <a:t> мулу. Таким чином,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екосистем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більшою</a:t>
            </a:r>
            <a:r>
              <a:rPr lang="ru-RU" dirty="0" smtClean="0"/>
              <a:t> </a:t>
            </a:r>
            <a:r>
              <a:rPr lang="ru-RU" dirty="0" err="1" smtClean="0"/>
              <a:t>небезпекою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атмосфери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наступних</a:t>
            </a:r>
            <a:r>
              <a:rPr lang="ru-RU" dirty="0" smtClean="0"/>
              <a:t> причин: ·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регенерації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самоочищення</a:t>
            </a:r>
            <a:r>
              <a:rPr lang="ru-RU" dirty="0" smtClean="0"/>
              <a:t> </a:t>
            </a:r>
            <a:r>
              <a:rPr lang="ru-RU" dirty="0" err="1" smtClean="0"/>
              <a:t>протікають</a:t>
            </a:r>
            <a:r>
              <a:rPr lang="ru-RU" dirty="0" smtClean="0"/>
              <a:t> у водному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повільніше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повітряному</a:t>
            </a:r>
            <a:r>
              <a:rPr lang="ru-RU" dirty="0" smtClean="0"/>
              <a:t>; ·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водойм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; ·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водному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забруднень</a:t>
            </a:r>
            <a:r>
              <a:rPr lang="ru-RU" dirty="0" smtClean="0"/>
              <a:t>,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чутливі</a:t>
            </a:r>
            <a:r>
              <a:rPr lang="ru-RU" dirty="0" smtClean="0"/>
              <a:t> </a:t>
            </a:r>
            <a:r>
              <a:rPr lang="ru-RU" dirty="0" err="1" smtClean="0"/>
              <a:t>самі</a:t>
            </a:r>
            <a:r>
              <a:rPr lang="ru-RU" dirty="0" smtClean="0"/>
              <a:t> по </a:t>
            </a:r>
            <a:r>
              <a:rPr lang="ru-RU" dirty="0" err="1" smtClean="0"/>
              <a:t>собі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на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атмосферні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929190" y="5214950"/>
            <a:ext cx="3852866" cy="1401878"/>
          </a:xfrm>
        </p:spPr>
        <p:txBody>
          <a:bodyPr/>
          <a:lstStyle/>
          <a:p>
            <a:r>
              <a:rPr lang="uk-UA" dirty="0" smtClean="0"/>
              <a:t>Виконав</a:t>
            </a:r>
          </a:p>
          <a:p>
            <a:r>
              <a:rPr lang="uk-UA" dirty="0" smtClean="0"/>
              <a:t>Учень 11 класу</a:t>
            </a:r>
          </a:p>
          <a:p>
            <a:r>
              <a:rPr lang="uk-UA" dirty="0" smtClean="0"/>
              <a:t>Макаров Олександр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71480"/>
            <a:ext cx="9144000" cy="628652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Найважливішим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води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потрапляючи</a:t>
            </a:r>
            <a:r>
              <a:rPr lang="ru-RU" dirty="0" smtClean="0"/>
              <a:t> у </a:t>
            </a:r>
            <a:r>
              <a:rPr lang="ru-RU" dirty="0" err="1" smtClean="0"/>
              <a:t>водойми</a:t>
            </a:r>
            <a:r>
              <a:rPr lang="ru-RU" dirty="0" smtClean="0"/>
              <a:t>, </a:t>
            </a:r>
            <a:r>
              <a:rPr lang="ru-RU" dirty="0" err="1" smtClean="0"/>
              <a:t>забруднювальні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</a:t>
            </a:r>
            <a:r>
              <a:rPr lang="ru-RU" dirty="0" err="1" smtClean="0"/>
              <a:t>спричинюють</a:t>
            </a:r>
            <a:r>
              <a:rPr lang="ru-RU" dirty="0" smtClean="0"/>
              <a:t> </a:t>
            </a: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. </a:t>
            </a:r>
            <a:r>
              <a:rPr lang="ru-RU" dirty="0" err="1" smtClean="0"/>
              <a:t>Якість</a:t>
            </a:r>
            <a:r>
              <a:rPr lang="ru-RU" dirty="0" smtClean="0"/>
              <a:t> води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фізичних</a:t>
            </a:r>
            <a:r>
              <a:rPr lang="ru-RU" dirty="0" smtClean="0"/>
              <a:t>, </a:t>
            </a:r>
            <a:r>
              <a:rPr lang="ru-RU" dirty="0" err="1" smtClean="0"/>
              <a:t>хімічних</a:t>
            </a:r>
            <a:r>
              <a:rPr lang="ru-RU" dirty="0" smtClean="0"/>
              <a:t>, </a:t>
            </a:r>
            <a:r>
              <a:rPr lang="ru-RU" dirty="0" err="1" smtClean="0"/>
              <a:t>біологічних</a:t>
            </a:r>
            <a:r>
              <a:rPr lang="ru-RU" dirty="0" smtClean="0"/>
              <a:t> та </a:t>
            </a:r>
            <a:r>
              <a:rPr lang="ru-RU" dirty="0" err="1" smtClean="0"/>
              <a:t>бактеріологічних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обумовлюють</a:t>
            </a:r>
            <a:r>
              <a:rPr lang="ru-RU" dirty="0" smtClean="0"/>
              <a:t> </a:t>
            </a:r>
            <a:r>
              <a:rPr lang="ru-RU" dirty="0" err="1" smtClean="0"/>
              <a:t>придатність</a:t>
            </a:r>
            <a:r>
              <a:rPr lang="ru-RU" dirty="0" smtClean="0"/>
              <a:t> води для </a:t>
            </a:r>
            <a:r>
              <a:rPr lang="ru-RU" dirty="0" err="1" smtClean="0"/>
              <a:t>використання</a:t>
            </a:r>
            <a:r>
              <a:rPr lang="ru-RU" dirty="0" smtClean="0"/>
              <a:t> у </a:t>
            </a:r>
            <a:r>
              <a:rPr lang="ru-RU" dirty="0" err="1" smtClean="0"/>
              <a:t>промисловому</a:t>
            </a:r>
            <a:r>
              <a:rPr lang="ru-RU" dirty="0" smtClean="0"/>
              <a:t> </a:t>
            </a:r>
            <a:r>
              <a:rPr lang="ru-RU" dirty="0" err="1" smtClean="0"/>
              <a:t>виробництві</a:t>
            </a:r>
            <a:r>
              <a:rPr lang="ru-RU" dirty="0" smtClean="0"/>
              <a:t>, </a:t>
            </a:r>
            <a:r>
              <a:rPr lang="ru-RU" dirty="0" err="1" smtClean="0"/>
              <a:t>побуті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Чинним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водним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 </a:t>
            </a:r>
            <a:r>
              <a:rPr lang="ru-RU" dirty="0" err="1" smtClean="0"/>
              <a:t>регламентується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води </a:t>
            </a:r>
            <a:r>
              <a:rPr lang="ru-RU" dirty="0" err="1" smtClean="0"/>
              <a:t>певної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. Не </a:t>
            </a:r>
            <a:r>
              <a:rPr lang="ru-RU" dirty="0" err="1" smtClean="0"/>
              <a:t>дозволяється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питну</a:t>
            </a:r>
            <a:r>
              <a:rPr lang="ru-RU" dirty="0" smtClean="0"/>
              <a:t> воду для </a:t>
            </a:r>
            <a:r>
              <a:rPr lang="ru-RU" dirty="0" err="1" smtClean="0"/>
              <a:t>охолодження</a:t>
            </a:r>
            <a:r>
              <a:rPr lang="ru-RU" dirty="0" smtClean="0"/>
              <a:t> </a:t>
            </a:r>
            <a:r>
              <a:rPr lang="ru-RU" dirty="0" err="1" smtClean="0"/>
              <a:t>блоків</a:t>
            </a:r>
            <a:r>
              <a:rPr lang="ru-RU" dirty="0" smtClean="0"/>
              <a:t> ТЕС, </a:t>
            </a:r>
            <a:r>
              <a:rPr lang="ru-RU" dirty="0" err="1" smtClean="0"/>
              <a:t>скидати</a:t>
            </a:r>
            <a:r>
              <a:rPr lang="ru-RU" dirty="0" smtClean="0"/>
              <a:t> у </a:t>
            </a:r>
            <a:r>
              <a:rPr lang="ru-RU" dirty="0" err="1" smtClean="0"/>
              <a:t>водойми</a:t>
            </a:r>
            <a:r>
              <a:rPr lang="ru-RU" dirty="0" smtClean="0"/>
              <a:t> </a:t>
            </a:r>
            <a:r>
              <a:rPr lang="ru-RU" dirty="0" err="1" smtClean="0"/>
              <a:t>стічні</a:t>
            </a:r>
            <a:r>
              <a:rPr lang="ru-RU" dirty="0" smtClean="0"/>
              <a:t> води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вилучити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. 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ефективним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зворотне</a:t>
            </a:r>
            <a:r>
              <a:rPr lang="ru-RU" dirty="0" smtClean="0"/>
              <a:t> </a:t>
            </a:r>
            <a:r>
              <a:rPr lang="ru-RU" dirty="0" err="1" smtClean="0"/>
              <a:t>водокористування</a:t>
            </a:r>
            <a:r>
              <a:rPr lang="ru-RU" dirty="0" smtClean="0"/>
              <a:t>, коли </a:t>
            </a:r>
            <a:r>
              <a:rPr lang="ru-RU" dirty="0" err="1" smtClean="0"/>
              <a:t>їх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ористування</a:t>
            </a:r>
            <a:r>
              <a:rPr lang="ru-RU" dirty="0" smtClean="0"/>
              <a:t>, коли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власні</a:t>
            </a:r>
            <a:r>
              <a:rPr lang="ru-RU" dirty="0" smtClean="0"/>
              <a:t> </a:t>
            </a:r>
            <a:r>
              <a:rPr lang="ru-RU" dirty="0" err="1" smtClean="0"/>
              <a:t>стічні</a:t>
            </a:r>
            <a:r>
              <a:rPr lang="ru-RU" dirty="0" smtClean="0"/>
              <a:t> води </a:t>
            </a:r>
            <a:r>
              <a:rPr lang="ru-RU" dirty="0" err="1" smtClean="0"/>
              <a:t>після</a:t>
            </a:r>
            <a:r>
              <a:rPr lang="ru-RU" dirty="0" smtClean="0"/>
              <a:t> локального </a:t>
            </a:r>
            <a:r>
              <a:rPr lang="ru-RU" dirty="0" err="1" smtClean="0"/>
              <a:t>очищення</a:t>
            </a:r>
            <a:r>
              <a:rPr lang="ru-RU" dirty="0" smtClean="0"/>
              <a:t> (на </a:t>
            </a:r>
            <a:r>
              <a:rPr lang="ru-RU" dirty="0" err="1" smtClean="0"/>
              <a:t>місці</a:t>
            </a:r>
            <a:r>
              <a:rPr lang="ru-RU" dirty="0" smtClean="0"/>
              <a:t>) повторно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технологічному</a:t>
            </a:r>
            <a:r>
              <a:rPr lang="ru-RU" dirty="0" smtClean="0"/>
              <a:t> </a:t>
            </a:r>
            <a:r>
              <a:rPr lang="ru-RU" dirty="0" err="1" smtClean="0"/>
              <a:t>циклі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забруднені</a:t>
            </a:r>
            <a:r>
              <a:rPr lang="ru-RU" dirty="0" smtClean="0"/>
              <a:t> стоки </a:t>
            </a:r>
            <a:r>
              <a:rPr lang="ru-RU" dirty="0" err="1" smtClean="0"/>
              <a:t>взагалі</a:t>
            </a:r>
            <a:r>
              <a:rPr lang="ru-RU" dirty="0" smtClean="0"/>
              <a:t> не </a:t>
            </a:r>
            <a:r>
              <a:rPr lang="ru-RU" dirty="0" err="1" smtClean="0"/>
              <a:t>потрапляють</a:t>
            </a:r>
            <a:r>
              <a:rPr lang="ru-RU" dirty="0" smtClean="0"/>
              <a:t> у </a:t>
            </a:r>
            <a:r>
              <a:rPr lang="ru-RU" dirty="0" err="1" smtClean="0"/>
              <a:t>водойми</a:t>
            </a:r>
            <a:r>
              <a:rPr lang="ru-RU" dirty="0" smtClean="0"/>
              <a:t>.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нараховується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73 тис. </a:t>
            </a:r>
            <a:r>
              <a:rPr lang="ru-RU" dirty="0" err="1" smtClean="0"/>
              <a:t>річок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невеликих, </a:t>
            </a:r>
            <a:r>
              <a:rPr lang="ru-RU" dirty="0" err="1" smtClean="0"/>
              <a:t>лише</a:t>
            </a:r>
            <a:r>
              <a:rPr lang="ru-RU" dirty="0" smtClean="0"/>
              <a:t> 125 в них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довжину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100 км. На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квадратний</a:t>
            </a:r>
            <a:r>
              <a:rPr lang="ru-RU" dirty="0" smtClean="0"/>
              <a:t> </a:t>
            </a:r>
            <a:r>
              <a:rPr lang="ru-RU" dirty="0" err="1" smtClean="0"/>
              <a:t>кілометр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припадає</a:t>
            </a:r>
            <a:r>
              <a:rPr lang="ru-RU" dirty="0" smtClean="0"/>
              <a:t> 250 м </a:t>
            </a:r>
            <a:r>
              <a:rPr lang="ru-RU" dirty="0" err="1" smtClean="0"/>
              <a:t>річок</a:t>
            </a:r>
            <a:r>
              <a:rPr lang="ru-RU" dirty="0" smtClean="0"/>
              <a:t>. </a:t>
            </a:r>
            <a:r>
              <a:rPr lang="ru-RU" dirty="0" err="1" smtClean="0"/>
              <a:t>Водозабезпеченість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ресурсами </a:t>
            </a:r>
            <a:r>
              <a:rPr lang="ru-RU" dirty="0" err="1" smtClean="0"/>
              <a:t>місцевого</a:t>
            </a:r>
            <a:r>
              <a:rPr lang="ru-RU" dirty="0" smtClean="0"/>
              <a:t> стоку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1 </a:t>
            </a:r>
            <a:r>
              <a:rPr lang="ru-RU" dirty="0" err="1" smtClean="0"/>
              <a:t>людину</a:t>
            </a:r>
            <a:r>
              <a:rPr lang="ru-RU" dirty="0" smtClean="0"/>
              <a:t> становить 1000 м3 на </a:t>
            </a:r>
            <a:r>
              <a:rPr lang="ru-RU" dirty="0" err="1" smtClean="0"/>
              <a:t>рік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у </a:t>
            </a:r>
            <a:r>
              <a:rPr lang="ru-RU" dirty="0" err="1" smtClean="0"/>
              <a:t>ПівденноЗахідному</a:t>
            </a:r>
            <a:r>
              <a:rPr lang="ru-RU" dirty="0" smtClean="0"/>
              <a:t> </a:t>
            </a:r>
            <a:r>
              <a:rPr lang="ru-RU" dirty="0" err="1" smtClean="0"/>
              <a:t>економічному</a:t>
            </a:r>
            <a:r>
              <a:rPr lang="ru-RU" dirty="0" smtClean="0"/>
              <a:t> </a:t>
            </a:r>
            <a:r>
              <a:rPr lang="ru-RU" dirty="0" err="1" smtClean="0"/>
              <a:t>районі</a:t>
            </a:r>
            <a:r>
              <a:rPr lang="ru-RU" dirty="0" smtClean="0"/>
              <a:t> вона </a:t>
            </a:r>
            <a:r>
              <a:rPr lang="ru-RU" dirty="0" err="1" smtClean="0"/>
              <a:t>майже</a:t>
            </a:r>
            <a:r>
              <a:rPr lang="ru-RU" dirty="0" smtClean="0"/>
              <a:t> у 7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вища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Південному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3 рази </a:t>
            </a:r>
            <a:r>
              <a:rPr lang="ru-RU" dirty="0" err="1" smtClean="0"/>
              <a:t>вища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ДонецькоПридністровському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водним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Дніпро</a:t>
            </a:r>
            <a:r>
              <a:rPr lang="ru-RU" dirty="0" smtClean="0"/>
              <a:t>. </a:t>
            </a:r>
            <a:r>
              <a:rPr lang="ru-RU" dirty="0" err="1" smtClean="0"/>
              <a:t>Водні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басейну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80 %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багаторічний</a:t>
            </a:r>
            <a:r>
              <a:rPr lang="ru-RU" dirty="0" smtClean="0"/>
              <a:t> </a:t>
            </a:r>
            <a:r>
              <a:rPr lang="ru-RU" dirty="0" err="1" smtClean="0"/>
              <a:t>об'єм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стоку в </a:t>
            </a:r>
            <a:r>
              <a:rPr lang="ru-RU" dirty="0" err="1" smtClean="0"/>
              <a:t>гирлі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53 км3. У </a:t>
            </a:r>
            <a:r>
              <a:rPr lang="ru-RU" dirty="0" err="1" smtClean="0"/>
              <a:t>маловодні</a:t>
            </a:r>
            <a:r>
              <a:rPr lang="ru-RU" dirty="0" smtClean="0"/>
              <a:t> роки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 до 43,5 км3, а в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маловодні</a:t>
            </a:r>
            <a:r>
              <a:rPr lang="ru-RU" dirty="0" smtClean="0"/>
              <a:t> — до 30 км3. </a:t>
            </a:r>
            <a:r>
              <a:rPr lang="ru-RU" dirty="0" err="1" smtClean="0"/>
              <a:t>Дніпро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водою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водоспожпвачів</a:t>
            </a:r>
            <a:r>
              <a:rPr lang="ru-RU" dirty="0" smtClean="0"/>
              <a:t> у межах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басейну</a:t>
            </a:r>
            <a:r>
              <a:rPr lang="ru-RU" dirty="0" smtClean="0"/>
              <a:t>, 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, </a:t>
            </a:r>
            <a:r>
              <a:rPr lang="ru-RU" dirty="0" err="1" smtClean="0"/>
              <a:t>а</a:t>
            </a:r>
            <a:r>
              <a:rPr lang="ru-RU" dirty="0" smtClean="0"/>
              <a:t>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водопостачання</a:t>
            </a:r>
            <a:r>
              <a:rPr lang="ru-RU" dirty="0" smtClean="0"/>
              <a:t> великих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центрів</a:t>
            </a:r>
            <a:r>
              <a:rPr lang="ru-RU" dirty="0" smtClean="0"/>
              <a:t> </a:t>
            </a:r>
            <a:r>
              <a:rPr lang="ru-RU" dirty="0" err="1" smtClean="0"/>
              <a:t>півдня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південного</a:t>
            </a:r>
            <a:r>
              <a:rPr lang="ru-RU" dirty="0" smtClean="0"/>
              <a:t> сходу </a:t>
            </a:r>
            <a:r>
              <a:rPr lang="ru-RU" dirty="0" err="1" smtClean="0"/>
              <a:t>України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285728"/>
            <a:ext cx="9144000" cy="6572272"/>
          </a:xfrm>
        </p:spPr>
        <p:txBody>
          <a:bodyPr>
            <a:normAutofit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водопостачання</a:t>
            </a:r>
            <a:r>
              <a:rPr lang="ru-RU" dirty="0" smtClean="0"/>
              <a:t> в </a:t>
            </a:r>
            <a:r>
              <a:rPr lang="ru-RU" dirty="0" err="1" smtClean="0"/>
              <a:t>басейні</a:t>
            </a:r>
            <a:r>
              <a:rPr lang="ru-RU" dirty="0" smtClean="0"/>
              <a:t> </a:t>
            </a:r>
            <a:r>
              <a:rPr lang="ru-RU" dirty="0" err="1" smtClean="0"/>
              <a:t>Дніпра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поверхневі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підземні</a:t>
            </a:r>
            <a:r>
              <a:rPr lang="ru-RU" dirty="0" smtClean="0"/>
              <a:t> води. </a:t>
            </a:r>
            <a:r>
              <a:rPr lang="ru-RU" dirty="0" err="1" smtClean="0"/>
              <a:t>Основним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поверхневих</a:t>
            </a:r>
            <a:r>
              <a:rPr lang="ru-RU" dirty="0" smtClean="0"/>
              <a:t> вод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малі</a:t>
            </a:r>
            <a:r>
              <a:rPr lang="ru-RU" dirty="0" smtClean="0"/>
              <a:t> </a:t>
            </a:r>
            <a:r>
              <a:rPr lang="ru-RU" dirty="0" err="1" smtClean="0"/>
              <a:t>річки</a:t>
            </a:r>
            <a:r>
              <a:rPr lang="ru-RU" dirty="0" smtClean="0"/>
              <a:t>, </a:t>
            </a:r>
            <a:r>
              <a:rPr lang="ru-RU" dirty="0" err="1" smtClean="0"/>
              <a:t>яких</a:t>
            </a:r>
            <a:r>
              <a:rPr lang="ru-RU" dirty="0" smtClean="0"/>
              <a:t> у </a:t>
            </a:r>
            <a:r>
              <a:rPr lang="ru-RU" dirty="0" err="1" smtClean="0"/>
              <a:t>басейні</a:t>
            </a:r>
            <a:r>
              <a:rPr lang="ru-RU" dirty="0" smtClean="0"/>
              <a:t> </a:t>
            </a:r>
            <a:r>
              <a:rPr lang="ru-RU" dirty="0" err="1" smtClean="0"/>
              <a:t>Дніпра</a:t>
            </a:r>
            <a:r>
              <a:rPr lang="ru-RU" dirty="0" smtClean="0"/>
              <a:t> </a:t>
            </a:r>
            <a:r>
              <a:rPr lang="ru-RU" dirty="0" err="1" smtClean="0"/>
              <a:t>налічується</a:t>
            </a:r>
            <a:r>
              <a:rPr lang="ru-RU" dirty="0" smtClean="0"/>
              <a:t> 15380 </a:t>
            </a:r>
            <a:r>
              <a:rPr lang="ru-RU" dirty="0" err="1" smtClean="0"/>
              <a:t>загальною</a:t>
            </a:r>
            <a:r>
              <a:rPr lang="ru-RU" dirty="0" smtClean="0"/>
              <a:t> </a:t>
            </a:r>
            <a:r>
              <a:rPr lang="ru-RU" dirty="0" err="1" smtClean="0"/>
              <a:t>довжиною</a:t>
            </a:r>
            <a:r>
              <a:rPr lang="ru-RU" dirty="0" smtClean="0"/>
              <a:t> 67 156 км. </a:t>
            </a:r>
            <a:r>
              <a:rPr lang="ru-RU" dirty="0" err="1" smtClean="0"/>
              <a:t>Розподіл</a:t>
            </a:r>
            <a:r>
              <a:rPr lang="ru-RU" dirty="0" smtClean="0"/>
              <a:t>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тут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нерівномірний</a:t>
            </a:r>
            <a:r>
              <a:rPr lang="ru-RU" dirty="0" smtClean="0"/>
              <a:t>.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забезпечена</a:t>
            </a:r>
            <a:r>
              <a:rPr lang="ru-RU" dirty="0" smtClean="0"/>
              <a:t> водою </a:t>
            </a:r>
            <a:r>
              <a:rPr lang="ru-RU" dirty="0" err="1" smtClean="0"/>
              <a:t>верхня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басейну</a:t>
            </a:r>
            <a:r>
              <a:rPr lang="ru-RU" dirty="0" smtClean="0"/>
              <a:t>, де в </a:t>
            </a:r>
            <a:r>
              <a:rPr lang="ru-RU" dirty="0" err="1" smtClean="0"/>
              <a:t>середній</a:t>
            </a:r>
            <a:r>
              <a:rPr lang="ru-RU" dirty="0" smtClean="0"/>
              <a:t> за </a:t>
            </a:r>
            <a:r>
              <a:rPr lang="ru-RU" dirty="0" err="1" smtClean="0"/>
              <a:t>водністю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припадає</a:t>
            </a:r>
            <a:r>
              <a:rPr lang="ru-RU" dirty="0" smtClean="0"/>
              <a:t> 219 тис. м3. Для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річкового</a:t>
            </a:r>
            <a:r>
              <a:rPr lang="ru-RU" dirty="0" smtClean="0"/>
              <a:t> стоку в </a:t>
            </a:r>
            <a:r>
              <a:rPr lang="ru-RU" dirty="0" err="1" smtClean="0"/>
              <a:t>часі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просторі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басейні</a:t>
            </a:r>
            <a:r>
              <a:rPr lang="ru-RU" dirty="0" smtClean="0"/>
              <a:t> </a:t>
            </a:r>
            <a:r>
              <a:rPr lang="ru-RU" dirty="0" err="1" smtClean="0"/>
              <a:t>Дніпра</a:t>
            </a:r>
            <a:r>
              <a:rPr lang="ru-RU" dirty="0" smtClean="0"/>
              <a:t> створено </a:t>
            </a:r>
            <a:r>
              <a:rPr lang="ru-RU" dirty="0" err="1" smtClean="0"/>
              <a:t>штучні</a:t>
            </a:r>
            <a:r>
              <a:rPr lang="ru-RU" dirty="0" smtClean="0"/>
              <a:t> </a:t>
            </a:r>
            <a:r>
              <a:rPr lang="ru-RU" dirty="0" err="1" smtClean="0"/>
              <a:t>водойми</a:t>
            </a:r>
            <a:r>
              <a:rPr lang="ru-RU" dirty="0" smtClean="0"/>
              <a:t> </a:t>
            </a:r>
            <a:r>
              <a:rPr lang="ru-RU" dirty="0" err="1" smtClean="0"/>
              <a:t>шість</a:t>
            </a:r>
            <a:r>
              <a:rPr lang="ru-RU" dirty="0" smtClean="0"/>
              <a:t> великих </a:t>
            </a:r>
            <a:r>
              <a:rPr lang="ru-RU" dirty="0" err="1" smtClean="0"/>
              <a:t>водосховищ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загальним</a:t>
            </a:r>
            <a:r>
              <a:rPr lang="ru-RU" dirty="0" smtClean="0"/>
              <a:t> </a:t>
            </a:r>
            <a:r>
              <a:rPr lang="ru-RU" dirty="0" err="1" smtClean="0"/>
              <a:t>об'ємом</a:t>
            </a:r>
            <a:r>
              <a:rPr lang="ru-RU" dirty="0" smtClean="0"/>
              <a:t> води 44 км3. </a:t>
            </a:r>
            <a:r>
              <a:rPr lang="ru-RU" dirty="0" err="1" smtClean="0"/>
              <a:t>Об'єм</a:t>
            </a:r>
            <a:r>
              <a:rPr lang="ru-RU" dirty="0" smtClean="0"/>
              <a:t> </a:t>
            </a:r>
            <a:r>
              <a:rPr lang="ru-RU" dirty="0" err="1" smtClean="0"/>
              <a:t>підземних</a:t>
            </a:r>
            <a:r>
              <a:rPr lang="ru-RU" dirty="0" smtClean="0"/>
              <a:t> вод 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басейну</a:t>
            </a:r>
            <a:r>
              <a:rPr lang="ru-RU" dirty="0" smtClean="0"/>
              <a:t> становить 12,8 км3/</a:t>
            </a:r>
            <a:r>
              <a:rPr lang="ru-RU" dirty="0" err="1" smtClean="0"/>
              <a:t>рік</a:t>
            </a:r>
            <a:r>
              <a:rPr lang="ru-RU" dirty="0" smtClean="0"/>
              <a:t> (35 </a:t>
            </a:r>
            <a:r>
              <a:rPr lang="ru-RU" dirty="0" err="1" smtClean="0"/>
              <a:t>млн</a:t>
            </a:r>
            <a:r>
              <a:rPr lang="ru-RU" dirty="0" smtClean="0"/>
              <a:t> м3/</a:t>
            </a:r>
            <a:r>
              <a:rPr lang="ru-RU" dirty="0" err="1" smtClean="0"/>
              <a:t>добу</a:t>
            </a:r>
            <a:r>
              <a:rPr lang="ru-RU" dirty="0" smtClean="0"/>
              <a:t>). </a:t>
            </a:r>
            <a:r>
              <a:rPr lang="ru-RU" dirty="0" err="1" smtClean="0"/>
              <a:t>Експлуатаційні</a:t>
            </a:r>
            <a:r>
              <a:rPr lang="ru-RU" dirty="0" smtClean="0"/>
              <a:t> запаси </a:t>
            </a:r>
            <a:r>
              <a:rPr lang="ru-RU" dirty="0" err="1" smtClean="0"/>
              <a:t>підземних</a:t>
            </a:r>
            <a:r>
              <a:rPr lang="ru-RU" dirty="0" smtClean="0"/>
              <a:t> вод,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розвіданих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затверджених</a:t>
            </a:r>
            <a:r>
              <a:rPr lang="ru-RU" dirty="0" smtClean="0"/>
              <a:t> до </a:t>
            </a:r>
            <a:r>
              <a:rPr lang="ru-RU" dirty="0" err="1" smtClean="0"/>
              <a:t>використання</a:t>
            </a:r>
            <a:r>
              <a:rPr lang="ru-RU" dirty="0" smtClean="0"/>
              <a:t>,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2,6 км3/</a:t>
            </a:r>
            <a:r>
              <a:rPr lang="ru-RU" dirty="0" err="1" smtClean="0"/>
              <a:t>рік</a:t>
            </a:r>
            <a:r>
              <a:rPr lang="ru-RU" dirty="0" smtClean="0"/>
              <a:t>. Максимальна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підземних</a:t>
            </a:r>
            <a:r>
              <a:rPr lang="ru-RU" dirty="0" smtClean="0"/>
              <a:t> вод </a:t>
            </a:r>
            <a:r>
              <a:rPr lang="ru-RU" dirty="0" err="1" smtClean="0"/>
              <a:t>зосереджена</a:t>
            </a:r>
            <a:r>
              <a:rPr lang="ru-RU" dirty="0" smtClean="0"/>
              <a:t> в </a:t>
            </a:r>
            <a:r>
              <a:rPr lang="ru-RU" dirty="0" err="1" smtClean="0"/>
              <a:t>Чернігівській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розвіданих</a:t>
            </a:r>
            <a:r>
              <a:rPr lang="ru-RU" dirty="0" smtClean="0"/>
              <a:t>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підземних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тут </a:t>
            </a:r>
            <a:r>
              <a:rPr lang="ru-RU" dirty="0" err="1" smtClean="0"/>
              <a:t>незначна</a:t>
            </a:r>
            <a:r>
              <a:rPr lang="ru-RU" dirty="0" smtClean="0"/>
              <a:t> 6 %.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Найбільшими</a:t>
            </a:r>
            <a:r>
              <a:rPr lang="ru-RU" dirty="0" smtClean="0"/>
              <a:t> </a:t>
            </a:r>
            <a:r>
              <a:rPr lang="ru-RU" dirty="0" err="1" smtClean="0"/>
              <a:t>забруднювачами</a:t>
            </a:r>
            <a:r>
              <a:rPr lang="ru-RU" dirty="0" smtClean="0"/>
              <a:t> вод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(%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зливу</a:t>
            </a:r>
            <a:r>
              <a:rPr lang="ru-RU" dirty="0" smtClean="0"/>
              <a:t> в </a:t>
            </a:r>
            <a:r>
              <a:rPr lang="ru-RU" dirty="0" err="1" smtClean="0"/>
              <a:t>ріки</a:t>
            </a:r>
            <a:r>
              <a:rPr lang="ru-RU" dirty="0" smtClean="0"/>
              <a:t>): · </a:t>
            </a:r>
            <a:r>
              <a:rPr lang="ru-RU" dirty="0" err="1" smtClean="0"/>
              <a:t>електроенергетика</a:t>
            </a:r>
            <a:r>
              <a:rPr lang="ru-RU" dirty="0" smtClean="0"/>
              <a:t> 43%; · </a:t>
            </a:r>
            <a:r>
              <a:rPr lang="ru-RU" dirty="0" err="1" smtClean="0"/>
              <a:t>комунальне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 19,5%; · </a:t>
            </a:r>
            <a:r>
              <a:rPr lang="ru-RU" dirty="0" err="1" smtClean="0"/>
              <a:t>сільське</a:t>
            </a:r>
            <a:r>
              <a:rPr lang="ru-RU" dirty="0" smtClean="0"/>
              <a:t> </a:t>
            </a:r>
            <a:r>
              <a:rPr lang="ru-RU" dirty="0" err="1" smtClean="0"/>
              <a:t>господарство</a:t>
            </a:r>
            <a:r>
              <a:rPr lang="ru-RU" dirty="0" smtClean="0"/>
              <a:t> 16,6%; · </a:t>
            </a:r>
            <a:r>
              <a:rPr lang="ru-RU" dirty="0" err="1" smtClean="0"/>
              <a:t>чорна</a:t>
            </a:r>
            <a:r>
              <a:rPr lang="ru-RU" dirty="0" smtClean="0"/>
              <a:t> </a:t>
            </a:r>
            <a:r>
              <a:rPr lang="ru-RU" dirty="0" err="1" smtClean="0"/>
              <a:t>металургія</a:t>
            </a:r>
            <a:r>
              <a:rPr lang="ru-RU" dirty="0" smtClean="0"/>
              <a:t> 9%; · </a:t>
            </a:r>
            <a:r>
              <a:rPr lang="ru-RU" dirty="0" err="1" smtClean="0"/>
              <a:t>хімія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нафтохімія</a:t>
            </a:r>
            <a:r>
              <a:rPr lang="ru-RU" dirty="0" smtClean="0"/>
              <a:t> 3%; · </a:t>
            </a:r>
            <a:r>
              <a:rPr lang="ru-RU" dirty="0" err="1" smtClean="0"/>
              <a:t>інші</a:t>
            </a:r>
            <a:r>
              <a:rPr lang="ru-RU" dirty="0" smtClean="0"/>
              <a:t> 8,9%.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785794"/>
            <a:ext cx="9144000" cy="5857916"/>
          </a:xfrm>
        </p:spPr>
        <p:txBody>
          <a:bodyPr>
            <a:normAutofit/>
          </a:bodyPr>
          <a:lstStyle/>
          <a:p>
            <a:r>
              <a:rPr lang="ru-RU" dirty="0" err="1" smtClean="0"/>
              <a:t>Встановлено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стан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для 44 % </a:t>
            </a:r>
            <a:r>
              <a:rPr lang="ru-RU" dirty="0" err="1" smtClean="0"/>
              <a:t>з</a:t>
            </a:r>
            <a:r>
              <a:rPr lang="ru-RU" dirty="0" smtClean="0"/>
              <a:t> числа </a:t>
            </a:r>
            <a:r>
              <a:rPr lang="ru-RU" dirty="0" err="1" smtClean="0"/>
              <a:t>басейнових</a:t>
            </a:r>
            <a:r>
              <a:rPr lang="ru-RU" dirty="0" smtClean="0"/>
              <a:t> </a:t>
            </a:r>
            <a:r>
              <a:rPr lang="ru-RU" dirty="0" err="1" smtClean="0"/>
              <a:t>річок</a:t>
            </a:r>
            <a:r>
              <a:rPr lang="ru-RU" dirty="0" smtClean="0"/>
              <a:t> </a:t>
            </a:r>
            <a:r>
              <a:rPr lang="ru-RU" dirty="0" err="1" smtClean="0"/>
              <a:t>Дніпровської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катастрофічним</a:t>
            </a:r>
            <a:r>
              <a:rPr lang="ru-RU" dirty="0" smtClean="0"/>
              <a:t>. </a:t>
            </a:r>
            <a:r>
              <a:rPr lang="ru-RU" dirty="0" err="1" smtClean="0"/>
              <a:t>Якість</a:t>
            </a:r>
            <a:r>
              <a:rPr lang="ru-RU" dirty="0" smtClean="0"/>
              <a:t> води 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річок</a:t>
            </a:r>
            <a:r>
              <a:rPr lang="ru-RU" dirty="0" smtClean="0"/>
              <a:t> </a:t>
            </a:r>
            <a:r>
              <a:rPr lang="ru-RU" dirty="0" err="1" smtClean="0"/>
              <a:t>класифікується</a:t>
            </a:r>
            <a:r>
              <a:rPr lang="ru-RU" dirty="0" smtClean="0"/>
              <a:t> як </a:t>
            </a:r>
            <a:r>
              <a:rPr lang="ru-RU" dirty="0" err="1" smtClean="0"/>
              <a:t>забруднена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брудна</a:t>
            </a:r>
            <a:r>
              <a:rPr lang="ru-RU" dirty="0" smtClean="0"/>
              <a:t> за </a:t>
            </a:r>
            <a:r>
              <a:rPr lang="ru-RU" dirty="0" err="1" smtClean="0"/>
              <a:t>хімічними</a:t>
            </a:r>
            <a:r>
              <a:rPr lang="ru-RU" dirty="0" smtClean="0"/>
              <a:t> та </a:t>
            </a:r>
            <a:r>
              <a:rPr lang="ru-RU" dirty="0" err="1" smtClean="0"/>
              <a:t>бактеріальними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. </a:t>
            </a:r>
            <a:r>
              <a:rPr lang="ru-RU" dirty="0" err="1" smtClean="0"/>
              <a:t>Перевищення</a:t>
            </a:r>
            <a:r>
              <a:rPr lang="ru-RU" dirty="0" smtClean="0"/>
              <a:t> </a:t>
            </a:r>
            <a:r>
              <a:rPr lang="ru-RU" dirty="0" err="1" smtClean="0"/>
              <a:t>граничне</a:t>
            </a:r>
            <a:r>
              <a:rPr lang="ru-RU" dirty="0" smtClean="0"/>
              <a:t> </a:t>
            </a:r>
            <a:r>
              <a:rPr lang="ru-RU" dirty="0" err="1" smtClean="0"/>
              <a:t>допустимих</a:t>
            </a:r>
            <a:r>
              <a:rPr lang="ru-RU" dirty="0" smtClean="0"/>
              <a:t> </a:t>
            </a:r>
            <a:r>
              <a:rPr lang="ru-RU" dirty="0" err="1" smtClean="0"/>
              <a:t>концентрацій</a:t>
            </a:r>
            <a:r>
              <a:rPr lang="ru-RU" dirty="0" smtClean="0"/>
              <a:t> </a:t>
            </a:r>
            <a:r>
              <a:rPr lang="ru-RU" dirty="0" err="1" smtClean="0"/>
              <a:t>забруднювальних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у </a:t>
            </a:r>
            <a:r>
              <a:rPr lang="ru-RU" dirty="0" err="1" smtClean="0"/>
              <a:t>водних</a:t>
            </a:r>
            <a:r>
              <a:rPr lang="ru-RU" dirty="0" smtClean="0"/>
              <a:t> </a:t>
            </a:r>
            <a:r>
              <a:rPr lang="ru-RU" dirty="0" err="1" smtClean="0"/>
              <a:t>об'єктах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практично на </a:t>
            </a:r>
            <a:r>
              <a:rPr lang="ru-RU" dirty="0" err="1" smtClean="0"/>
              <a:t>всій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Дніпровської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в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стан </a:t>
            </a:r>
            <a:r>
              <a:rPr lang="ru-RU" dirty="0" err="1" smtClean="0"/>
              <a:t>екологічних</a:t>
            </a:r>
            <a:r>
              <a:rPr lang="ru-RU" dirty="0" smtClean="0"/>
              <a:t> систем </a:t>
            </a:r>
            <a:r>
              <a:rPr lang="ru-RU" dirty="0" err="1" smtClean="0"/>
              <a:t>визначають</a:t>
            </a:r>
            <a:r>
              <a:rPr lang="ru-RU" dirty="0" smtClean="0"/>
              <a:t> як початок </a:t>
            </a:r>
            <a:r>
              <a:rPr lang="ru-RU" dirty="0" err="1" smtClean="0"/>
              <a:t>екологічного</a:t>
            </a:r>
            <a:r>
              <a:rPr lang="ru-RU" dirty="0" smtClean="0"/>
              <a:t> </a:t>
            </a:r>
            <a:r>
              <a:rPr lang="ru-RU" dirty="0" err="1" smtClean="0"/>
              <a:t>регресу</a:t>
            </a:r>
            <a:r>
              <a:rPr lang="ru-RU" dirty="0" smtClean="0"/>
              <a:t>.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забруднені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басейни</a:t>
            </a:r>
            <a:r>
              <a:rPr lang="ru-RU" dirty="0" smtClean="0"/>
              <a:t> </a:t>
            </a:r>
            <a:r>
              <a:rPr lang="ru-RU" dirty="0" err="1" smtClean="0"/>
              <a:t>річок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Бугу, </a:t>
            </a:r>
            <a:r>
              <a:rPr lang="ru-RU" dirty="0" err="1" smtClean="0"/>
              <a:t>Приазов'я</a:t>
            </a:r>
            <a:r>
              <a:rPr lang="ru-RU" dirty="0" smtClean="0"/>
              <a:t>, </a:t>
            </a:r>
            <a:r>
              <a:rPr lang="ru-RU" dirty="0" err="1" smtClean="0"/>
              <a:t>Сіверського</a:t>
            </a:r>
            <a:r>
              <a:rPr lang="ru-RU" dirty="0" smtClean="0"/>
              <a:t> </a:t>
            </a:r>
            <a:r>
              <a:rPr lang="ru-RU" dirty="0" err="1" smtClean="0"/>
              <a:t>Дінця</a:t>
            </a:r>
            <a:r>
              <a:rPr lang="ru-RU" dirty="0" smtClean="0"/>
              <a:t>. </a:t>
            </a:r>
            <a:r>
              <a:rPr lang="ru-RU" dirty="0" err="1" smtClean="0"/>
              <a:t>Середньорічний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забруднювальних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річок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граничне</a:t>
            </a:r>
            <a:r>
              <a:rPr lang="ru-RU" dirty="0" smtClean="0"/>
              <a:t> </a:t>
            </a:r>
            <a:r>
              <a:rPr lang="ru-RU" dirty="0" err="1" smtClean="0"/>
              <a:t>допустимий</a:t>
            </a:r>
            <a:r>
              <a:rPr lang="ru-RU" dirty="0" smtClean="0"/>
              <a:t> рівень (ГДК), а за </a:t>
            </a:r>
            <a:r>
              <a:rPr lang="ru-RU" dirty="0" err="1" smtClean="0"/>
              <a:t>деякими</a:t>
            </a:r>
            <a:r>
              <a:rPr lang="ru-RU" dirty="0" smtClean="0"/>
              <a:t> </a:t>
            </a:r>
            <a:r>
              <a:rPr lang="ru-RU" dirty="0" err="1" smtClean="0"/>
              <a:t>інгредієнтами</a:t>
            </a:r>
            <a:r>
              <a:rPr lang="ru-RU" dirty="0" smtClean="0"/>
              <a:t> </a:t>
            </a:r>
            <a:r>
              <a:rPr lang="ru-RU" dirty="0" err="1" smtClean="0"/>
              <a:t>сягає</a:t>
            </a:r>
            <a:r>
              <a:rPr lang="ru-RU" dirty="0" smtClean="0"/>
              <a:t> 10 ГДК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Найбільші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в </a:t>
            </a:r>
            <a:r>
              <a:rPr lang="ru-RU" dirty="0" err="1" smtClean="0"/>
              <a:t>гідрогеохімічній</a:t>
            </a:r>
            <a:r>
              <a:rPr lang="ru-RU" dirty="0" smtClean="0"/>
              <a:t> </a:t>
            </a:r>
            <a:r>
              <a:rPr lang="ru-RU" dirty="0" err="1" smtClean="0"/>
              <a:t>обстановці</a:t>
            </a:r>
            <a:r>
              <a:rPr lang="ru-RU" dirty="0" smtClean="0"/>
              <a:t>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економічно</a:t>
            </a:r>
            <a:r>
              <a:rPr lang="ru-RU" dirty="0" smtClean="0"/>
              <a:t> </a:t>
            </a:r>
            <a:r>
              <a:rPr lang="ru-RU" dirty="0" err="1" smtClean="0"/>
              <a:t>розвинених</a:t>
            </a:r>
            <a:r>
              <a:rPr lang="ru-RU" dirty="0" smtClean="0"/>
              <a:t> районах </a:t>
            </a:r>
            <a:r>
              <a:rPr lang="ru-RU" dirty="0" err="1" smtClean="0"/>
              <a:t>Дніпропетровської</a:t>
            </a:r>
            <a:r>
              <a:rPr lang="ru-RU" dirty="0" smtClean="0"/>
              <a:t> та </a:t>
            </a:r>
            <a:r>
              <a:rPr lang="ru-RU" dirty="0" err="1" smtClean="0"/>
              <a:t>Запорізької</a:t>
            </a:r>
            <a:r>
              <a:rPr lang="ru-RU" dirty="0" smtClean="0"/>
              <a:t> областей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та великою густотою </a:t>
            </a:r>
            <a:r>
              <a:rPr lang="ru-RU" dirty="0" err="1" smtClean="0"/>
              <a:t>населення</a:t>
            </a:r>
            <a:r>
              <a:rPr lang="ru-RU" dirty="0" smtClean="0"/>
              <a:t>. </a:t>
            </a:r>
            <a:r>
              <a:rPr lang="ru-RU" dirty="0" err="1" smtClean="0"/>
              <a:t>Головними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накопичувачі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та </a:t>
            </a:r>
            <a:r>
              <a:rPr lang="ru-RU" dirty="0" err="1" smtClean="0"/>
              <a:t>побутових</a:t>
            </a:r>
            <a:r>
              <a:rPr lang="ru-RU" dirty="0" smtClean="0"/>
              <a:t> </a:t>
            </a:r>
            <a:r>
              <a:rPr lang="ru-RU" dirty="0" err="1" smtClean="0"/>
              <a:t>рідких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твердих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, </a:t>
            </a:r>
            <a:r>
              <a:rPr lang="ru-RU" dirty="0" err="1" smtClean="0"/>
              <a:t>мінералізовані</a:t>
            </a:r>
            <a:r>
              <a:rPr lang="ru-RU" dirty="0" smtClean="0"/>
              <a:t> </a:t>
            </a:r>
            <a:r>
              <a:rPr lang="ru-RU" dirty="0" err="1" smtClean="0"/>
              <a:t>шахтні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рудникові</a:t>
            </a:r>
            <a:r>
              <a:rPr lang="ru-RU" dirty="0" smtClean="0"/>
              <a:t> води, </a:t>
            </a:r>
            <a:r>
              <a:rPr lang="ru-RU" dirty="0" err="1" smtClean="0"/>
              <a:t>мінеральні</a:t>
            </a:r>
            <a:r>
              <a:rPr lang="ru-RU" dirty="0" smtClean="0"/>
              <a:t> </a:t>
            </a:r>
            <a:r>
              <a:rPr lang="ru-RU" dirty="0" err="1" smtClean="0"/>
              <a:t>добрива</a:t>
            </a:r>
            <a:r>
              <a:rPr lang="ru-RU" dirty="0" smtClean="0"/>
              <a:t>,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накопичувачі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 на </a:t>
            </a:r>
            <a:r>
              <a:rPr lang="ru-RU" dirty="0" err="1" smtClean="0"/>
              <a:t>тваринницьких</a:t>
            </a:r>
            <a:r>
              <a:rPr lang="ru-RU" dirty="0" smtClean="0"/>
              <a:t> комплексах </a:t>
            </a:r>
            <a:r>
              <a:rPr lang="ru-RU" dirty="0" err="1" smtClean="0"/>
              <a:t>і</a:t>
            </a:r>
            <a:r>
              <a:rPr lang="ru-RU" dirty="0" smtClean="0"/>
              <a:t> фермах. З </a:t>
            </a:r>
            <a:r>
              <a:rPr lang="ru-RU" dirty="0" err="1" smtClean="0"/>
              <a:t>накопичувачів</a:t>
            </a:r>
            <a:r>
              <a:rPr lang="ru-RU" dirty="0" smtClean="0"/>
              <a:t> у </a:t>
            </a:r>
            <a:r>
              <a:rPr lang="ru-RU" dirty="0" err="1" smtClean="0"/>
              <a:t>підземні</a:t>
            </a:r>
            <a:r>
              <a:rPr lang="ru-RU" dirty="0" smtClean="0"/>
              <a:t> води </a:t>
            </a:r>
            <a:r>
              <a:rPr lang="ru-RU" dirty="0" err="1" smtClean="0"/>
              <a:t>потрапляють</a:t>
            </a:r>
            <a:r>
              <a:rPr lang="ru-RU" dirty="0" smtClean="0"/>
              <a:t> </a:t>
            </a:r>
            <a:r>
              <a:rPr lang="ru-RU" dirty="0" err="1" smtClean="0"/>
              <a:t>розчини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солей, </a:t>
            </a:r>
            <a:r>
              <a:rPr lang="ru-RU" dirty="0" err="1" smtClean="0"/>
              <a:t>нафтопродукти</a:t>
            </a:r>
            <a:r>
              <a:rPr lang="ru-RU" dirty="0" smtClean="0"/>
              <a:t>, </a:t>
            </a:r>
            <a:r>
              <a:rPr lang="ru-RU" dirty="0" err="1" smtClean="0"/>
              <a:t>ароматичні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ґрунтових</a:t>
            </a:r>
            <a:r>
              <a:rPr lang="ru-RU" dirty="0" smtClean="0"/>
              <a:t> водах </a:t>
            </a:r>
            <a:r>
              <a:rPr lang="ru-RU" dirty="0" err="1" smtClean="0"/>
              <a:t>Донбасу</a:t>
            </a:r>
            <a:r>
              <a:rPr lang="ru-RU" dirty="0" smtClean="0"/>
              <a:t> </a:t>
            </a:r>
            <a:r>
              <a:rPr lang="ru-RU" dirty="0" err="1" smtClean="0"/>
              <a:t>виявлено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перевищення</a:t>
            </a:r>
            <a:r>
              <a:rPr lang="ru-RU" dirty="0" smtClean="0"/>
              <a:t> </a:t>
            </a:r>
            <a:r>
              <a:rPr lang="ru-RU" dirty="0" err="1" smtClean="0"/>
              <a:t>концентрацій</a:t>
            </a:r>
            <a:r>
              <a:rPr lang="ru-RU" dirty="0" smtClean="0"/>
              <a:t> (до 60 ГДК) </a:t>
            </a:r>
            <a:r>
              <a:rPr lang="ru-RU" dirty="0" err="1" smtClean="0"/>
              <a:t>арсену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свинцю</a:t>
            </a:r>
            <a:r>
              <a:rPr lang="ru-RU" dirty="0" smtClean="0"/>
              <a:t>, в </a:t>
            </a:r>
            <a:r>
              <a:rPr lang="ru-RU" dirty="0" err="1" smtClean="0"/>
              <a:t>Придністров'ї</a:t>
            </a:r>
            <a:r>
              <a:rPr lang="ru-RU" dirty="0" smtClean="0"/>
              <a:t> — </a:t>
            </a:r>
            <a:r>
              <a:rPr lang="ru-RU" dirty="0" err="1" smtClean="0"/>
              <a:t>високотоксичного</a:t>
            </a:r>
            <a:r>
              <a:rPr lang="ru-RU" dirty="0" smtClean="0"/>
              <a:t> </a:t>
            </a:r>
            <a:r>
              <a:rPr lang="ru-RU" dirty="0" err="1" smtClean="0"/>
              <a:t>талію</a:t>
            </a:r>
            <a:r>
              <a:rPr lang="ru-RU" dirty="0" smtClean="0"/>
              <a:t> – 5001000 ГДК. В </a:t>
            </a:r>
            <a:r>
              <a:rPr lang="ru-RU" dirty="0" err="1" smtClean="0"/>
              <a:t>цілому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існує</a:t>
            </a:r>
            <a:r>
              <a:rPr lang="ru-RU" dirty="0" smtClean="0"/>
              <a:t> 193 </a:t>
            </a:r>
            <a:r>
              <a:rPr lang="ru-RU" dirty="0" err="1" smtClean="0"/>
              <a:t>стабільних</a:t>
            </a:r>
            <a:r>
              <a:rPr lang="ru-RU" dirty="0" smtClean="0"/>
              <a:t> </a:t>
            </a:r>
            <a:r>
              <a:rPr lang="ru-RU" dirty="0" err="1" smtClean="0"/>
              <a:t>осередки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підземних</a:t>
            </a:r>
            <a:r>
              <a:rPr lang="ru-RU" dirty="0" smtClean="0"/>
              <a:t> вод. </a:t>
            </a:r>
            <a:r>
              <a:rPr lang="ru-RU" dirty="0" err="1" smtClean="0"/>
              <a:t>Найбільші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у районах: · </a:t>
            </a:r>
            <a:r>
              <a:rPr lang="ru-RU" dirty="0" err="1" smtClean="0"/>
              <a:t>Дніпропетровська</a:t>
            </a:r>
            <a:r>
              <a:rPr lang="ru-RU" dirty="0" smtClean="0"/>
              <a:t> </a:t>
            </a:r>
            <a:r>
              <a:rPr lang="ru-RU" dirty="0" err="1" smtClean="0"/>
              <a:t>Дніпродзержинська</a:t>
            </a:r>
            <a:r>
              <a:rPr lang="ru-RU" dirty="0" smtClean="0"/>
              <a:t> </a:t>
            </a:r>
            <a:r>
              <a:rPr lang="ru-RU" dirty="0" err="1" smtClean="0"/>
              <a:t>стічними</a:t>
            </a:r>
            <a:r>
              <a:rPr lang="ru-RU" dirty="0" smtClean="0"/>
              <a:t> водами </a:t>
            </a:r>
            <a:r>
              <a:rPr lang="ru-RU" dirty="0" err="1" smtClean="0"/>
              <a:t>об'єктів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металургійної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; · </a:t>
            </a:r>
            <a:r>
              <a:rPr lang="ru-RU" dirty="0" err="1" smtClean="0"/>
              <a:t>Новомосковська</a:t>
            </a:r>
            <a:r>
              <a:rPr lang="ru-RU" dirty="0" smtClean="0"/>
              <a:t> Павлограда </a:t>
            </a:r>
            <a:r>
              <a:rPr lang="ru-RU" dirty="0" err="1" smtClean="0"/>
              <a:t>шахтними</a:t>
            </a:r>
            <a:r>
              <a:rPr lang="ru-RU" dirty="0" smtClean="0"/>
              <a:t> водами та стоками </a:t>
            </a:r>
            <a:r>
              <a:rPr lang="ru-RU" dirty="0" err="1" smtClean="0"/>
              <a:t>тваринницьких</a:t>
            </a:r>
            <a:r>
              <a:rPr lang="ru-RU" dirty="0" smtClean="0"/>
              <a:t> </a:t>
            </a:r>
            <a:r>
              <a:rPr lang="ru-RU" dirty="0" err="1" smtClean="0"/>
              <a:t>комплексів</a:t>
            </a:r>
            <a:r>
              <a:rPr lang="ru-RU" dirty="0" smtClean="0"/>
              <a:t>; · Кривого Рогу </a:t>
            </a:r>
            <a:r>
              <a:rPr lang="ru-RU" dirty="0" err="1" smtClean="0"/>
              <a:t>шахтними</a:t>
            </a:r>
            <a:r>
              <a:rPr lang="ru-RU" dirty="0" smtClean="0"/>
              <a:t> водами та </a:t>
            </a:r>
            <a:r>
              <a:rPr lang="ru-RU" dirty="0" err="1" smtClean="0"/>
              <a:t>стічними</a:t>
            </a:r>
            <a:r>
              <a:rPr lang="ru-RU" dirty="0" smtClean="0"/>
              <a:t> водами </a:t>
            </a:r>
            <a:r>
              <a:rPr lang="ru-RU" dirty="0" err="1" smtClean="0"/>
              <a:t>металургійних</a:t>
            </a:r>
            <a:r>
              <a:rPr lang="ru-RU" dirty="0" smtClean="0"/>
              <a:t> </a:t>
            </a:r>
            <a:r>
              <a:rPr lang="ru-RU" dirty="0" err="1" smtClean="0"/>
              <a:t>заводів</a:t>
            </a:r>
            <a:r>
              <a:rPr lang="ru-RU" dirty="0" smtClean="0"/>
              <a:t>; · Житомира </a:t>
            </a:r>
            <a:r>
              <a:rPr lang="ru-RU" dirty="0" err="1" smtClean="0"/>
              <a:t>Рівного</a:t>
            </a:r>
            <a:r>
              <a:rPr lang="ru-RU" dirty="0" smtClean="0"/>
              <a:t> </a:t>
            </a:r>
            <a:r>
              <a:rPr lang="ru-RU" dirty="0" err="1" smtClean="0"/>
              <a:t>стічними</a:t>
            </a:r>
            <a:r>
              <a:rPr lang="ru-RU" dirty="0" smtClean="0"/>
              <a:t> водами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хімічної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легкої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та </a:t>
            </a:r>
            <a:r>
              <a:rPr lang="ru-RU" dirty="0" err="1" smtClean="0"/>
              <a:t>господарськопобутовими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Проблема Чорного моря. </a:t>
            </a:r>
            <a:r>
              <a:rPr lang="ru-RU" dirty="0" err="1" smtClean="0"/>
              <a:t>Інтенсивна</a:t>
            </a:r>
            <a:r>
              <a:rPr lang="ru-RU" dirty="0" smtClean="0"/>
              <a:t> </a:t>
            </a:r>
            <a:r>
              <a:rPr lang="ru-RU" dirty="0" err="1" smtClean="0"/>
              <a:t>господарська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у </a:t>
            </a:r>
            <a:r>
              <a:rPr lang="ru-RU" dirty="0" err="1" smtClean="0"/>
              <a:t>басейні</a:t>
            </a:r>
            <a:r>
              <a:rPr lang="ru-RU" dirty="0" smtClean="0"/>
              <a:t> Чорного моря </a:t>
            </a:r>
            <a:r>
              <a:rPr lang="ru-RU" dirty="0" err="1" smtClean="0"/>
              <a:t>призвела</a:t>
            </a:r>
            <a:r>
              <a:rPr lang="ru-RU" dirty="0" smtClean="0"/>
              <a:t> до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складних</a:t>
            </a:r>
            <a:r>
              <a:rPr lang="ru-RU" dirty="0" smtClean="0"/>
              <a:t> </a:t>
            </a:r>
            <a:r>
              <a:rPr lang="ru-RU" dirty="0" err="1" smtClean="0"/>
              <a:t>екологічних</a:t>
            </a:r>
            <a:r>
              <a:rPr lang="ru-RU" dirty="0" smtClean="0"/>
              <a:t> проблем. </a:t>
            </a:r>
            <a:r>
              <a:rPr lang="ru-RU" dirty="0" err="1" smtClean="0"/>
              <a:t>Це</a:t>
            </a:r>
            <a:r>
              <a:rPr lang="ru-RU" dirty="0" smtClean="0"/>
              <a:t>, </a:t>
            </a:r>
            <a:r>
              <a:rPr lang="ru-RU" dirty="0" err="1" smtClean="0"/>
              <a:t>насамперед</a:t>
            </a:r>
            <a:r>
              <a:rPr lang="ru-RU" dirty="0" smtClean="0"/>
              <a:t>, синдром </a:t>
            </a:r>
            <a:r>
              <a:rPr lang="ru-RU" dirty="0" err="1" smtClean="0"/>
              <a:t>морської</a:t>
            </a:r>
            <a:r>
              <a:rPr lang="ru-RU" dirty="0" smtClean="0"/>
              <a:t> </a:t>
            </a:r>
            <a:r>
              <a:rPr lang="ru-RU" dirty="0" err="1" smtClean="0"/>
              <a:t>евтрофікції</a:t>
            </a:r>
            <a:r>
              <a:rPr lang="ru-RU" dirty="0" smtClean="0"/>
              <a:t>, </a:t>
            </a:r>
            <a:r>
              <a:rPr lang="ru-RU" dirty="0" err="1" smtClean="0"/>
              <a:t>пов'язаний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інтенсивним</a:t>
            </a:r>
            <a:r>
              <a:rPr lang="ru-RU" dirty="0" smtClean="0"/>
              <a:t> </a:t>
            </a:r>
            <a:r>
              <a:rPr lang="ru-RU" dirty="0" err="1" smtClean="0"/>
              <a:t>надходженям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річковим</a:t>
            </a:r>
            <a:r>
              <a:rPr lang="ru-RU" dirty="0" smtClean="0"/>
              <a:t> стоком </a:t>
            </a:r>
            <a:r>
              <a:rPr lang="ru-RU" dirty="0" err="1" smtClean="0"/>
              <a:t>біогенних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спричинило</a:t>
            </a:r>
            <a:r>
              <a:rPr lang="ru-RU" dirty="0" smtClean="0"/>
              <a:t> </a:t>
            </a:r>
            <a:r>
              <a:rPr lang="ru-RU" dirty="0" err="1" smtClean="0"/>
              <a:t>масове</a:t>
            </a:r>
            <a:r>
              <a:rPr lang="ru-RU" dirty="0" smtClean="0"/>
              <a:t> "</a:t>
            </a:r>
            <a:r>
              <a:rPr lang="ru-RU" dirty="0" err="1" smtClean="0"/>
              <a:t>цвітіння</a:t>
            </a:r>
            <a:r>
              <a:rPr lang="ru-RU" dirty="0" smtClean="0"/>
              <a:t>" </a:t>
            </a:r>
            <a:r>
              <a:rPr lang="ru-RU" dirty="0" err="1" smtClean="0"/>
              <a:t>водоростей</a:t>
            </a:r>
            <a:r>
              <a:rPr lang="ru-RU" dirty="0" smtClean="0"/>
              <a:t>,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вмісту</a:t>
            </a:r>
            <a:r>
              <a:rPr lang="ru-RU" dirty="0" smtClean="0"/>
              <a:t> </a:t>
            </a:r>
            <a:r>
              <a:rPr lang="ru-RU" dirty="0" err="1" smtClean="0"/>
              <a:t>розчиненого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, </a:t>
            </a:r>
            <a:r>
              <a:rPr lang="ru-RU" dirty="0" err="1" smtClean="0"/>
              <a:t>загибель</a:t>
            </a:r>
            <a:r>
              <a:rPr lang="ru-RU" dirty="0" smtClean="0"/>
              <a:t> </a:t>
            </a:r>
            <a:r>
              <a:rPr lang="ru-RU" dirty="0" err="1" smtClean="0"/>
              <a:t>бентосних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. </a:t>
            </a:r>
            <a:r>
              <a:rPr lang="ru-RU" dirty="0" err="1" smtClean="0"/>
              <a:t>Постійним</a:t>
            </a:r>
            <a:r>
              <a:rPr lang="ru-RU" dirty="0" smtClean="0"/>
              <a:t> </a:t>
            </a:r>
            <a:r>
              <a:rPr lang="ru-RU" dirty="0" err="1" smtClean="0"/>
              <a:t>явищем</a:t>
            </a:r>
            <a:r>
              <a:rPr lang="ru-RU" dirty="0" smtClean="0"/>
              <a:t> стали "</a:t>
            </a:r>
            <a:r>
              <a:rPr lang="ru-RU" dirty="0" err="1" smtClean="0"/>
              <a:t>червоні</a:t>
            </a:r>
            <a:r>
              <a:rPr lang="ru-RU" dirty="0" smtClean="0"/>
              <a:t> </a:t>
            </a:r>
            <a:r>
              <a:rPr lang="ru-RU" dirty="0" err="1" smtClean="0"/>
              <a:t>припливи</a:t>
            </a:r>
            <a:r>
              <a:rPr lang="ru-RU" dirty="0" smtClean="0"/>
              <a:t>" в </a:t>
            </a:r>
            <a:r>
              <a:rPr lang="ru-RU" dirty="0" err="1" smtClean="0"/>
              <a:t>прибережних</a:t>
            </a:r>
            <a:r>
              <a:rPr lang="ru-RU" dirty="0" smtClean="0"/>
              <a:t> водах.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Значним</a:t>
            </a:r>
            <a:r>
              <a:rPr lang="ru-RU" dirty="0" smtClean="0"/>
              <a:t> стало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акваторії</a:t>
            </a:r>
            <a:r>
              <a:rPr lang="ru-RU" dirty="0" smtClean="0"/>
              <a:t> Чорного моря </a:t>
            </a:r>
            <a:r>
              <a:rPr lang="ru-RU" dirty="0" err="1" smtClean="0"/>
              <a:t>шкідливими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, особливо </a:t>
            </a:r>
            <a:r>
              <a:rPr lang="ru-RU" dirty="0" err="1" smtClean="0"/>
              <a:t>нафтопродуктами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катастрофи</a:t>
            </a:r>
            <a:r>
              <a:rPr lang="ru-RU" dirty="0" smtClean="0"/>
              <a:t> на </a:t>
            </a:r>
            <a:r>
              <a:rPr lang="ru-RU" dirty="0" err="1" smtClean="0"/>
              <a:t>Чорнобильській</a:t>
            </a:r>
            <a:r>
              <a:rPr lang="ru-RU" dirty="0" smtClean="0"/>
              <a:t> АЕС </a:t>
            </a:r>
            <a:r>
              <a:rPr lang="ru-RU" dirty="0" err="1" smtClean="0"/>
              <a:t>відбулося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вод Чорного моря </a:t>
            </a:r>
            <a:r>
              <a:rPr lang="ru-RU" dirty="0" err="1" smtClean="0"/>
              <a:t>радіонуклідами</a:t>
            </a:r>
            <a:r>
              <a:rPr lang="ru-RU" dirty="0" smtClean="0"/>
              <a:t>. </a:t>
            </a:r>
            <a:r>
              <a:rPr lang="ru-RU" dirty="0" err="1" smtClean="0"/>
              <a:t>Хімічне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негативно </a:t>
            </a:r>
            <a:r>
              <a:rPr lang="ru-RU" dirty="0" err="1" smtClean="0"/>
              <a:t>позначилися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біоті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призвело</a:t>
            </a:r>
            <a:r>
              <a:rPr lang="ru-RU" dirty="0" smtClean="0"/>
              <a:t> до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запасів</a:t>
            </a:r>
            <a:r>
              <a:rPr lang="ru-RU" dirty="0" smtClean="0"/>
              <a:t> </a:t>
            </a:r>
            <a:r>
              <a:rPr lang="ru-RU" dirty="0" err="1" smtClean="0"/>
              <a:t>промислових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, а </a:t>
            </a:r>
            <a:r>
              <a:rPr lang="ru-RU" dirty="0" err="1" smtClean="0"/>
              <a:t>їхню</a:t>
            </a:r>
            <a:r>
              <a:rPr lang="ru-RU" dirty="0" smtClean="0"/>
              <a:t> </a:t>
            </a:r>
            <a:r>
              <a:rPr lang="ru-RU" dirty="0" err="1" smtClean="0"/>
              <a:t>екологічну</a:t>
            </a:r>
            <a:r>
              <a:rPr lang="ru-RU" dirty="0" smtClean="0"/>
              <a:t> </a:t>
            </a:r>
            <a:r>
              <a:rPr lang="ru-RU" dirty="0" err="1" smtClean="0"/>
              <a:t>нішу</a:t>
            </a:r>
            <a:r>
              <a:rPr lang="ru-RU" dirty="0" smtClean="0"/>
              <a:t> </a:t>
            </a:r>
            <a:r>
              <a:rPr lang="ru-RU" dirty="0" err="1" smtClean="0"/>
              <a:t>зайняла</a:t>
            </a:r>
            <a:r>
              <a:rPr lang="ru-RU" dirty="0" smtClean="0"/>
              <a:t> медуза </a:t>
            </a:r>
            <a:r>
              <a:rPr lang="ru-RU" dirty="0" err="1" smtClean="0"/>
              <a:t>аурелія</a:t>
            </a:r>
            <a:r>
              <a:rPr lang="ru-RU" dirty="0" smtClean="0"/>
              <a:t>.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поживи та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конкурентів</a:t>
            </a:r>
            <a:r>
              <a:rPr lang="ru-RU" dirty="0" smtClean="0"/>
              <a:t> </a:t>
            </a:r>
            <a:r>
              <a:rPr lang="ru-RU" dirty="0" err="1" smtClean="0"/>
              <a:t>надало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збільшити</a:t>
            </a:r>
            <a:r>
              <a:rPr lang="ru-RU" dirty="0" smtClean="0"/>
              <a:t> </a:t>
            </a:r>
            <a:r>
              <a:rPr lang="ru-RU" dirty="0" err="1" smtClean="0"/>
              <a:t>чисельність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. </a:t>
            </a:r>
            <a:r>
              <a:rPr lang="ru-RU" dirty="0" err="1" smtClean="0"/>
              <a:t>Навесні</a:t>
            </a:r>
            <a:r>
              <a:rPr lang="ru-RU" dirty="0" smtClean="0"/>
              <a:t> 1988 р. в </a:t>
            </a:r>
            <a:r>
              <a:rPr lang="ru-RU" dirty="0" err="1" smtClean="0"/>
              <a:t>районі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r>
              <a:rPr lang="ru-RU" dirty="0" smtClean="0"/>
              <a:t> Чорного моря </a:t>
            </a:r>
            <a:r>
              <a:rPr lang="ru-RU" dirty="0" err="1" smtClean="0"/>
              <a:t>поширився</a:t>
            </a:r>
            <a:r>
              <a:rPr lang="ru-RU" dirty="0" smtClean="0"/>
              <a:t> </a:t>
            </a:r>
            <a:r>
              <a:rPr lang="ru-RU" dirty="0" err="1" smtClean="0"/>
              <a:t>чужоморець</a:t>
            </a:r>
            <a:r>
              <a:rPr lang="ru-RU" dirty="0" smtClean="0"/>
              <a:t>, </a:t>
            </a:r>
            <a:r>
              <a:rPr lang="ru-RU" dirty="0" err="1" smtClean="0"/>
              <a:t>активний</a:t>
            </a:r>
            <a:r>
              <a:rPr lang="ru-RU" dirty="0" smtClean="0"/>
              <a:t> </a:t>
            </a:r>
            <a:r>
              <a:rPr lang="ru-RU" dirty="0" err="1" smtClean="0"/>
              <a:t>хижак</a:t>
            </a:r>
            <a:r>
              <a:rPr lang="ru-RU" dirty="0" smtClean="0"/>
              <a:t> </a:t>
            </a:r>
            <a:r>
              <a:rPr lang="ru-RU" dirty="0" err="1" smtClean="0"/>
              <a:t>гребінник</a:t>
            </a:r>
            <a:r>
              <a:rPr lang="ru-RU" dirty="0" smtClean="0"/>
              <a:t> </a:t>
            </a:r>
            <a:r>
              <a:rPr lang="ru-RU" dirty="0" err="1" smtClean="0"/>
              <a:t>мнеміопсис</a:t>
            </a:r>
            <a:r>
              <a:rPr lang="ru-RU" dirty="0" smtClean="0"/>
              <a:t>, занесений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баластними</a:t>
            </a:r>
            <a:r>
              <a:rPr lang="ru-RU" dirty="0" smtClean="0"/>
              <a:t> водами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портів</a:t>
            </a:r>
            <a:r>
              <a:rPr lang="ru-RU" dirty="0" smtClean="0"/>
              <a:t> </a:t>
            </a:r>
            <a:r>
              <a:rPr lang="ru-RU" dirty="0" err="1" smtClean="0"/>
              <a:t>атлантичного</a:t>
            </a:r>
            <a:r>
              <a:rPr lang="ru-RU" dirty="0" smtClean="0"/>
              <a:t> </a:t>
            </a:r>
            <a:r>
              <a:rPr lang="ru-RU" dirty="0" err="1" smtClean="0"/>
              <a:t>узбережжя</a:t>
            </a:r>
            <a:r>
              <a:rPr lang="ru-RU" dirty="0" smtClean="0"/>
              <a:t>. СІЛА. </a:t>
            </a:r>
            <a:r>
              <a:rPr lang="ru-RU" dirty="0" err="1" smtClean="0"/>
              <a:t>Він</a:t>
            </a:r>
            <a:r>
              <a:rPr lang="ru-RU" dirty="0" smtClean="0"/>
              <a:t> живиться </a:t>
            </a:r>
            <a:r>
              <a:rPr lang="ru-RU" dirty="0" err="1" smtClean="0"/>
              <a:t>дрібними</a:t>
            </a:r>
            <a:r>
              <a:rPr lang="ru-RU" dirty="0" smtClean="0"/>
              <a:t> рачками, личинками та </a:t>
            </a:r>
            <a:r>
              <a:rPr lang="ru-RU" dirty="0" err="1" smtClean="0"/>
              <a:t>ікрою</a:t>
            </a:r>
            <a:r>
              <a:rPr lang="ru-RU" dirty="0" smtClean="0"/>
              <a:t> </a:t>
            </a:r>
            <a:r>
              <a:rPr lang="ru-RU" dirty="0" err="1" smtClean="0"/>
              <a:t>риб</a:t>
            </a:r>
            <a:r>
              <a:rPr lang="ru-RU" dirty="0" smtClean="0"/>
              <a:t>. З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фіто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зоопланктону </a:t>
            </a:r>
            <a:r>
              <a:rPr lang="ru-RU" dirty="0" err="1" smtClean="0"/>
              <a:t>зменшилася</a:t>
            </a:r>
            <a:r>
              <a:rPr lang="ru-RU" dirty="0" smtClean="0"/>
              <a:t> в 10—20 </a:t>
            </a:r>
            <a:r>
              <a:rPr lang="ru-RU" dirty="0" err="1" smtClean="0"/>
              <a:t>разів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підірвало</a:t>
            </a:r>
            <a:r>
              <a:rPr lang="ru-RU" dirty="0" smtClean="0"/>
              <a:t> </a:t>
            </a:r>
            <a:r>
              <a:rPr lang="ru-RU" dirty="0" err="1" smtClean="0"/>
              <a:t>кормову</a:t>
            </a:r>
            <a:r>
              <a:rPr lang="ru-RU" dirty="0" smtClean="0"/>
              <a:t> базу </a:t>
            </a:r>
            <a:r>
              <a:rPr lang="ru-RU" dirty="0" err="1" smtClean="0"/>
              <a:t>риб</a:t>
            </a:r>
            <a:r>
              <a:rPr lang="ru-RU" dirty="0" smtClean="0"/>
              <a:t>. Так, у 1989 р. </a:t>
            </a:r>
            <a:r>
              <a:rPr lang="ru-RU" dirty="0" err="1" smtClean="0"/>
              <a:t>вилови</a:t>
            </a:r>
            <a:r>
              <a:rPr lang="ru-RU" dirty="0" smtClean="0"/>
              <a:t> </a:t>
            </a:r>
            <a:r>
              <a:rPr lang="ru-RU" dirty="0" err="1" smtClean="0"/>
              <a:t>ставриди</a:t>
            </a:r>
            <a:r>
              <a:rPr lang="ru-RU" dirty="0" smtClean="0"/>
              <a:t> </a:t>
            </a:r>
            <a:r>
              <a:rPr lang="ru-RU" dirty="0" err="1" smtClean="0"/>
              <a:t>зменшилися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115 до 3 тис. т,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зменшився</a:t>
            </a:r>
            <a:r>
              <a:rPr lang="ru-RU" dirty="0" smtClean="0"/>
              <a:t> </a:t>
            </a:r>
            <a:r>
              <a:rPr lang="ru-RU" dirty="0" err="1" smtClean="0"/>
              <a:t>вилов</a:t>
            </a:r>
            <a:r>
              <a:rPr lang="ru-RU" dirty="0" smtClean="0"/>
              <a:t> </a:t>
            </a:r>
            <a:r>
              <a:rPr lang="ru-RU" dirty="0" err="1" smtClean="0"/>
              <a:t>хамси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Останніми</a:t>
            </a:r>
            <a:r>
              <a:rPr lang="ru-RU" dirty="0" smtClean="0"/>
              <a:t> роками в Чорному </a:t>
            </a:r>
            <a:r>
              <a:rPr lang="ru-RU" dirty="0" err="1" smtClean="0"/>
              <a:t>морі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негативна </a:t>
            </a:r>
            <a:r>
              <a:rPr lang="ru-RU" dirty="0" err="1" smtClean="0"/>
              <a:t>тенденція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сірководневої</a:t>
            </a:r>
            <a:r>
              <a:rPr lang="ru-RU" dirty="0" smtClean="0"/>
              <a:t> </a:t>
            </a:r>
            <a:r>
              <a:rPr lang="ru-RU" dirty="0" err="1" smtClean="0"/>
              <a:t>зони</a:t>
            </a:r>
            <a:r>
              <a:rPr lang="ru-RU" dirty="0" smtClean="0"/>
              <a:t>, яка за </a:t>
            </a:r>
            <a:r>
              <a:rPr lang="ru-RU" dirty="0" err="1" smtClean="0"/>
              <a:t>останні</a:t>
            </a:r>
            <a:r>
              <a:rPr lang="ru-RU" dirty="0" smtClean="0"/>
              <a:t> три </a:t>
            </a:r>
            <a:r>
              <a:rPr lang="ru-RU" dirty="0" err="1" smtClean="0"/>
              <a:t>десятиріччя</a:t>
            </a:r>
            <a:r>
              <a:rPr lang="ru-RU" dirty="0" smtClean="0"/>
              <a:t> </a:t>
            </a:r>
            <a:r>
              <a:rPr lang="ru-RU" dirty="0" err="1" smtClean="0"/>
              <a:t>піднялася</a:t>
            </a:r>
            <a:r>
              <a:rPr lang="ru-RU" dirty="0" smtClean="0"/>
              <a:t> в </a:t>
            </a:r>
            <a:r>
              <a:rPr lang="ru-RU" dirty="0" err="1" smtClean="0"/>
              <a:t>середньому</a:t>
            </a:r>
            <a:r>
              <a:rPr lang="ru-RU" dirty="0" smtClean="0"/>
              <a:t> на 40 м,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негативно </a:t>
            </a:r>
            <a:r>
              <a:rPr lang="ru-RU" dirty="0" err="1" smtClean="0"/>
              <a:t>позначитися</a:t>
            </a:r>
            <a:r>
              <a:rPr lang="ru-RU" dirty="0" smtClean="0"/>
              <a:t> на </a:t>
            </a:r>
            <a:r>
              <a:rPr lang="ru-RU" dirty="0" err="1" smtClean="0"/>
              <a:t>усій</a:t>
            </a:r>
            <a:r>
              <a:rPr lang="ru-RU" dirty="0" smtClean="0"/>
              <a:t> </a:t>
            </a:r>
            <a:r>
              <a:rPr lang="ru-RU" dirty="0" err="1" smtClean="0"/>
              <a:t>екосистемі</a:t>
            </a:r>
            <a:r>
              <a:rPr lang="ru-RU" dirty="0" smtClean="0"/>
              <a:t> Чорного моря.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857232"/>
            <a:ext cx="7467600" cy="4873752"/>
          </a:xfrm>
        </p:spPr>
        <p:txBody>
          <a:bodyPr/>
          <a:lstStyle/>
          <a:p>
            <a:r>
              <a:rPr lang="ru-RU" dirty="0" smtClean="0"/>
              <a:t>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науковотехнічного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ускладнились</a:t>
            </a:r>
            <a:r>
              <a:rPr lang="ru-RU" dirty="0" smtClean="0"/>
              <a:t> </a:t>
            </a:r>
            <a:r>
              <a:rPr lang="ru-RU" dirty="0" err="1" smtClean="0"/>
              <a:t>взаємовідносини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природою. Людина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впливати</a:t>
            </a:r>
            <a:r>
              <a:rPr lang="ru-RU" dirty="0" smtClean="0"/>
              <a:t> на </a:t>
            </a:r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підкорила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, почала </a:t>
            </a:r>
            <a:r>
              <a:rPr lang="ru-RU" dirty="0" err="1" smtClean="0"/>
              <a:t>опановувати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доступні</a:t>
            </a:r>
            <a:r>
              <a:rPr lang="ru-RU" dirty="0" smtClean="0"/>
              <a:t> </a:t>
            </a:r>
            <a:r>
              <a:rPr lang="ru-RU" dirty="0" err="1" smtClean="0"/>
              <a:t>відновні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невідновні</a:t>
            </a:r>
            <a:r>
              <a:rPr lang="ru-RU" dirty="0" smtClean="0"/>
              <a:t>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забруднювати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руйнувати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. За </a:t>
            </a:r>
            <a:r>
              <a:rPr lang="ru-RU" dirty="0" err="1" smtClean="0"/>
              <a:t>оцінкою</a:t>
            </a:r>
            <a:r>
              <a:rPr lang="ru-RU" dirty="0" smtClean="0"/>
              <a:t> </a:t>
            </a:r>
            <a:r>
              <a:rPr lang="ru-RU" dirty="0" err="1" smtClean="0"/>
              <a:t>Всесвітньої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здоров'я</a:t>
            </a:r>
            <a:r>
              <a:rPr lang="ru-RU" dirty="0" smtClean="0"/>
              <a:t> (ВООЗ),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6 млн.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 практично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до 500 тис. </a:t>
            </a:r>
            <a:r>
              <a:rPr lang="ru-RU" dirty="0" err="1" smtClean="0"/>
              <a:t>сполук</a:t>
            </a:r>
            <a:r>
              <a:rPr lang="ru-RU" dirty="0" smtClean="0"/>
              <a:t>; </a:t>
            </a:r>
            <a:r>
              <a:rPr lang="ru-RU" dirty="0" err="1" smtClean="0"/>
              <a:t>із</a:t>
            </a:r>
            <a:r>
              <a:rPr lang="ru-RU" dirty="0" smtClean="0"/>
              <a:t> них </a:t>
            </a:r>
            <a:r>
              <a:rPr lang="ru-RU" dirty="0" err="1" smtClean="0"/>
              <a:t>біля</a:t>
            </a:r>
            <a:r>
              <a:rPr lang="ru-RU" dirty="0" smtClean="0"/>
              <a:t> 40 тис.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шкідливі</a:t>
            </a:r>
            <a:r>
              <a:rPr lang="ru-RU" dirty="0" smtClean="0"/>
              <a:t> для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, а 12 тис.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токсичними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Проблема </a:t>
            </a:r>
            <a:r>
              <a:rPr lang="ru-RU" dirty="0" err="1" smtClean="0"/>
              <a:t>Азовського</a:t>
            </a:r>
            <a:r>
              <a:rPr lang="ru-RU" dirty="0" smtClean="0"/>
              <a:t> моря. </a:t>
            </a:r>
            <a:r>
              <a:rPr lang="ru-RU" dirty="0" err="1" smtClean="0"/>
              <a:t>Азовське</a:t>
            </a:r>
            <a:r>
              <a:rPr lang="ru-RU" dirty="0" smtClean="0"/>
              <a:t> море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зоною </a:t>
            </a:r>
            <a:r>
              <a:rPr lang="ru-RU" dirty="0" err="1" smtClean="0"/>
              <a:t>екологічної</a:t>
            </a:r>
            <a:r>
              <a:rPr lang="ru-RU" dirty="0" smtClean="0"/>
              <a:t> </a:t>
            </a:r>
            <a:r>
              <a:rPr lang="ru-RU" dirty="0" err="1" smtClean="0"/>
              <a:t>катастрофи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4050 </a:t>
            </a:r>
            <a:r>
              <a:rPr lang="ru-RU" dirty="0" err="1" smtClean="0"/>
              <a:t>років</a:t>
            </a:r>
            <a:r>
              <a:rPr lang="ru-RU" dirty="0" smtClean="0"/>
              <a:t> тому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виловлювали</a:t>
            </a:r>
            <a:r>
              <a:rPr lang="ru-RU" dirty="0" smtClean="0"/>
              <a:t> </a:t>
            </a:r>
            <a:r>
              <a:rPr lang="ru-RU" dirty="0" err="1" smtClean="0"/>
              <a:t>риби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35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Чорному </a:t>
            </a:r>
            <a:r>
              <a:rPr lang="ru-RU" dirty="0" err="1" smtClean="0"/>
              <a:t>морі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 12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Балтійському</a:t>
            </a:r>
            <a:r>
              <a:rPr lang="ru-RU" dirty="0" smtClean="0"/>
              <a:t>. </a:t>
            </a:r>
            <a:r>
              <a:rPr lang="ru-RU" dirty="0" err="1" smtClean="0"/>
              <a:t>Раніше</a:t>
            </a:r>
            <a:r>
              <a:rPr lang="ru-RU" dirty="0" smtClean="0"/>
              <a:t> тут </a:t>
            </a:r>
            <a:r>
              <a:rPr lang="ru-RU" dirty="0" err="1" smtClean="0"/>
              <a:t>водилася</a:t>
            </a:r>
            <a:r>
              <a:rPr lang="ru-RU" dirty="0" smtClean="0"/>
              <a:t> </a:t>
            </a:r>
            <a:r>
              <a:rPr lang="ru-RU" dirty="0" err="1" smtClean="0"/>
              <a:t>риба</a:t>
            </a:r>
            <a:r>
              <a:rPr lang="ru-RU" dirty="0" smtClean="0"/>
              <a:t> 114 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вилов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у </a:t>
            </a:r>
            <a:r>
              <a:rPr lang="ru-RU" dirty="0" err="1" smtClean="0"/>
              <a:t>сприятливі</a:t>
            </a:r>
            <a:r>
              <a:rPr lang="ru-RU" dirty="0" smtClean="0"/>
              <a:t> </a:t>
            </a:r>
            <a:r>
              <a:rPr lang="ru-RU" dirty="0" err="1" smtClean="0"/>
              <a:t>рокитут</a:t>
            </a:r>
            <a:r>
              <a:rPr lang="ru-RU" dirty="0" smtClean="0"/>
              <a:t> </a:t>
            </a:r>
            <a:r>
              <a:rPr lang="ru-RU" dirty="0" err="1" smtClean="0"/>
              <a:t>водилася</a:t>
            </a:r>
            <a:r>
              <a:rPr lang="ru-RU" dirty="0" smtClean="0"/>
              <a:t> </a:t>
            </a:r>
            <a:r>
              <a:rPr lang="ru-RU" dirty="0" err="1" smtClean="0"/>
              <a:t>риба</a:t>
            </a:r>
            <a:r>
              <a:rPr lang="ru-RU" dirty="0" smtClean="0"/>
              <a:t> 114 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вилов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у </a:t>
            </a:r>
            <a:r>
              <a:rPr lang="ru-RU" dirty="0" err="1" smtClean="0"/>
              <a:t>сприятливі</a:t>
            </a:r>
            <a:r>
              <a:rPr lang="ru-RU" dirty="0" smtClean="0"/>
              <a:t> роки становив </a:t>
            </a:r>
            <a:r>
              <a:rPr lang="ru-RU" dirty="0" err="1" smtClean="0"/>
              <a:t>понад</a:t>
            </a:r>
            <a:r>
              <a:rPr lang="ru-RU" dirty="0" smtClean="0"/>
              <a:t> 300 тис. т на </a:t>
            </a:r>
            <a:r>
              <a:rPr lang="ru-RU" dirty="0" err="1" smtClean="0"/>
              <a:t>рік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цінних</a:t>
            </a:r>
            <a:r>
              <a:rPr lang="ru-RU" dirty="0" smtClean="0"/>
              <a:t> </a:t>
            </a:r>
            <a:r>
              <a:rPr lang="ru-RU" dirty="0" err="1" smtClean="0"/>
              <a:t>порід</a:t>
            </a:r>
            <a:r>
              <a:rPr lang="ru-RU" dirty="0" smtClean="0"/>
              <a:t>.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зменшився</a:t>
            </a:r>
            <a:r>
              <a:rPr lang="ru-RU" dirty="0" smtClean="0"/>
              <a:t> в 6 </a:t>
            </a:r>
            <a:r>
              <a:rPr lang="ru-RU" dirty="0" err="1" smtClean="0"/>
              <a:t>разів</a:t>
            </a:r>
            <a:r>
              <a:rPr lang="ru-RU" dirty="0" smtClean="0"/>
              <a:t>. </a:t>
            </a:r>
            <a:r>
              <a:rPr lang="ru-RU" dirty="0" err="1" smtClean="0"/>
              <a:t>Риба</a:t>
            </a:r>
            <a:r>
              <a:rPr lang="ru-RU" dirty="0" smtClean="0"/>
              <a:t>, яку </a:t>
            </a:r>
            <a:r>
              <a:rPr lang="ru-RU" dirty="0" err="1" smtClean="0"/>
              <a:t>виловлюють</a:t>
            </a:r>
            <a:r>
              <a:rPr lang="ru-RU" dirty="0" smtClean="0"/>
              <a:t>,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 err="1" smtClean="0"/>
              <a:t>забруднена</a:t>
            </a:r>
            <a:r>
              <a:rPr lang="ru-RU" dirty="0" smtClean="0"/>
              <a:t> </a:t>
            </a:r>
            <a:r>
              <a:rPr lang="ru-RU" dirty="0" err="1" smtClean="0"/>
              <a:t>хімікатами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споживати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небезпечно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До </a:t>
            </a:r>
            <a:r>
              <a:rPr lang="ru-RU" dirty="0" err="1" smtClean="0"/>
              <a:t>кінця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smtClean="0"/>
              <a:t>в.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відходами</a:t>
            </a:r>
            <a:r>
              <a:rPr lang="ru-RU" dirty="0" smtClean="0"/>
              <a:t>, </a:t>
            </a:r>
            <a:r>
              <a:rPr lang="ru-RU" dirty="0" err="1" smtClean="0"/>
              <a:t>викидами</a:t>
            </a:r>
            <a:r>
              <a:rPr lang="ru-RU" dirty="0" smtClean="0"/>
              <a:t>, </a:t>
            </a:r>
            <a:r>
              <a:rPr lang="ru-RU" dirty="0" err="1" smtClean="0"/>
              <a:t>стічними</a:t>
            </a:r>
            <a:r>
              <a:rPr lang="ru-RU" dirty="0" smtClean="0"/>
              <a:t> водами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, </a:t>
            </a:r>
            <a:r>
              <a:rPr lang="ru-RU" dirty="0" err="1" smtClean="0"/>
              <a:t>комунального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 </a:t>
            </a:r>
            <a:r>
              <a:rPr lang="ru-RU" dirty="0" err="1" smtClean="0"/>
              <a:t>набуло</a:t>
            </a:r>
            <a:r>
              <a:rPr lang="ru-RU" dirty="0" smtClean="0"/>
              <a:t> глобального характеру </a:t>
            </a:r>
            <a:r>
              <a:rPr lang="ru-RU" dirty="0" err="1" smtClean="0"/>
              <a:t>і</a:t>
            </a:r>
            <a:r>
              <a:rPr lang="ru-RU" dirty="0" smtClean="0"/>
              <a:t> поставило </a:t>
            </a:r>
            <a:r>
              <a:rPr lang="ru-RU" dirty="0" err="1" smtClean="0"/>
              <a:t>людство</a:t>
            </a:r>
            <a:r>
              <a:rPr lang="ru-RU" dirty="0" smtClean="0"/>
              <a:t> на грань </a:t>
            </a:r>
            <a:r>
              <a:rPr lang="ru-RU" dirty="0" err="1" smtClean="0"/>
              <a:t>екологічної</a:t>
            </a:r>
            <a:r>
              <a:rPr lang="ru-RU" dirty="0" smtClean="0"/>
              <a:t> </a:t>
            </a:r>
            <a:r>
              <a:rPr lang="ru-RU" dirty="0" err="1" smtClean="0"/>
              <a:t>катастрофи</a:t>
            </a:r>
            <a:r>
              <a:rPr lang="ru-RU" dirty="0" smtClean="0"/>
              <a:t>. </a:t>
            </a:r>
            <a:r>
              <a:rPr lang="ru-RU" dirty="0" err="1" smtClean="0"/>
              <a:t>Втручання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у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зростає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спричиняти</a:t>
            </a:r>
            <a:r>
              <a:rPr lang="ru-RU" dirty="0" smtClean="0"/>
              <a:t> </a:t>
            </a:r>
            <a:r>
              <a:rPr lang="ru-RU" dirty="0" err="1" smtClean="0"/>
              <a:t>зміну</a:t>
            </a:r>
            <a:r>
              <a:rPr lang="ru-RU" dirty="0" smtClean="0"/>
              <a:t> режиму </a:t>
            </a:r>
            <a:r>
              <a:rPr lang="ru-RU" dirty="0" err="1" smtClean="0"/>
              <a:t>ґрунтових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підземних</a:t>
            </a:r>
            <a:r>
              <a:rPr lang="ru-RU" dirty="0" smtClean="0"/>
              <a:t> вод у </a:t>
            </a:r>
            <a:r>
              <a:rPr lang="ru-RU" dirty="0" err="1" smtClean="0"/>
              <a:t>цілих</a:t>
            </a:r>
            <a:r>
              <a:rPr lang="ru-RU" dirty="0" smtClean="0"/>
              <a:t> </a:t>
            </a:r>
            <a:r>
              <a:rPr lang="ru-RU" dirty="0" err="1" smtClean="0"/>
              <a:t>регіонах</a:t>
            </a:r>
            <a:r>
              <a:rPr lang="ru-RU" dirty="0" smtClean="0"/>
              <a:t>, </a:t>
            </a:r>
            <a:r>
              <a:rPr lang="ru-RU" dirty="0" err="1" smtClean="0"/>
              <a:t>поверхневого</a:t>
            </a:r>
            <a:r>
              <a:rPr lang="ru-RU" dirty="0" smtClean="0"/>
              <a:t> стоку,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грунтів</a:t>
            </a:r>
            <a:r>
              <a:rPr lang="ru-RU" dirty="0" smtClean="0"/>
              <a:t>, </a:t>
            </a:r>
            <a:r>
              <a:rPr lang="ru-RU" dirty="0" err="1" smtClean="0"/>
              <a:t>інтенсифікацію</a:t>
            </a:r>
            <a:r>
              <a:rPr lang="ru-RU" dirty="0" smtClean="0"/>
              <a:t> </a:t>
            </a:r>
            <a:r>
              <a:rPr lang="ru-RU" dirty="0" err="1" smtClean="0"/>
              <a:t>ерозійних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активізацію</a:t>
            </a:r>
            <a:r>
              <a:rPr lang="ru-RU" dirty="0" smtClean="0"/>
              <a:t> </a:t>
            </a:r>
            <a:r>
              <a:rPr lang="ru-RU" dirty="0" err="1" smtClean="0"/>
              <a:t>геохімічних</a:t>
            </a:r>
            <a:r>
              <a:rPr lang="ru-RU" dirty="0" smtClean="0"/>
              <a:t> та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у </a:t>
            </a:r>
            <a:r>
              <a:rPr lang="ru-RU" dirty="0" err="1" smtClean="0"/>
              <a:t>атмосфері</a:t>
            </a:r>
            <a:r>
              <a:rPr lang="ru-RU" dirty="0" smtClean="0"/>
              <a:t>, </a:t>
            </a:r>
            <a:r>
              <a:rPr lang="ru-RU" dirty="0" err="1" smtClean="0"/>
              <a:t>гідросфері</a:t>
            </a:r>
            <a:r>
              <a:rPr lang="ru-RU" dirty="0" smtClean="0"/>
              <a:t> та </a:t>
            </a:r>
            <a:r>
              <a:rPr lang="ru-RU" dirty="0" err="1" smtClean="0"/>
              <a:t>літосфері</a:t>
            </a:r>
            <a:r>
              <a:rPr lang="ru-RU" dirty="0" smtClean="0"/>
              <a:t>,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мікроклімату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Сучасна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err="1" smtClean="0"/>
              <a:t>гідротехнічних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, шахт, </a:t>
            </a:r>
            <a:r>
              <a:rPr lang="ru-RU" dirty="0" err="1" smtClean="0"/>
              <a:t>рудників</a:t>
            </a:r>
            <a:r>
              <a:rPr lang="ru-RU" dirty="0" smtClean="0"/>
              <a:t>, </a:t>
            </a:r>
            <a:r>
              <a:rPr lang="ru-RU" dirty="0" err="1" smtClean="0"/>
              <a:t>доріг</a:t>
            </a:r>
            <a:r>
              <a:rPr lang="ru-RU" dirty="0" smtClean="0"/>
              <a:t>, </a:t>
            </a:r>
            <a:r>
              <a:rPr lang="ru-RU" dirty="0" err="1" smtClean="0"/>
              <a:t>свердловин</a:t>
            </a:r>
            <a:r>
              <a:rPr lang="ru-RU" dirty="0" smtClean="0"/>
              <a:t>, </a:t>
            </a:r>
            <a:r>
              <a:rPr lang="ru-RU" dirty="0" err="1" smtClean="0"/>
              <a:t>водойм</a:t>
            </a:r>
            <a:r>
              <a:rPr lang="ru-RU" dirty="0" smtClean="0"/>
              <a:t>, дамб, </a:t>
            </a:r>
            <a:r>
              <a:rPr lang="ru-RU" dirty="0" err="1" smtClean="0"/>
              <a:t>деформація</a:t>
            </a:r>
            <a:r>
              <a:rPr lang="ru-RU" dirty="0" smtClean="0"/>
              <a:t> </a:t>
            </a:r>
            <a:r>
              <a:rPr lang="ru-RU" dirty="0" err="1" smtClean="0"/>
              <a:t>суші</a:t>
            </a:r>
            <a:r>
              <a:rPr lang="ru-RU" dirty="0" smtClean="0"/>
              <a:t> </a:t>
            </a:r>
            <a:r>
              <a:rPr lang="ru-RU" dirty="0" err="1" smtClean="0"/>
              <a:t>ядерними</a:t>
            </a:r>
            <a:r>
              <a:rPr lang="ru-RU" dirty="0" smtClean="0"/>
              <a:t> </a:t>
            </a:r>
            <a:r>
              <a:rPr lang="ru-RU" dirty="0" err="1" smtClean="0"/>
              <a:t>вибухами</a:t>
            </a:r>
            <a:r>
              <a:rPr lang="ru-RU" dirty="0" smtClean="0"/>
              <a:t>, </a:t>
            </a:r>
            <a:r>
              <a:rPr lang="ru-RU" dirty="0" err="1" smtClean="0"/>
              <a:t>будівництво</a:t>
            </a:r>
            <a:r>
              <a:rPr lang="ru-RU" dirty="0" smtClean="0"/>
              <a:t> </a:t>
            </a:r>
            <a:r>
              <a:rPr lang="ru-RU" dirty="0" err="1" smtClean="0"/>
              <a:t>гігантських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, </a:t>
            </a:r>
            <a:r>
              <a:rPr lang="ru-RU" dirty="0" err="1" smtClean="0"/>
              <a:t>обводнення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озеленення</a:t>
            </a:r>
            <a:r>
              <a:rPr lang="ru-RU" dirty="0" smtClean="0"/>
              <a:t> </a:t>
            </a:r>
            <a:r>
              <a:rPr lang="ru-RU" dirty="0" err="1" smtClean="0"/>
              <a:t>пустель</a:t>
            </a:r>
            <a:r>
              <a:rPr lang="ru-RU" dirty="0" smtClean="0"/>
              <a:t>,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повсякденні</a:t>
            </a:r>
            <a:r>
              <a:rPr lang="ru-RU" dirty="0" smtClean="0"/>
              <a:t> </a:t>
            </a:r>
            <a:r>
              <a:rPr lang="ru-RU" dirty="0" err="1" smtClean="0"/>
              <a:t>аспекти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викликали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видимі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приховані</a:t>
            </a:r>
            <a:r>
              <a:rPr lang="ru-RU" dirty="0" smtClean="0"/>
              <a:t> </a:t>
            </a:r>
            <a:r>
              <a:rPr lang="ru-RU" dirty="0" err="1" smtClean="0"/>
              <a:t>змінидовкілля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1538" y="1984248"/>
            <a:ext cx="7467600" cy="48737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</a:t>
            </a:r>
            <a:r>
              <a:rPr lang="ru-RU" sz="3200" dirty="0" err="1" smtClean="0"/>
              <a:t>історичному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плані</a:t>
            </a:r>
            <a:r>
              <a:rPr lang="ru-RU" sz="3200" dirty="0" smtClean="0"/>
              <a:t> </a:t>
            </a:r>
            <a:r>
              <a:rPr lang="ru-RU" sz="3200" dirty="0" err="1" smtClean="0"/>
              <a:t>виділяють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декілька</a:t>
            </a:r>
            <a:r>
              <a:rPr lang="ru-RU" sz="3200" dirty="0" smtClean="0"/>
              <a:t> </a:t>
            </a:r>
            <a:r>
              <a:rPr lang="ru-RU" sz="3200" dirty="0" err="1" smtClean="0"/>
              <a:t>етапів</a:t>
            </a:r>
            <a:r>
              <a:rPr lang="ru-RU" sz="3200" dirty="0" smtClean="0"/>
              <a:t> </a:t>
            </a:r>
            <a:r>
              <a:rPr lang="ru-RU" sz="3200" dirty="0" err="1" smtClean="0"/>
              <a:t>зміни</a:t>
            </a:r>
            <a:r>
              <a:rPr lang="ru-RU" sz="3200" dirty="0" smtClean="0"/>
              <a:t> </a:t>
            </a:r>
            <a:r>
              <a:rPr lang="ru-RU" sz="3200" dirty="0" err="1" smtClean="0"/>
              <a:t>біосфери</a:t>
            </a:r>
            <a:r>
              <a:rPr lang="ru-RU" sz="3200" dirty="0" smtClean="0"/>
              <a:t> </a:t>
            </a:r>
            <a:r>
              <a:rPr lang="ru-RU" sz="3200" dirty="0" err="1" smtClean="0"/>
              <a:t>людством</a:t>
            </a:r>
            <a:r>
              <a:rPr lang="ru-RU" sz="3200" dirty="0" smtClean="0"/>
              <a:t>, </a:t>
            </a:r>
            <a:r>
              <a:rPr lang="ru-RU" sz="3200" dirty="0" err="1" smtClean="0"/>
              <a:t>які</a:t>
            </a:r>
            <a:r>
              <a:rPr lang="ru-RU" sz="3200" dirty="0" smtClean="0"/>
              <a:t> </a:t>
            </a:r>
            <a:r>
              <a:rPr lang="ru-RU" sz="3200" dirty="0" err="1" smtClean="0"/>
              <a:t>увінчались</a:t>
            </a:r>
            <a:r>
              <a:rPr lang="ru-RU" sz="3200" dirty="0" smtClean="0"/>
              <a:t> </a:t>
            </a:r>
            <a:r>
              <a:rPr lang="ru-RU" sz="3200" dirty="0" err="1" smtClean="0"/>
              <a:t>екологічними</a:t>
            </a:r>
            <a:r>
              <a:rPr lang="ru-RU" sz="3200" dirty="0" smtClean="0"/>
              <a:t> кризами та </a:t>
            </a:r>
            <a:r>
              <a:rPr lang="ru-RU" sz="3200" dirty="0" err="1" smtClean="0"/>
              <a:t>революціями</a:t>
            </a:r>
            <a:r>
              <a:rPr lang="ru-RU" sz="3200" dirty="0" smtClean="0"/>
              <a:t>, а </a:t>
            </a:r>
            <a:r>
              <a:rPr lang="ru-RU" sz="3200" dirty="0" err="1" smtClean="0"/>
              <a:t>саме</a:t>
            </a:r>
            <a:r>
              <a:rPr lang="ru-RU" sz="3200" dirty="0" smtClean="0"/>
              <a:t>: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·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 на </a:t>
            </a:r>
            <a:r>
              <a:rPr lang="ru-RU" dirty="0" err="1" smtClean="0"/>
              <a:t>біосферу</a:t>
            </a:r>
            <a:r>
              <a:rPr lang="ru-RU" dirty="0" smtClean="0"/>
              <a:t> як </a:t>
            </a:r>
            <a:r>
              <a:rPr lang="ru-RU" dirty="0" err="1" smtClean="0"/>
              <a:t>звичайного</a:t>
            </a:r>
            <a:r>
              <a:rPr lang="ru-RU" dirty="0" smtClean="0"/>
              <a:t> </a:t>
            </a:r>
            <a:r>
              <a:rPr lang="ru-RU" dirty="0" err="1" smtClean="0"/>
              <a:t>біологічного</a:t>
            </a:r>
            <a:r>
              <a:rPr lang="ru-RU" dirty="0" smtClean="0"/>
              <a:t> виду; · </a:t>
            </a:r>
            <a:r>
              <a:rPr lang="ru-RU" dirty="0" err="1" smtClean="0"/>
              <a:t>надінтенсивне</a:t>
            </a:r>
            <a:r>
              <a:rPr lang="ru-RU" dirty="0" smtClean="0"/>
              <a:t> </a:t>
            </a:r>
            <a:r>
              <a:rPr lang="ru-RU" dirty="0" err="1" smtClean="0"/>
              <a:t>полювання</a:t>
            </a:r>
            <a:r>
              <a:rPr lang="ru-RU" dirty="0" smtClean="0"/>
              <a:t> без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екосистем</a:t>
            </a:r>
            <a:r>
              <a:rPr lang="ru-RU" dirty="0" smtClean="0"/>
              <a:t> 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; ·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екосистем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природнім</a:t>
            </a:r>
            <a:r>
              <a:rPr lang="ru-RU" dirty="0" smtClean="0"/>
              <a:t> шляхом: </a:t>
            </a:r>
            <a:r>
              <a:rPr lang="ru-RU" dirty="0" err="1" smtClean="0"/>
              <a:t>випасання</a:t>
            </a:r>
            <a:r>
              <a:rPr lang="ru-RU" dirty="0" smtClean="0"/>
              <a:t>, </a:t>
            </a:r>
            <a:r>
              <a:rPr lang="ru-RU" dirty="0" err="1" smtClean="0"/>
              <a:t>посилення</a:t>
            </a:r>
            <a:r>
              <a:rPr lang="ru-RU" dirty="0" smtClean="0"/>
              <a:t> росту трав шляхом </a:t>
            </a:r>
            <a:r>
              <a:rPr lang="ru-RU" dirty="0" err="1" smtClean="0"/>
              <a:t>випалювання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; · </a:t>
            </a:r>
            <a:r>
              <a:rPr lang="ru-RU" dirty="0" err="1" smtClean="0"/>
              <a:t>інтенсифікація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на природу шляхом </a:t>
            </a:r>
            <a:r>
              <a:rPr lang="ru-RU" dirty="0" err="1" smtClean="0"/>
              <a:t>розорювання</a:t>
            </a:r>
            <a:r>
              <a:rPr lang="ru-RU" dirty="0" smtClean="0"/>
              <a:t> </a:t>
            </a:r>
            <a:r>
              <a:rPr lang="ru-RU" dirty="0" err="1" smtClean="0"/>
              <a:t>грунтів</a:t>
            </a:r>
            <a:r>
              <a:rPr lang="ru-RU" dirty="0" smtClean="0"/>
              <a:t> та </a:t>
            </a:r>
            <a:r>
              <a:rPr lang="ru-RU" dirty="0" err="1" smtClean="0"/>
              <a:t>вирубування</a:t>
            </a:r>
            <a:r>
              <a:rPr lang="ru-RU" dirty="0" smtClean="0"/>
              <a:t> </a:t>
            </a:r>
            <a:r>
              <a:rPr lang="ru-RU" dirty="0" err="1" smtClean="0"/>
              <a:t>лісів</a:t>
            </a:r>
            <a:r>
              <a:rPr lang="ru-RU" dirty="0" smtClean="0"/>
              <a:t>; · </a:t>
            </a:r>
            <a:r>
              <a:rPr lang="ru-RU" dirty="0" err="1" smtClean="0"/>
              <a:t>глобальні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екологічних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</a:t>
            </a:r>
            <a:r>
              <a:rPr lang="ru-RU" dirty="0" err="1" smtClean="0"/>
              <a:t>біосфери</a:t>
            </a:r>
            <a:r>
              <a:rPr lang="ru-RU" dirty="0" smtClean="0"/>
              <a:t> в </a:t>
            </a:r>
            <a:r>
              <a:rPr lang="ru-RU" dirty="0" err="1" smtClean="0"/>
              <a:t>цілому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1)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(</a:t>
            </a:r>
            <a:r>
              <a:rPr lang="ru-RU" dirty="0" err="1" smtClean="0"/>
              <a:t>розорювання</a:t>
            </a:r>
            <a:r>
              <a:rPr lang="ru-RU" dirty="0" smtClean="0"/>
              <a:t> </a:t>
            </a:r>
            <a:r>
              <a:rPr lang="ru-RU" dirty="0" err="1" smtClean="0"/>
              <a:t>степів</a:t>
            </a:r>
            <a:r>
              <a:rPr lang="ru-RU" dirty="0" smtClean="0"/>
              <a:t>, </a:t>
            </a:r>
            <a:r>
              <a:rPr lang="ru-RU" dirty="0" err="1" smtClean="0"/>
              <a:t>вирубування</a:t>
            </a:r>
            <a:r>
              <a:rPr lang="ru-RU" dirty="0" smtClean="0"/>
              <a:t> </a:t>
            </a:r>
            <a:r>
              <a:rPr lang="ru-RU" dirty="0" err="1" smtClean="0"/>
              <a:t>лісів</a:t>
            </a:r>
            <a:r>
              <a:rPr lang="ru-RU" dirty="0" smtClean="0"/>
              <a:t>, </a:t>
            </a:r>
            <a:r>
              <a:rPr lang="ru-RU" dirty="0" err="1" smtClean="0"/>
              <a:t>меліорація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штучних</a:t>
            </a:r>
            <a:r>
              <a:rPr lang="ru-RU" dirty="0" smtClean="0"/>
              <a:t> </a:t>
            </a:r>
            <a:r>
              <a:rPr lang="ru-RU" dirty="0" err="1" smtClean="0"/>
              <a:t>водойм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режиму </a:t>
            </a:r>
            <a:r>
              <a:rPr lang="ru-RU" dirty="0" err="1" smtClean="0"/>
              <a:t>поверхневих</a:t>
            </a:r>
            <a:r>
              <a:rPr lang="ru-RU" dirty="0" smtClean="0"/>
              <a:t> вод </a:t>
            </a:r>
            <a:r>
              <a:rPr lang="ru-RU" dirty="0" err="1" smtClean="0"/>
              <a:t>тощо</a:t>
            </a:r>
            <a:r>
              <a:rPr lang="ru-RU" dirty="0" smtClean="0"/>
              <a:t>), 2) </a:t>
            </a:r>
            <a:r>
              <a:rPr lang="ru-RU" dirty="0" err="1" smtClean="0"/>
              <a:t>зміна</a:t>
            </a:r>
            <a:r>
              <a:rPr lang="ru-RU" dirty="0" smtClean="0"/>
              <a:t> складу </a:t>
            </a:r>
            <a:r>
              <a:rPr lang="ru-RU" dirty="0" err="1" smtClean="0"/>
              <a:t>біосфери</a:t>
            </a:r>
            <a:r>
              <a:rPr lang="ru-RU" dirty="0" smtClean="0"/>
              <a:t>, </a:t>
            </a:r>
            <a:r>
              <a:rPr lang="ru-RU" dirty="0" err="1" smtClean="0"/>
              <a:t>кругообігу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балансу тих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(</a:t>
            </a:r>
            <a:r>
              <a:rPr lang="ru-RU" dirty="0" err="1" smtClean="0"/>
              <a:t>добування</a:t>
            </a:r>
            <a:r>
              <a:rPr lang="ru-RU" dirty="0" smtClean="0"/>
              <a:t> </a:t>
            </a:r>
            <a:r>
              <a:rPr lang="ru-RU" dirty="0" err="1" smtClean="0"/>
              <a:t>корисних</a:t>
            </a:r>
            <a:r>
              <a:rPr lang="ru-RU" dirty="0" smtClean="0"/>
              <a:t> </a:t>
            </a:r>
            <a:r>
              <a:rPr lang="ru-RU" dirty="0" err="1" smtClean="0"/>
              <a:t>копалин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відвалів</a:t>
            </a:r>
            <a:r>
              <a:rPr lang="ru-RU" dirty="0" smtClean="0"/>
              <a:t>, 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у атмосферу та </a:t>
            </a:r>
            <a:r>
              <a:rPr lang="ru-RU" dirty="0" err="1" smtClean="0"/>
              <a:t>водойми</a:t>
            </a:r>
            <a:r>
              <a:rPr lang="ru-RU" dirty="0" smtClean="0"/>
              <a:t>), 3)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енергетичного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теплового, балансу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регіонів</a:t>
            </a:r>
            <a:r>
              <a:rPr lang="ru-RU" dirty="0" smtClean="0"/>
              <a:t> </a:t>
            </a:r>
            <a:r>
              <a:rPr lang="ru-RU" dirty="0" err="1" smtClean="0"/>
              <a:t>земної</a:t>
            </a:r>
            <a:r>
              <a:rPr lang="ru-RU" dirty="0" smtClean="0"/>
              <a:t> </a:t>
            </a:r>
            <a:r>
              <a:rPr lang="ru-RU" dirty="0" err="1" smtClean="0"/>
              <a:t>кулі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, 4)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вносяться</a:t>
            </a:r>
            <a:r>
              <a:rPr lang="ru-RU" dirty="0" smtClean="0"/>
              <a:t> у </a:t>
            </a:r>
            <a:r>
              <a:rPr lang="ru-RU" dirty="0" err="1" smtClean="0"/>
              <a:t>біоту</a:t>
            </a:r>
            <a:r>
              <a:rPr lang="ru-RU" dirty="0" smtClean="0"/>
              <a:t> (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)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знищення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, </a:t>
            </a:r>
            <a:r>
              <a:rPr lang="ru-RU" dirty="0" err="1" smtClean="0"/>
              <a:t>руйнування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порід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сортів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на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Oleg\Рабочий стол\eco_s_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7514897" cy="5131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людину</a:t>
            </a:r>
            <a:r>
              <a:rPr lang="ru-RU" dirty="0" smtClean="0"/>
              <a:t>,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як </a:t>
            </a:r>
            <a:r>
              <a:rPr lang="ru-RU" dirty="0" err="1" smtClean="0"/>
              <a:t>безпосередньо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непрямим</a:t>
            </a:r>
            <a:r>
              <a:rPr lang="ru-RU" dirty="0" smtClean="0"/>
              <a:t> шляхом.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</a:t>
            </a:r>
            <a:r>
              <a:rPr lang="ru-RU" dirty="0" err="1" smtClean="0"/>
              <a:t>об'єктами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(акцепторами </a:t>
            </a:r>
            <a:r>
              <a:rPr lang="ru-RU" dirty="0" err="1" smtClean="0"/>
              <a:t>забруднених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компоненти</a:t>
            </a:r>
            <a:r>
              <a:rPr lang="ru-RU" dirty="0" smtClean="0"/>
              <a:t> </a:t>
            </a:r>
            <a:r>
              <a:rPr lang="ru-RU" dirty="0" err="1" smtClean="0"/>
              <a:t>екотопу</a:t>
            </a:r>
            <a:r>
              <a:rPr lang="ru-RU" dirty="0" smtClean="0"/>
              <a:t> (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біотичного</a:t>
            </a:r>
            <a:r>
              <a:rPr lang="ru-RU" dirty="0" smtClean="0"/>
              <a:t> </a:t>
            </a:r>
            <a:r>
              <a:rPr lang="ru-RU" dirty="0" err="1" smtClean="0"/>
              <a:t>угруповання</a:t>
            </a:r>
            <a:r>
              <a:rPr lang="ru-RU" dirty="0" smtClean="0"/>
              <a:t>): · атмосфера, · вода, · грунт. </a:t>
            </a:r>
            <a:r>
              <a:rPr lang="ru-RU" dirty="0" err="1" smtClean="0"/>
              <a:t>Опосередкованими</a:t>
            </a:r>
            <a:r>
              <a:rPr lang="ru-RU" dirty="0" smtClean="0"/>
              <a:t> </a:t>
            </a:r>
            <a:r>
              <a:rPr lang="ru-RU" dirty="0" err="1" smtClean="0"/>
              <a:t>об'єктами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(жертвами </a:t>
            </a:r>
            <a:r>
              <a:rPr lang="ru-RU" dirty="0" err="1" smtClean="0"/>
              <a:t>забруднення</a:t>
            </a:r>
            <a:r>
              <a:rPr lang="ru-RU" dirty="0" smtClean="0"/>
              <a:t>)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 smtClean="0"/>
              <a:t>біогеоценозу</a:t>
            </a:r>
            <a:r>
              <a:rPr lang="ru-RU" dirty="0" smtClean="0"/>
              <a:t>: · </a:t>
            </a:r>
            <a:r>
              <a:rPr lang="ru-RU" dirty="0" err="1" smtClean="0"/>
              <a:t>рослини</a:t>
            </a:r>
            <a:r>
              <a:rPr lang="ru-RU" dirty="0" smtClean="0"/>
              <a:t>, · </a:t>
            </a:r>
            <a:r>
              <a:rPr lang="ru-RU" dirty="0" err="1" smtClean="0"/>
              <a:t>тварини</a:t>
            </a:r>
            <a:r>
              <a:rPr lang="ru-RU" dirty="0" smtClean="0"/>
              <a:t>, · </a:t>
            </a:r>
            <a:r>
              <a:rPr lang="ru-RU" dirty="0" err="1" smtClean="0"/>
              <a:t>гриби</a:t>
            </a:r>
            <a:r>
              <a:rPr lang="ru-RU" dirty="0" smtClean="0"/>
              <a:t>,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41</TotalTime>
  <Words>2677</Words>
  <Application>Microsoft Office PowerPoint</Application>
  <PresentationFormat>Экран (4:3)</PresentationFormat>
  <Paragraphs>31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Эркер</vt:lpstr>
      <vt:lpstr>         Презентація на тему                       “Екологічні проблеми України”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Екологія України </dc:title>
  <dc:creator>Oleg</dc:creator>
  <cp:lastModifiedBy>LAN_OS</cp:lastModifiedBy>
  <cp:revision>5</cp:revision>
  <dcterms:created xsi:type="dcterms:W3CDTF">2012-04-23T17:26:26Z</dcterms:created>
  <dcterms:modified xsi:type="dcterms:W3CDTF">2002-01-01T04:02:25Z</dcterms:modified>
</cp:coreProperties>
</file>