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8" autoAdjust="0"/>
    <p:restoredTop sz="94643" autoAdjust="0"/>
  </p:normalViewPr>
  <p:slideViewPr>
    <p:cSldViewPr>
      <p:cViewPr varScale="1">
        <p:scale>
          <a:sx n="100" d="100"/>
          <a:sy n="100" d="100"/>
        </p:scale>
        <p:origin x="-11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06.10.2013</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06.10.2013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06.10.2013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06.10.2013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06.10.2013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06.10.2013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06.10.2013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06.10.2013</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30691" cy="1754326"/>
          </a:xfrm>
          <a:prstGeom prst="rect">
            <a:avLst/>
          </a:prstGeom>
          <a:noFill/>
        </p:spPr>
        <p:txBody>
          <a:bodyPr wrap="square" lIns="91440" tIns="45720" rIns="91440" bIns="45720">
            <a:spAutoFit/>
          </a:bodyPr>
          <a:lstStyle/>
          <a:p>
            <a:pPr algn="ctr"/>
            <a:r>
              <a:rPr lang="uk-UA" sz="5400" b="1" dirty="0" smtClean="0">
                <a:ln w="18000">
                  <a:solidFill>
                    <a:schemeClr val="accent2">
                      <a:satMod val="140000"/>
                    </a:schemeClr>
                  </a:solidFill>
                  <a:prstDash val="solid"/>
                  <a:miter lim="800000"/>
                </a:ln>
                <a:solidFill>
                  <a:srgbClr val="FF0000"/>
                </a:solidFill>
              </a:rPr>
              <a:t> </a:t>
            </a:r>
            <a:r>
              <a:rPr lang="uk-UA" sz="5400" b="1" dirty="0" smtClean="0">
                <a:ln w="18000">
                  <a:solidFill>
                    <a:schemeClr val="accent2">
                      <a:satMod val="140000"/>
                    </a:schemeClr>
                  </a:solidFill>
                  <a:prstDash val="solid"/>
                  <a:miter lim="800000"/>
                </a:ln>
                <a:solidFill>
                  <a:srgbClr val="FF0000"/>
                </a:solidFill>
                <a:latin typeface="Times New Roman" pitchFamily="18" charset="0"/>
                <a:cs typeface="Times New Roman" pitchFamily="18" charset="0"/>
              </a:rPr>
              <a:t>Батарейки. Їх вплив </a:t>
            </a:r>
          </a:p>
          <a:p>
            <a:pPr algn="ctr"/>
            <a:r>
              <a:rPr lang="uk-UA" sz="5400" b="1" dirty="0" smtClean="0">
                <a:ln w="18000">
                  <a:solidFill>
                    <a:schemeClr val="accent2">
                      <a:satMod val="140000"/>
                    </a:schemeClr>
                  </a:solidFill>
                  <a:prstDash val="solid"/>
                  <a:miter lim="800000"/>
                </a:ln>
                <a:solidFill>
                  <a:srgbClr val="FF0000"/>
                </a:solidFill>
                <a:latin typeface="Times New Roman" pitchFamily="18" charset="0"/>
                <a:cs typeface="Times New Roman" pitchFamily="18" charset="0"/>
              </a:rPr>
              <a:t>Утилізація</a:t>
            </a:r>
          </a:p>
        </p:txBody>
      </p:sp>
      <p:sp>
        <p:nvSpPr>
          <p:cNvPr id="3" name="TextBox 2"/>
          <p:cNvSpPr txBox="1"/>
          <p:nvPr/>
        </p:nvSpPr>
        <p:spPr>
          <a:xfrm>
            <a:off x="179512" y="2852936"/>
            <a:ext cx="3600400" cy="2339102"/>
          </a:xfrm>
          <a:prstGeom prst="rect">
            <a:avLst/>
          </a:prstGeom>
          <a:noFill/>
        </p:spPr>
        <p:txBody>
          <a:bodyPr wrap="square" rtlCol="0">
            <a:spAutoFit/>
          </a:bodyPr>
          <a:lstStyle/>
          <a:p>
            <a:r>
              <a:rPr lang="ru-RU" sz="1600" dirty="0" smtClean="0">
                <a:solidFill>
                  <a:schemeClr val="accent1">
                    <a:lumMod val="50000"/>
                  </a:schemeClr>
                </a:solidFill>
                <a:latin typeface="Times New Roman" pitchFamily="18" charset="0"/>
                <a:cs typeface="Times New Roman" pitchFamily="18" charset="0"/>
              </a:rPr>
              <a:t>Наукову роботу виконав:</a:t>
            </a:r>
          </a:p>
          <a:p>
            <a:r>
              <a:rPr lang="ru-RU" sz="1600" dirty="0" smtClean="0">
                <a:solidFill>
                  <a:schemeClr val="accent1">
                    <a:lumMod val="50000"/>
                  </a:schemeClr>
                </a:solidFill>
                <a:latin typeface="Times New Roman" pitchFamily="18" charset="0"/>
                <a:cs typeface="Times New Roman" pitchFamily="18" charset="0"/>
              </a:rPr>
              <a:t>Кушн</a:t>
            </a:r>
            <a:r>
              <a:rPr lang="uk-UA" sz="1600" dirty="0" smtClean="0">
                <a:solidFill>
                  <a:schemeClr val="accent1">
                    <a:lumMod val="50000"/>
                  </a:schemeClr>
                </a:solidFill>
                <a:latin typeface="Times New Roman" pitchFamily="18" charset="0"/>
                <a:cs typeface="Times New Roman" pitchFamily="18" charset="0"/>
              </a:rPr>
              <a:t>і</a:t>
            </a:r>
            <a:r>
              <a:rPr lang="ru-RU" sz="1600" dirty="0" smtClean="0">
                <a:solidFill>
                  <a:schemeClr val="accent1">
                    <a:lumMod val="50000"/>
                  </a:schemeClr>
                </a:solidFill>
                <a:latin typeface="Times New Roman" pitchFamily="18" charset="0"/>
                <a:cs typeface="Times New Roman" pitchFamily="18" charset="0"/>
              </a:rPr>
              <a:t>р Едуард Васильович</a:t>
            </a:r>
          </a:p>
          <a:p>
            <a:r>
              <a:rPr lang="uk-UA" sz="1600" dirty="0" smtClean="0">
                <a:solidFill>
                  <a:schemeClr val="accent1">
                    <a:lumMod val="50000"/>
                  </a:schemeClr>
                </a:solidFill>
                <a:latin typeface="Times New Roman" pitchFamily="18" charset="0"/>
                <a:cs typeface="Times New Roman" pitchFamily="18" charset="0"/>
              </a:rPr>
              <a:t>Мукачівська ЗОШ №2 </a:t>
            </a:r>
          </a:p>
          <a:p>
            <a:r>
              <a:rPr lang="uk-UA" sz="1600" dirty="0" smtClean="0">
                <a:solidFill>
                  <a:schemeClr val="accent1">
                    <a:lumMod val="50000"/>
                  </a:schemeClr>
                </a:solidFill>
                <a:latin typeface="Times New Roman" pitchFamily="18" charset="0"/>
                <a:cs typeface="Times New Roman" pitchFamily="18" charset="0"/>
              </a:rPr>
              <a:t>ім. Т.Г.Шевченка</a:t>
            </a:r>
          </a:p>
          <a:p>
            <a:r>
              <a:rPr lang="uk-UA" sz="1600" dirty="0" smtClean="0">
                <a:solidFill>
                  <a:schemeClr val="accent1">
                    <a:lumMod val="50000"/>
                  </a:schemeClr>
                </a:solidFill>
                <a:latin typeface="Times New Roman" pitchFamily="18" charset="0"/>
                <a:cs typeface="Times New Roman" pitchFamily="18" charset="0"/>
              </a:rPr>
              <a:t>Науковий керівник: </a:t>
            </a:r>
          </a:p>
          <a:p>
            <a:r>
              <a:rPr lang="uk-UA" sz="1600" dirty="0" smtClean="0">
                <a:solidFill>
                  <a:schemeClr val="accent1">
                    <a:lumMod val="50000"/>
                  </a:schemeClr>
                </a:solidFill>
                <a:latin typeface="Times New Roman" pitchFamily="18" charset="0"/>
                <a:cs typeface="Times New Roman" pitchFamily="18" charset="0"/>
              </a:rPr>
              <a:t>Фелді Оксана Михайлівна</a:t>
            </a:r>
          </a:p>
          <a:p>
            <a:r>
              <a:rPr lang="uk-UA" sz="1600" dirty="0" smtClean="0">
                <a:solidFill>
                  <a:schemeClr val="accent1">
                    <a:lumMod val="50000"/>
                  </a:schemeClr>
                </a:solidFill>
                <a:latin typeface="Times New Roman" pitchFamily="18" charset="0"/>
                <a:cs typeface="Times New Roman" pitchFamily="18" charset="0"/>
              </a:rPr>
              <a:t>Старший вчитель </a:t>
            </a:r>
          </a:p>
          <a:p>
            <a:r>
              <a:rPr lang="uk-UA" sz="1600" dirty="0" smtClean="0">
                <a:solidFill>
                  <a:schemeClr val="accent1">
                    <a:lumMod val="50000"/>
                  </a:schemeClr>
                </a:solidFill>
                <a:latin typeface="Times New Roman" pitchFamily="18" charset="0"/>
                <a:cs typeface="Times New Roman" pitchFamily="18" charset="0"/>
              </a:rPr>
              <a:t>Мукачівська ЗОШ № 2 </a:t>
            </a:r>
          </a:p>
          <a:p>
            <a:r>
              <a:rPr lang="uk-UA" sz="1600" dirty="0" smtClean="0">
                <a:solidFill>
                  <a:schemeClr val="accent1">
                    <a:lumMod val="50000"/>
                  </a:schemeClr>
                </a:solidFill>
                <a:latin typeface="Times New Roman" pitchFamily="18" charset="0"/>
                <a:cs typeface="Times New Roman" pitchFamily="18" charset="0"/>
              </a:rPr>
              <a:t>ім. Т.Г.Шевченка</a:t>
            </a:r>
            <a:endParaRPr lang="ru-RU" sz="1600" dirty="0">
              <a:solidFill>
                <a:schemeClr val="accent1">
                  <a:lumMod val="50000"/>
                </a:schemeClr>
              </a:solidFill>
              <a:latin typeface="Times New Roman" pitchFamily="18" charset="0"/>
              <a:cs typeface="Times New Roman" pitchFamily="18" charset="0"/>
            </a:endParaRPr>
          </a:p>
        </p:txBody>
      </p:sp>
      <p:pic>
        <p:nvPicPr>
          <p:cNvPr id="4" name="Рисунок 3" descr="1.jpg"/>
          <p:cNvPicPr>
            <a:picLocks noChangeAspect="1"/>
          </p:cNvPicPr>
          <p:nvPr/>
        </p:nvPicPr>
        <p:blipFill>
          <a:blip r:embed="rId2" cstate="print"/>
          <a:stretch>
            <a:fillRect/>
          </a:stretch>
        </p:blipFill>
        <p:spPr>
          <a:xfrm>
            <a:off x="3563888" y="2420888"/>
            <a:ext cx="5252142" cy="37758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79512" y="65529"/>
            <a:ext cx="856895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Утилізація в Україні</a:t>
            </a:r>
            <a:endParaRPr kumimoji="0" lang="uk-UA"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kumimoji="0" lang="uk-UA"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Не всі помічають, що на пальчикових батарейках намальоване перекреслене відро для сміття, але при цьому майже кожен українець викидає батарейку, не замислюючись, наскільки це небезпечно для навколишнього середовища і людини. </a:t>
            </a:r>
            <a:r>
              <a:rPr lang="ru-RU" sz="1600" dirty="0" err="1" smtClean="0">
                <a:latin typeface="Times New Roman" pitchFamily="18" charset="0"/>
                <a:cs typeface="Times New Roman" pitchFamily="18" charset="0"/>
              </a:rPr>
              <a:t>Екологи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звичайні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українці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які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турбуються</a:t>
            </a:r>
            <a:r>
              <a:rPr lang="ru-RU" sz="1600" dirty="0" smtClean="0">
                <a:latin typeface="Times New Roman" pitchFamily="18" charset="0"/>
                <a:cs typeface="Times New Roman" pitchFamily="18" charset="0"/>
              </a:rPr>
              <a:t> про стан </a:t>
            </a:r>
            <a:r>
              <a:rPr lang="ru-RU" sz="1600" dirty="0" err="1" smtClean="0">
                <a:latin typeface="Times New Roman" pitchFamily="18" charset="0"/>
                <a:cs typeface="Times New Roman" pitchFamily="18" charset="0"/>
              </a:rPr>
              <a:t>навколишнього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середовища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нарікають</a:t>
            </a:r>
            <a:r>
              <a:rPr lang="ru-RU" sz="1600" dirty="0" smtClean="0">
                <a:latin typeface="Times New Roman" pitchFamily="18" charset="0"/>
                <a:cs typeface="Times New Roman" pitchFamily="18" charset="0"/>
              </a:rPr>
              <a:t> на те, </a:t>
            </a:r>
            <a:r>
              <a:rPr lang="ru-RU" sz="1600" dirty="0" err="1" smtClean="0">
                <a:latin typeface="Times New Roman" pitchFamily="18" charset="0"/>
                <a:cs typeface="Times New Roman" pitchFamily="18" charset="0"/>
              </a:rPr>
              <a:t>що</a:t>
            </a:r>
            <a:r>
              <a:rPr lang="ru-RU" sz="1600" dirty="0" smtClean="0">
                <a:latin typeface="Times New Roman" pitchFamily="18" charset="0"/>
                <a:cs typeface="Times New Roman" pitchFamily="18" charset="0"/>
              </a:rPr>
              <a:t> в </a:t>
            </a:r>
            <a:r>
              <a:rPr lang="ru-RU" sz="1600" dirty="0" err="1" smtClean="0">
                <a:latin typeface="Times New Roman" pitchFamily="18" charset="0"/>
                <a:cs typeface="Times New Roman" pitchFamily="18" charset="0"/>
              </a:rPr>
              <a:t>країні</a:t>
            </a:r>
            <a:r>
              <a:rPr lang="ru-RU" sz="1600" dirty="0" smtClean="0">
                <a:latin typeface="Times New Roman" pitchFamily="18" charset="0"/>
                <a:cs typeface="Times New Roman" pitchFamily="18" charset="0"/>
              </a:rPr>
              <a:t> не </a:t>
            </a:r>
            <a:r>
              <a:rPr lang="ru-RU" sz="1600" dirty="0" err="1" smtClean="0">
                <a:latin typeface="Times New Roman" pitchFamily="18" charset="0"/>
                <a:cs typeface="Times New Roman" pitchFamily="18" charset="0"/>
              </a:rPr>
              <a:t>розвинена</a:t>
            </a:r>
            <a:r>
              <a:rPr lang="ru-RU" sz="1600" dirty="0" smtClean="0">
                <a:latin typeface="Times New Roman" pitchFamily="18" charset="0"/>
                <a:cs typeface="Times New Roman" pitchFamily="18" charset="0"/>
              </a:rPr>
              <a:t> система </a:t>
            </a:r>
            <a:r>
              <a:rPr lang="ru-RU" sz="1600" dirty="0" err="1" smtClean="0">
                <a:latin typeface="Times New Roman" pitchFamily="18" charset="0"/>
                <a:cs typeface="Times New Roman" pitchFamily="18" charset="0"/>
              </a:rPr>
              <a:t>збору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батарейок</a:t>
            </a:r>
            <a:r>
              <a:rPr lang="ru-RU" sz="1600" dirty="0" smtClean="0">
                <a:latin typeface="Times New Roman" pitchFamily="18" charset="0"/>
                <a:cs typeface="Times New Roman" pitchFamily="18" charset="0"/>
              </a:rPr>
              <a:t> та </a:t>
            </a:r>
            <a:r>
              <a:rPr lang="ru-RU" sz="1600" dirty="0" err="1" smtClean="0">
                <a:latin typeface="Times New Roman" pitchFamily="18" charset="0"/>
                <a:cs typeface="Times New Roman" pitchFamily="18" charset="0"/>
              </a:rPr>
              <a:t>інших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небезпечних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відходів</a:t>
            </a:r>
            <a:r>
              <a:rPr lang="ru-RU" sz="1600" dirty="0" smtClean="0">
                <a:latin typeface="Times New Roman" pitchFamily="18" charset="0"/>
                <a:cs typeface="Times New Roman" pitchFamily="18" charset="0"/>
              </a:rPr>
              <a:t>.</a:t>
            </a:r>
          </a:p>
          <a:p>
            <a:pPr lvl="0" eaLnBrk="0" fontAlgn="base" hangingPunct="0">
              <a:spcBef>
                <a:spcPct val="0"/>
              </a:spcBef>
              <a:spcAft>
                <a:spcPct val="0"/>
              </a:spcAft>
            </a:pPr>
            <a:r>
              <a:rPr lang="ru-RU" sz="1600" dirty="0" smtClean="0">
                <a:latin typeface="Times New Roman" pitchFamily="18" charset="0"/>
                <a:cs typeface="Times New Roman" pitchFamily="18" charset="0"/>
              </a:rPr>
              <a:t> </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323528" y="1700809"/>
            <a:ext cx="7920880" cy="1323439"/>
          </a:xfrm>
          <a:prstGeom prst="rect">
            <a:avLst/>
          </a:prstGeom>
        </p:spPr>
        <p:txBody>
          <a:bodyPr wrap="square">
            <a:spAutoFit/>
          </a:bodyPr>
          <a:lstStyle/>
          <a:p>
            <a:r>
              <a:rPr lang="ru-RU" sz="1600" dirty="0" smtClean="0">
                <a:latin typeface="Times New Roman" pitchFamily="18" charset="0"/>
                <a:cs typeface="Times New Roman" pitchFamily="18" charset="0"/>
              </a:rPr>
              <a:t>І </a:t>
            </a:r>
            <a:r>
              <a:rPr lang="ru-RU" sz="1600" dirty="0" err="1" smtClean="0">
                <a:latin typeface="Times New Roman" pitchFamily="18" charset="0"/>
                <a:cs typeface="Times New Roman" pitchFamily="18" charset="0"/>
              </a:rPr>
              <a:t>з</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вересня</a:t>
            </a:r>
            <a:r>
              <a:rPr lang="ru-RU" sz="1600" dirty="0" smtClean="0">
                <a:latin typeface="Times New Roman" pitchFamily="18" charset="0"/>
                <a:cs typeface="Times New Roman" pitchFamily="18" charset="0"/>
              </a:rPr>
              <a:t> 2011 року  в </a:t>
            </a:r>
            <a:r>
              <a:rPr lang="ru-RU" sz="1600" dirty="0" err="1" smtClean="0">
                <a:latin typeface="Times New Roman" pitchFamily="18" charset="0"/>
                <a:cs typeface="Times New Roman" pitchFamily="18" charset="0"/>
              </a:rPr>
              <a:t>Україні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відкрився</a:t>
            </a:r>
            <a:r>
              <a:rPr lang="ru-RU"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завод по переробці </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Львівське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державне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підприємство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Аргентум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Поки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що</a:t>
            </a:r>
            <a:r>
              <a:rPr lang="ru-RU" sz="1600" dirty="0" smtClean="0">
                <a:latin typeface="Times New Roman" pitchFamily="18" charset="0"/>
                <a:cs typeface="Times New Roman" pitchFamily="18" charset="0"/>
              </a:rPr>
              <a:t> в </a:t>
            </a:r>
            <a:r>
              <a:rPr lang="ru-RU" sz="1600" dirty="0" err="1" smtClean="0">
                <a:latin typeface="Times New Roman" pitchFamily="18" charset="0"/>
                <a:cs typeface="Times New Roman" pitchFamily="18" charset="0"/>
              </a:rPr>
              <a:t>Україні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обсяги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переробки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цих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відходів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дуже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низькі</a:t>
            </a:r>
            <a:r>
              <a:rPr lang="ru-RU" sz="1600" dirty="0" smtClean="0">
                <a:latin typeface="Times New Roman" pitchFamily="18" charset="0"/>
                <a:cs typeface="Times New Roman" pitchFamily="18" charset="0"/>
              </a:rPr>
              <a:t>. На </a:t>
            </a:r>
            <a:r>
              <a:rPr lang="ru-RU" sz="1600" dirty="0" err="1" smtClean="0">
                <a:latin typeface="Times New Roman" pitchFamily="18" charset="0"/>
                <a:cs typeface="Times New Roman" pitchFamily="18" charset="0"/>
              </a:rPr>
              <a:t>підприємстві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готові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переробляти</a:t>
            </a:r>
            <a:r>
              <a:rPr lang="ru-RU" sz="1600" dirty="0" smtClean="0">
                <a:latin typeface="Times New Roman" pitchFamily="18" charset="0"/>
                <a:cs typeface="Times New Roman" pitchFamily="18" charset="0"/>
              </a:rPr>
              <a:t> до </a:t>
            </a:r>
            <a:r>
              <a:rPr lang="ru-RU" sz="1600" dirty="0" err="1" smtClean="0">
                <a:latin typeface="Times New Roman" pitchFamily="18" charset="0"/>
                <a:cs typeface="Times New Roman" pitchFamily="18" charset="0"/>
              </a:rPr>
              <a:t>тонни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батарейок</a:t>
            </a:r>
            <a:r>
              <a:rPr lang="ru-RU" sz="1600" dirty="0" smtClean="0">
                <a:latin typeface="Times New Roman" pitchFamily="18" charset="0"/>
                <a:cs typeface="Times New Roman" pitchFamily="18" charset="0"/>
              </a:rPr>
              <a:t> за день, </a:t>
            </a:r>
            <a:r>
              <a:rPr lang="ru-RU" sz="1600" dirty="0" err="1" smtClean="0">
                <a:latin typeface="Times New Roman" pitchFamily="18" charset="0"/>
                <a:cs typeface="Times New Roman" pitchFamily="18" charset="0"/>
              </a:rPr>
              <a:t>тоді</a:t>
            </a:r>
            <a:r>
              <a:rPr lang="ru-RU" sz="1600" dirty="0" smtClean="0">
                <a:latin typeface="Times New Roman" pitchFamily="18" charset="0"/>
                <a:cs typeface="Times New Roman" pitchFamily="18" charset="0"/>
              </a:rPr>
              <a:t> як за </a:t>
            </a:r>
            <a:r>
              <a:rPr lang="ru-RU" sz="1600" dirty="0" err="1" smtClean="0">
                <a:latin typeface="Times New Roman" pitchFamily="18" charset="0"/>
                <a:cs typeface="Times New Roman" pitchFamily="18" charset="0"/>
              </a:rPr>
              <a:t>шість</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місяців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роботи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поки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що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зібрали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всього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лише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близько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півтонни</a:t>
            </a:r>
            <a:r>
              <a:rPr lang="ru-RU" sz="1600" dirty="0" smtClean="0">
                <a:latin typeface="Times New Roman" pitchFamily="18" charset="0"/>
                <a:cs typeface="Times New Roman" pitchFamily="18" charset="0"/>
              </a:rPr>
              <a:t>. Тому </a:t>
            </a:r>
            <a:r>
              <a:rPr lang="ru-RU" sz="1600" dirty="0" err="1" smtClean="0">
                <a:latin typeface="Times New Roman" pitchFamily="18" charset="0"/>
                <a:cs typeface="Times New Roman" pitchFamily="18" charset="0"/>
              </a:rPr>
              <a:t>сьогодні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головним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завданням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є</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налагодити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процес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збору</a:t>
            </a:r>
            <a:r>
              <a:rPr lang="ru-RU" sz="1600" dirty="0" smtClean="0">
                <a:latin typeface="Times New Roman" pitchFamily="18" charset="0"/>
                <a:cs typeface="Times New Roman" pitchFamily="18" charset="0"/>
              </a:rPr>
              <a:t>. </a:t>
            </a:r>
            <a:endParaRPr lang="uk-UA" sz="1600" dirty="0">
              <a:latin typeface="Times New Roman" pitchFamily="18" charset="0"/>
              <a:cs typeface="Times New Roman" pitchFamily="18" charset="0"/>
            </a:endParaRPr>
          </a:p>
        </p:txBody>
      </p:sp>
      <p:pic>
        <p:nvPicPr>
          <p:cNvPr id="5" name="Рисунок 4" descr="10.jpg"/>
          <p:cNvPicPr>
            <a:picLocks noChangeAspect="1"/>
          </p:cNvPicPr>
          <p:nvPr/>
        </p:nvPicPr>
        <p:blipFill>
          <a:blip r:embed="rId2" cstate="print"/>
          <a:stretch>
            <a:fillRect/>
          </a:stretch>
        </p:blipFill>
        <p:spPr>
          <a:xfrm>
            <a:off x="323528" y="3068960"/>
            <a:ext cx="4099516" cy="2942456"/>
          </a:xfrm>
          <a:prstGeom prst="rect">
            <a:avLst/>
          </a:prstGeom>
        </p:spPr>
      </p:pic>
      <p:pic>
        <p:nvPicPr>
          <p:cNvPr id="6" name="Рисунок 5" descr="11.JPG"/>
          <p:cNvPicPr>
            <a:picLocks noChangeAspect="1"/>
          </p:cNvPicPr>
          <p:nvPr/>
        </p:nvPicPr>
        <p:blipFill>
          <a:blip r:embed="rId3" cstate="print"/>
          <a:stretch>
            <a:fillRect/>
          </a:stretch>
        </p:blipFill>
        <p:spPr>
          <a:xfrm>
            <a:off x="5076056" y="2852936"/>
            <a:ext cx="2562225" cy="381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79512" y="620688"/>
            <a:ext cx="8712968"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Питання</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поводження</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твердими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побутовими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відходами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Закарпатті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uk-UA"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досить</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проблемним</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адже</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дотепер</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врегульовано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Лише</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60%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сміття</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потрапляють</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сміттєзвалища</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решта</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взагалі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нікуди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вивозиться</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залишається</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там, де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його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викинули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Безкоштовно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переробляти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батарейки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взялися</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львівському</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заводі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Аргентум</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речі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саме</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там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змога</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переробляти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батарейки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усієї</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України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тому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було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непогано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аби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цей</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рух</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набув</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масового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розповсюдження</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Принаймні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ініціативних</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людей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усієї</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області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учасники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акції</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дуже</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сподіваються</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Найменша</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кількість</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батарейок</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яку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приймають</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заводі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30 кг.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Щоправда</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доставка до Львова, як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скриньки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збору</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батарейок</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оплачуються</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спонсорським</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або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волонтерським</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коштом.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Взагалі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було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непогано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аби</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кожен</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заклад, особливо той,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продає</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батарейки,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встановив</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себе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таку</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коробочку</a:t>
            </a:r>
            <a:r>
              <a:rPr kumimoji="0" lang="ru-RU" sz="16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повідомив</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ініціатор</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акції</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Наразі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lang="ru-RU" sz="1600" dirty="0" err="1" smtClean="0">
                <a:solidFill>
                  <a:srgbClr val="000000"/>
                </a:solidFill>
                <a:latin typeface="Times New Roman" pitchFamily="18" charset="0"/>
                <a:ea typeface="Times New Roman" pitchFamily="18" charset="0"/>
                <a:cs typeface="Times New Roman" pitchFamily="18" charset="0"/>
              </a:rPr>
              <a:t>У</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жгороді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приблизно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30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пунктів</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прийому</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батарейок</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lang="ru-RU" sz="1600" dirty="0" err="1" smtClean="0">
                <a:solidFill>
                  <a:srgbClr val="000000"/>
                </a:solidFill>
                <a:latin typeface="Times New Roman" pitchFamily="18" charset="0"/>
                <a:ea typeface="Times New Roman" pitchFamily="18" charset="0"/>
                <a:cs typeface="Times New Roman" pitchFamily="18" charset="0"/>
              </a:rPr>
              <a:t>М</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укачеві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їх</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приблизно</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15.  В </a:t>
            </a:r>
            <a:r>
              <a:rPr lang="ru-RU" sz="1600" dirty="0" err="1" smtClean="0">
                <a:solidFill>
                  <a:srgbClr val="000000"/>
                </a:solidFill>
                <a:latin typeface="Times New Roman" pitchFamily="18" charset="0"/>
                <a:ea typeface="Times New Roman" pitchFamily="18" charset="0"/>
                <a:cs typeface="Times New Roman" pitchFamily="18" charset="0"/>
              </a:rPr>
              <a:t>Б</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ерегові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1600" dirty="0" smtClean="0">
                <a:solidFill>
                  <a:srgbClr val="000000"/>
                </a:solidFill>
                <a:latin typeface="Times New Roman" pitchFamily="18" charset="0"/>
                <a:ea typeface="Times New Roman" pitchFamily="18" charset="0"/>
                <a:cs typeface="Times New Roman" pitchFamily="18" charset="0"/>
              </a:rPr>
              <a:t>одному </a:t>
            </a:r>
            <a:r>
              <a:rPr lang="ru-RU" sz="1600" dirty="0" err="1" smtClean="0">
                <a:solidFill>
                  <a:srgbClr val="000000"/>
                </a:solidFill>
                <a:latin typeface="Times New Roman" pitchFamily="18" charset="0"/>
                <a:ea typeface="Times New Roman" pitchFamily="18" charset="0"/>
                <a:cs typeface="Times New Roman" pitchFamily="18" charset="0"/>
              </a:rPr>
              <a:t>з</a:t>
            </a:r>
            <a:r>
              <a:rPr lang="ru-RU" sz="1600" dirty="0" smtClean="0">
                <a:solidFill>
                  <a:srgbClr val="000000"/>
                </a:solidFill>
                <a:latin typeface="Times New Roman" pitchFamily="18" charset="0"/>
                <a:ea typeface="Times New Roman" pitchFamily="18" charset="0"/>
                <a:cs typeface="Times New Roman" pitchFamily="18" charset="0"/>
              </a:rPr>
              <a:t> </a:t>
            </a:r>
            <a:r>
              <a:rPr lang="ru-RU" sz="1600" dirty="0" err="1" smtClean="0">
                <a:solidFill>
                  <a:srgbClr val="000000"/>
                </a:solidFill>
                <a:latin typeface="Times New Roman" pitchFamily="18" charset="0"/>
                <a:ea typeface="Times New Roman" pitchFamily="18" charset="0"/>
                <a:cs typeface="Times New Roman" pitchFamily="18" charset="0"/>
              </a:rPr>
              <a:t>дворів</a:t>
            </a:r>
            <a:r>
              <a:rPr lang="ru-RU" sz="1600" dirty="0" smtClean="0">
                <a:solidFill>
                  <a:srgbClr val="000000"/>
                </a:solidFill>
                <a:latin typeface="Times New Roman" pitchFamily="18" charset="0"/>
                <a:ea typeface="Times New Roman" pitchFamily="18" charset="0"/>
                <a:cs typeface="Times New Roman" pitchFamily="18" charset="0"/>
              </a:rPr>
              <a:t> </a:t>
            </a:r>
            <a:r>
              <a:rPr lang="ru-RU" sz="1600" dirty="0" err="1" smtClean="0">
                <a:solidFill>
                  <a:srgbClr val="000000"/>
                </a:solidFill>
                <a:latin typeface="Times New Roman" pitchFamily="18" charset="0"/>
                <a:ea typeface="Times New Roman" pitchFamily="18" charset="0"/>
                <a:cs typeface="Times New Roman" pitchFamily="18" charset="0"/>
              </a:rPr>
              <a:t>багатоквартирних</a:t>
            </a:r>
            <a:r>
              <a:rPr lang="ru-RU" sz="1600" dirty="0" smtClean="0">
                <a:solidFill>
                  <a:srgbClr val="000000"/>
                </a:solidFill>
                <a:latin typeface="Times New Roman" pitchFamily="18" charset="0"/>
                <a:ea typeface="Times New Roman" pitchFamily="18" charset="0"/>
                <a:cs typeface="Times New Roman" pitchFamily="18" charset="0"/>
              </a:rPr>
              <a:t> </a:t>
            </a:r>
            <a:r>
              <a:rPr lang="ru-RU" sz="1600" dirty="0" err="1" smtClean="0">
                <a:solidFill>
                  <a:srgbClr val="000000"/>
                </a:solidFill>
                <a:latin typeface="Times New Roman" pitchFamily="18" charset="0"/>
                <a:ea typeface="Times New Roman" pitchFamily="18" charset="0"/>
                <a:cs typeface="Times New Roman" pitchFamily="18" charset="0"/>
              </a:rPr>
              <a:t>будинків</a:t>
            </a:r>
            <a:r>
              <a:rPr lang="ru-RU" sz="1600" dirty="0" smtClean="0">
                <a:solidFill>
                  <a:srgbClr val="000000"/>
                </a:solidFill>
                <a:latin typeface="Times New Roman" pitchFamily="18" charset="0"/>
                <a:ea typeface="Times New Roman" pitchFamily="18" charset="0"/>
                <a:cs typeface="Times New Roman" pitchFamily="18" charset="0"/>
              </a:rPr>
              <a:t> </a:t>
            </a:r>
            <a:r>
              <a:rPr lang="ru-RU" sz="1600" dirty="0" err="1" smtClean="0">
                <a:solidFill>
                  <a:srgbClr val="000000"/>
                </a:solidFill>
                <a:latin typeface="Times New Roman" pitchFamily="18" charset="0"/>
                <a:ea typeface="Times New Roman" pitchFamily="18" charset="0"/>
                <a:cs typeface="Times New Roman" pitchFamily="18" charset="0"/>
              </a:rPr>
              <a:t>з</a:t>
            </a:r>
            <a:r>
              <a:rPr lang="ru-RU" sz="1600" dirty="0" smtClean="0">
                <a:solidFill>
                  <a:srgbClr val="000000"/>
                </a:solidFill>
                <a:latin typeface="Times New Roman" pitchFamily="18" charset="0"/>
                <a:ea typeface="Times New Roman" pitchFamily="18" charset="0"/>
                <a:cs typeface="Times New Roman" pitchFamily="18" charset="0"/>
              </a:rPr>
              <a:t> </a:t>
            </a:r>
            <a:r>
              <a:rPr lang="ru-RU" sz="1600" dirty="0" err="1" smtClean="0">
                <a:solidFill>
                  <a:srgbClr val="000000"/>
                </a:solidFill>
                <a:latin typeface="Times New Roman" pitchFamily="18" charset="0"/>
                <a:ea typeface="Times New Roman" pitchFamily="18" charset="0"/>
                <a:cs typeface="Times New Roman" pitchFamily="18" charset="0"/>
              </a:rPr>
              <a:t>весни</a:t>
            </a:r>
            <a:r>
              <a:rPr lang="ru-RU" sz="1600" dirty="0" smtClean="0">
                <a:solidFill>
                  <a:srgbClr val="000000"/>
                </a:solidFill>
                <a:latin typeface="Times New Roman" pitchFamily="18" charset="0"/>
                <a:ea typeface="Times New Roman" pitchFamily="18" charset="0"/>
                <a:cs typeface="Times New Roman" pitchFamily="18" charset="0"/>
              </a:rPr>
              <a:t> 2011 </a:t>
            </a:r>
            <a:r>
              <a:rPr lang="ru-RU" sz="1600" dirty="0" err="1" smtClean="0">
                <a:solidFill>
                  <a:srgbClr val="000000"/>
                </a:solidFill>
                <a:latin typeface="Times New Roman" pitchFamily="18" charset="0"/>
                <a:ea typeface="Times New Roman" pitchFamily="18" charset="0"/>
                <a:cs typeface="Times New Roman" pitchFamily="18" charset="0"/>
              </a:rPr>
              <a:t>діє</a:t>
            </a:r>
            <a:r>
              <a:rPr lang="ru-RU" sz="1600" dirty="0" smtClean="0">
                <a:solidFill>
                  <a:srgbClr val="000000"/>
                </a:solidFill>
                <a:latin typeface="Times New Roman" pitchFamily="18" charset="0"/>
                <a:ea typeface="Times New Roman" pitchFamily="18" charset="0"/>
                <a:cs typeface="Times New Roman" pitchFamily="18" charset="0"/>
              </a:rPr>
              <a:t> </a:t>
            </a:r>
            <a:r>
              <a:rPr lang="ru-RU" sz="1600" dirty="0" err="1" smtClean="0">
                <a:solidFill>
                  <a:srgbClr val="000000"/>
                </a:solidFill>
                <a:latin typeface="Times New Roman" pitchFamily="18" charset="0"/>
                <a:ea typeface="Times New Roman" pitchFamily="18" charset="0"/>
                <a:cs typeface="Times New Roman" pitchFamily="18" charset="0"/>
              </a:rPr>
              <a:t>встановлений</a:t>
            </a:r>
            <a:r>
              <a:rPr lang="ru-RU" sz="1600" dirty="0" smtClean="0">
                <a:solidFill>
                  <a:srgbClr val="000000"/>
                </a:solidFill>
                <a:latin typeface="Times New Roman" pitchFamily="18" charset="0"/>
                <a:ea typeface="Times New Roman" pitchFamily="18" charset="0"/>
                <a:cs typeface="Times New Roman" pitchFamily="18" charset="0"/>
              </a:rPr>
              <a:t> </a:t>
            </a:r>
            <a:r>
              <a:rPr lang="ru-RU" sz="1600" dirty="0" err="1" smtClean="0">
                <a:solidFill>
                  <a:srgbClr val="000000"/>
                </a:solidFill>
                <a:latin typeface="Times New Roman" pitchFamily="18" charset="0"/>
                <a:ea typeface="Times New Roman" pitchFamily="18" charset="0"/>
                <a:cs typeface="Times New Roman" pitchFamily="18" charset="0"/>
              </a:rPr>
              <a:t>невеличкий</a:t>
            </a:r>
            <a:r>
              <a:rPr lang="ru-RU" sz="1600" dirty="0" smtClean="0">
                <a:solidFill>
                  <a:srgbClr val="000000"/>
                </a:solidFill>
                <a:latin typeface="Times New Roman" pitchFamily="18" charset="0"/>
                <a:ea typeface="Times New Roman" pitchFamily="18" charset="0"/>
                <a:cs typeface="Times New Roman" pitchFamily="18" charset="0"/>
              </a:rPr>
              <a:t> контейнер для </a:t>
            </a:r>
            <a:r>
              <a:rPr lang="ru-RU" sz="1600" dirty="0" err="1" smtClean="0">
                <a:solidFill>
                  <a:srgbClr val="000000"/>
                </a:solidFill>
                <a:latin typeface="Times New Roman" pitchFamily="18" charset="0"/>
                <a:ea typeface="Times New Roman" pitchFamily="18" charset="0"/>
                <a:cs typeface="Times New Roman" pitchFamily="18" charset="0"/>
              </a:rPr>
              <a:t>використаних</a:t>
            </a:r>
            <a:r>
              <a:rPr lang="ru-RU" sz="1600" dirty="0" smtClean="0">
                <a:solidFill>
                  <a:srgbClr val="000000"/>
                </a:solidFill>
                <a:latin typeface="Times New Roman" pitchFamily="18" charset="0"/>
                <a:ea typeface="Times New Roman" pitchFamily="18" charset="0"/>
                <a:cs typeface="Times New Roman" pitchFamily="18" charset="0"/>
              </a:rPr>
              <a:t> </a:t>
            </a:r>
            <a:r>
              <a:rPr lang="ru-RU" sz="1600" dirty="0" err="1" smtClean="0">
                <a:solidFill>
                  <a:srgbClr val="000000"/>
                </a:solidFill>
                <a:latin typeface="Times New Roman" pitchFamily="18" charset="0"/>
                <a:ea typeface="Times New Roman" pitchFamily="18" charset="0"/>
                <a:cs typeface="Times New Roman" pitchFamily="18" charset="0"/>
              </a:rPr>
              <a:t>батарейок</a:t>
            </a:r>
            <a:r>
              <a:rPr kumimoji="0" lang="ru-RU" sz="16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179512" y="260648"/>
            <a:ext cx="2878224" cy="369332"/>
          </a:xfrm>
          <a:prstGeom prst="rect">
            <a:avLst/>
          </a:prstGeom>
        </p:spPr>
        <p:txBody>
          <a:bodyPr wrap="none">
            <a:spAutoFit/>
          </a:bodyPr>
          <a:lstStyle/>
          <a:p>
            <a:r>
              <a:rPr lang="ru-RU" b="1" dirty="0" err="1" smtClean="0"/>
              <a:t>Утилізація</a:t>
            </a:r>
            <a:r>
              <a:rPr lang="ru-RU" b="1" dirty="0" smtClean="0"/>
              <a:t> в </a:t>
            </a:r>
            <a:r>
              <a:rPr lang="ru-RU" b="1" dirty="0" err="1" smtClean="0"/>
              <a:t>Закарпатті</a:t>
            </a:r>
            <a:endParaRPr lang="uk-UA" dirty="0"/>
          </a:p>
        </p:txBody>
      </p:sp>
      <p:pic>
        <p:nvPicPr>
          <p:cNvPr id="4" name="Рисунок 3" descr="12.jpg"/>
          <p:cNvPicPr>
            <a:picLocks noChangeAspect="1"/>
          </p:cNvPicPr>
          <p:nvPr/>
        </p:nvPicPr>
        <p:blipFill>
          <a:blip r:embed="rId2" cstate="print"/>
          <a:stretch>
            <a:fillRect/>
          </a:stretch>
        </p:blipFill>
        <p:spPr>
          <a:xfrm>
            <a:off x="3563888" y="3645024"/>
            <a:ext cx="4752528" cy="3024335"/>
          </a:xfrm>
          <a:prstGeom prst="rect">
            <a:avLst/>
          </a:prstGeom>
        </p:spPr>
      </p:pic>
      <p:pic>
        <p:nvPicPr>
          <p:cNvPr id="5" name="Рисунок 4" descr="13.JPG"/>
          <p:cNvPicPr>
            <a:picLocks noChangeAspect="1"/>
          </p:cNvPicPr>
          <p:nvPr/>
        </p:nvPicPr>
        <p:blipFill>
          <a:blip r:embed="rId3" cstate="print"/>
          <a:srcRect l="21518" t="3076" r="8756" b="10792"/>
          <a:stretch>
            <a:fillRect/>
          </a:stretch>
        </p:blipFill>
        <p:spPr>
          <a:xfrm>
            <a:off x="179512" y="4005064"/>
            <a:ext cx="3060340" cy="25202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56519" y="260648"/>
            <a:ext cx="4860370" cy="830997"/>
          </a:xfrm>
          <a:prstGeom prst="rect">
            <a:avLst/>
          </a:prstGeom>
          <a:noFill/>
        </p:spPr>
        <p:txBody>
          <a:bodyPr wrap="none" lIns="91440" tIns="45720" rIns="91440" bIns="45720">
            <a:spAutoFit/>
          </a:bodyPr>
          <a:lstStyle/>
          <a:p>
            <a:pPr algn="ctr"/>
            <a:r>
              <a:rPr lang="ru-RU" sz="4800" b="1" cap="none" spc="0" dirty="0" err="1" smtClean="0">
                <a:ln w="18000">
                  <a:solidFill>
                    <a:schemeClr val="accent2">
                      <a:satMod val="140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Мої</a:t>
            </a:r>
            <a:r>
              <a:rPr lang="ru-RU" sz="4800" b="1" cap="none" spc="0" dirty="0" smtClean="0">
                <a:ln w="18000">
                  <a:solidFill>
                    <a:schemeClr val="accent2">
                      <a:satMod val="140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r>
              <a:rPr lang="ru-RU" sz="4800" b="1" cap="none" spc="0" dirty="0" err="1" smtClean="0">
                <a:ln w="18000">
                  <a:solidFill>
                    <a:schemeClr val="accent2">
                      <a:satMod val="140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дослідження</a:t>
            </a:r>
            <a:endParaRPr lang="ru-RU" sz="4800" b="1" cap="none" spc="0" dirty="0">
              <a:ln w="18000">
                <a:solidFill>
                  <a:schemeClr val="accent2">
                    <a:satMod val="140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4" name="TextBox 3"/>
          <p:cNvSpPr txBox="1"/>
          <p:nvPr/>
        </p:nvSpPr>
        <p:spPr>
          <a:xfrm>
            <a:off x="251520" y="1052736"/>
            <a:ext cx="8568952" cy="2062103"/>
          </a:xfrm>
          <a:prstGeom prst="rect">
            <a:avLst/>
          </a:prstGeom>
          <a:noFill/>
        </p:spPr>
        <p:txBody>
          <a:bodyPr wrap="square" rtlCol="0">
            <a:spAutoFit/>
          </a:bodyPr>
          <a:lstStyle/>
          <a:p>
            <a:r>
              <a:rPr lang="uk-UA" sz="1600" dirty="0" smtClean="0">
                <a:latin typeface="Times New Roman" pitchFamily="18" charset="0"/>
                <a:cs typeface="Times New Roman" pitchFamily="18" charset="0"/>
              </a:rPr>
              <a:t>Провівши дослідження я дізнався як впливає вміст батарейки на те як буде рости і розвиватися рослина. Для цього в двох однакових квіткових горщиках я вирощував  (     яку     ) але в одному з них в </a:t>
            </a:r>
            <a:r>
              <a:rPr lang="uk-UA" sz="1600" dirty="0" err="1" smtClean="0">
                <a:latin typeface="Times New Roman" pitchFamily="18" charset="0"/>
                <a:cs typeface="Times New Roman" pitchFamily="18" charset="0"/>
              </a:rPr>
              <a:t>грунт</a:t>
            </a:r>
            <a:r>
              <a:rPr lang="uk-UA" sz="1600" dirty="0" smtClean="0">
                <a:latin typeface="Times New Roman" pitchFamily="18" charset="0"/>
                <a:cs typeface="Times New Roman" pitchFamily="18" charset="0"/>
              </a:rPr>
              <a:t> було </a:t>
            </a:r>
            <a:r>
              <a:rPr lang="uk-UA" sz="1600" dirty="0" err="1" smtClean="0">
                <a:latin typeface="Times New Roman" pitchFamily="18" charset="0"/>
                <a:cs typeface="Times New Roman" pitchFamily="18" charset="0"/>
              </a:rPr>
              <a:t>висипано</a:t>
            </a:r>
            <a:r>
              <a:rPr lang="uk-UA" sz="1600" dirty="0" smtClean="0">
                <a:latin typeface="Times New Roman" pitchFamily="18" charset="0"/>
                <a:cs typeface="Times New Roman" pitchFamily="18" charset="0"/>
              </a:rPr>
              <a:t> вміст (  якої ) батарейки.  І горщики було пронумеровано, горщик  № 1  був з звичайним </a:t>
            </a:r>
            <a:r>
              <a:rPr lang="uk-UA" sz="1600" dirty="0" err="1" smtClean="0">
                <a:latin typeface="Times New Roman" pitchFamily="18" charset="0"/>
                <a:cs typeface="Times New Roman" pitchFamily="18" charset="0"/>
              </a:rPr>
              <a:t>грунтом</a:t>
            </a:r>
            <a:r>
              <a:rPr lang="uk-UA" sz="1600" dirty="0" smtClean="0">
                <a:latin typeface="Times New Roman" pitchFamily="18" charset="0"/>
                <a:cs typeface="Times New Roman" pitchFamily="18" charset="0"/>
              </a:rPr>
              <a:t>, № 2  </a:t>
            </a:r>
            <a:r>
              <a:rPr lang="uk-UA" sz="1600" dirty="0" err="1" smtClean="0">
                <a:latin typeface="Times New Roman" pitchFamily="18" charset="0"/>
                <a:cs typeface="Times New Roman" pitchFamily="18" charset="0"/>
              </a:rPr>
              <a:t>грунт</a:t>
            </a:r>
            <a:r>
              <a:rPr lang="uk-UA" sz="1600" dirty="0" smtClean="0">
                <a:latin typeface="Times New Roman" pitchFamily="18" charset="0"/>
                <a:cs typeface="Times New Roman" pitchFamily="18" charset="0"/>
              </a:rPr>
              <a:t>  змішаний  з  складом ( якої) батарейки.</a:t>
            </a:r>
          </a:p>
          <a:p>
            <a:r>
              <a:rPr lang="uk-UA" sz="1600" dirty="0" smtClean="0">
                <a:latin typeface="Times New Roman" pitchFamily="18" charset="0"/>
                <a:cs typeface="Times New Roman" pitchFamily="18" charset="0"/>
              </a:rPr>
              <a:t>В процесі розвитку було помічено що рослина №1 розвивалася нормально, без </a:t>
            </a:r>
          </a:p>
          <a:p>
            <a:r>
              <a:rPr lang="uk-UA" sz="1600" dirty="0" smtClean="0">
                <a:latin typeface="Times New Roman" pitchFamily="18" charset="0"/>
                <a:cs typeface="Times New Roman" pitchFamily="18" charset="0"/>
              </a:rPr>
              <a:t>жодних відхилень, а рослина №2 мала (що?).</a:t>
            </a:r>
          </a:p>
          <a:p>
            <a:r>
              <a:rPr lang="uk-UA" sz="1600" dirty="0" smtClean="0">
                <a:latin typeface="Times New Roman" pitchFamily="18" charset="0"/>
                <a:cs typeface="Times New Roman" pitchFamily="18" charset="0"/>
              </a:rPr>
              <a:t>Ось яким простим способом можна побачити як впливає вміст батарейки на ріст і розвиток рослин, які людина вживає.</a:t>
            </a:r>
          </a:p>
        </p:txBody>
      </p:sp>
      <p:pic>
        <p:nvPicPr>
          <p:cNvPr id="5" name="Рисунок 4" descr="000.jpg"/>
          <p:cNvPicPr>
            <a:picLocks noChangeAspect="1"/>
          </p:cNvPicPr>
          <p:nvPr/>
        </p:nvPicPr>
        <p:blipFill>
          <a:blip r:embed="rId2" cstate="print"/>
          <a:stretch>
            <a:fillRect/>
          </a:stretch>
        </p:blipFill>
        <p:spPr>
          <a:xfrm>
            <a:off x="395536" y="3068960"/>
            <a:ext cx="8136904" cy="31653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484784"/>
            <a:ext cx="4608512" cy="3816429"/>
          </a:xfrm>
          <a:prstGeom prst="rect">
            <a:avLst/>
          </a:prstGeom>
        </p:spPr>
        <p:txBody>
          <a:bodyPr wrap="square">
            <a:spAutoFit/>
          </a:bodyPr>
          <a:lstStyle/>
          <a:p>
            <a:r>
              <a:rPr lang="ru-RU" sz="1600" dirty="0" smtClean="0">
                <a:latin typeface="Times New Roman" pitchFamily="18" charset="0"/>
                <a:cs typeface="Times New Roman" pitchFamily="18" charset="0"/>
              </a:rPr>
              <a:t>Батарейка – наш друг! Це зручне джерело електричної енергії. Не секрет що, все що живиться електрикою та не має зовнішнього джерела живлення,  потребує батарейки. Проте, вони не можуть працювати вічно. Викидати використану батарейку в сміття небезпечно, зберігати вдома теж. Навіть найсучасніші методи ліквідації становлять велику загрозу як для середовища, так і для людини.  </a:t>
            </a:r>
            <a:r>
              <a:rPr lang="uk-UA" sz="1600" dirty="0" smtClean="0">
                <a:latin typeface="Times New Roman" pitchFamily="18" charset="0"/>
                <a:cs typeface="Times New Roman" pitchFamily="18" charset="0"/>
              </a:rPr>
              <a:t>На щастя, існують шляхи мінімізації чи навіть ліквідації згубних впливів батарейок на середовище. Для промисловців відпрацьовані батарейки – це сировина з високим рівнем концентрації цінних елементів – кольорових металів та мінералів. </a:t>
            </a:r>
            <a:endParaRPr lang="ru-RU" sz="1600" dirty="0" smtClean="0">
              <a:latin typeface="Times New Roman" pitchFamily="18" charset="0"/>
              <a:cs typeface="Times New Roman" pitchFamily="18" charset="0"/>
            </a:endParaRPr>
          </a:p>
          <a:p>
            <a:endParaRPr lang="uk-UA" dirty="0"/>
          </a:p>
        </p:txBody>
      </p:sp>
      <p:pic>
        <p:nvPicPr>
          <p:cNvPr id="4" name="Рисунок 3" descr="2.jpg"/>
          <p:cNvPicPr>
            <a:picLocks noChangeAspect="1"/>
          </p:cNvPicPr>
          <p:nvPr/>
        </p:nvPicPr>
        <p:blipFill>
          <a:blip r:embed="rId2" cstate="print"/>
          <a:stretch>
            <a:fillRect/>
          </a:stretch>
        </p:blipFill>
        <p:spPr>
          <a:xfrm>
            <a:off x="5004048" y="1556792"/>
            <a:ext cx="3501008" cy="35010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404664"/>
            <a:ext cx="7704856" cy="1323439"/>
          </a:xfrm>
          <a:prstGeom prst="rect">
            <a:avLst/>
          </a:prstGeom>
          <a:noFill/>
        </p:spPr>
        <p:txBody>
          <a:bodyPr wrap="square" rtlCol="0">
            <a:spAutoFit/>
          </a:bodyPr>
          <a:lstStyle/>
          <a:p>
            <a:r>
              <a:rPr lang="ru-RU" sz="1600" dirty="0" smtClean="0">
                <a:latin typeface="Times New Roman" pitchFamily="18" charset="0"/>
                <a:cs typeface="Times New Roman" pitchFamily="18" charset="0"/>
              </a:rPr>
              <a:t>Батаре́я</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a:t>
            </a:r>
            <a:r>
              <a:rPr lang="ru-RU" sz="1600" u="sng" dirty="0" smtClean="0">
                <a:latin typeface="Times New Roman" pitchFamily="18" charset="0"/>
                <a:cs typeface="Times New Roman" pitchFamily="18" charset="0"/>
              </a:rPr>
              <a:t> електричний</a:t>
            </a:r>
            <a:r>
              <a:rPr lang="ru-RU" sz="1600" dirty="0" smtClean="0">
                <a:latin typeface="Times New Roman" pitchFamily="18" charset="0"/>
                <a:cs typeface="Times New Roman" pitchFamily="18" charset="0"/>
              </a:rPr>
              <a:t> компонент, який містить запас енергії і робить доступною її в електричній формі для пристроїв, підключених до нього. Найчастіше зустрічається тип батареї з електрохімічними запасами енергії (гальванічний елемент).</a:t>
            </a:r>
          </a:p>
          <a:p>
            <a:r>
              <a:rPr lang="uk-UA" sz="1600" dirty="0" smtClean="0">
                <a:latin typeface="Times New Roman" pitchFamily="18" charset="0"/>
                <a:cs typeface="Times New Roman" pitchFamily="18" charset="0"/>
              </a:rPr>
              <a:t>Батареї поділяються на дві великі категорії, в яких кожен тип має свої переваги і недоліки:</a:t>
            </a:r>
          </a:p>
        </p:txBody>
      </p:sp>
      <p:sp>
        <p:nvSpPr>
          <p:cNvPr id="4" name="Прямоугольник 3"/>
          <p:cNvSpPr/>
          <p:nvPr/>
        </p:nvSpPr>
        <p:spPr>
          <a:xfrm>
            <a:off x="107504" y="2060848"/>
            <a:ext cx="3456384" cy="1354217"/>
          </a:xfrm>
          <a:prstGeom prst="rect">
            <a:avLst/>
          </a:prstGeom>
        </p:spPr>
        <p:txBody>
          <a:bodyPr wrap="square">
            <a:spAutoFit/>
          </a:bodyPr>
          <a:lstStyle/>
          <a:p>
            <a:r>
              <a:rPr lang="uk-UA" sz="1600" b="1" i="1" dirty="0" smtClean="0">
                <a:latin typeface="Times New Roman" pitchFamily="18" charset="0"/>
                <a:cs typeface="Times New Roman" pitchFamily="18" charset="0"/>
              </a:rPr>
              <a:t>Первинні</a:t>
            </a:r>
            <a:r>
              <a:rPr lang="uk-UA" sz="1600" dirty="0" smtClean="0">
                <a:latin typeface="Times New Roman" pitchFamily="18" charset="0"/>
                <a:cs typeface="Times New Roman" pitchFamily="18" charset="0"/>
              </a:rPr>
              <a:t> батареї необоротно (в межах практичності) перетворюять хімічну енергію в електричну енергію</a:t>
            </a:r>
          </a:p>
          <a:p>
            <a:endParaRPr lang="uk-UA" sz="1600" dirty="0">
              <a:latin typeface="Times New Roman" pitchFamily="18" charset="0"/>
              <a:cs typeface="Times New Roman" pitchFamily="18" charset="0"/>
            </a:endParaRPr>
          </a:p>
        </p:txBody>
      </p:sp>
      <p:sp>
        <p:nvSpPr>
          <p:cNvPr id="5" name="Прямоугольник 4"/>
          <p:cNvSpPr/>
          <p:nvPr/>
        </p:nvSpPr>
        <p:spPr>
          <a:xfrm>
            <a:off x="3995936" y="2060848"/>
            <a:ext cx="4392488" cy="1077218"/>
          </a:xfrm>
          <a:prstGeom prst="rect">
            <a:avLst/>
          </a:prstGeom>
        </p:spPr>
        <p:txBody>
          <a:bodyPr wrap="square">
            <a:spAutoFit/>
          </a:bodyPr>
          <a:lstStyle/>
          <a:p>
            <a:r>
              <a:rPr lang="uk-UA" sz="1600" b="1" i="1" dirty="0" smtClean="0">
                <a:latin typeface="Times New Roman" pitchFamily="18" charset="0"/>
                <a:cs typeface="Times New Roman" pitchFamily="18" charset="0"/>
              </a:rPr>
              <a:t>Вторинні</a:t>
            </a:r>
            <a:r>
              <a:rPr lang="uk-UA" sz="1600" dirty="0" smtClean="0">
                <a:latin typeface="Times New Roman" pitchFamily="18" charset="0"/>
                <a:cs typeface="Times New Roman" pitchFamily="18" charset="0"/>
              </a:rPr>
              <a:t> батареї можна заряджати зворотною подачею електричної енергії в батарею, тим самим відновлюючи вихідний склад реагентів батареї</a:t>
            </a:r>
            <a:endParaRPr lang="uk-UA" sz="1600" dirty="0">
              <a:latin typeface="Times New Roman" pitchFamily="18" charset="0"/>
              <a:cs typeface="Times New Roman" pitchFamily="18" charset="0"/>
            </a:endParaRPr>
          </a:p>
        </p:txBody>
      </p:sp>
      <p:pic>
        <p:nvPicPr>
          <p:cNvPr id="32770" name="Picture 2" descr="http://klumba.ua/img/club/2010/11/09/batareika-DFBEFDF254C37287.jpg"/>
          <p:cNvPicPr preferRelativeResize="0">
            <a:picLocks noChangeArrowheads="1"/>
          </p:cNvPicPr>
          <p:nvPr/>
        </p:nvPicPr>
        <p:blipFill>
          <a:blip r:embed="rId2" cstate="print"/>
          <a:srcRect/>
          <a:stretch>
            <a:fillRect/>
          </a:stretch>
        </p:blipFill>
        <p:spPr bwMode="auto">
          <a:xfrm>
            <a:off x="251520" y="3429000"/>
            <a:ext cx="3240000" cy="2160000"/>
          </a:xfrm>
          <a:prstGeom prst="rect">
            <a:avLst/>
          </a:prstGeom>
          <a:noFill/>
        </p:spPr>
      </p:pic>
      <p:pic>
        <p:nvPicPr>
          <p:cNvPr id="32772" name="Picture 4" descr="http://exlmoto.ru/wp-content/uploads/2012/03/snn5699a.jpg"/>
          <p:cNvPicPr preferRelativeResize="0">
            <a:picLocks noChangeArrowheads="1"/>
          </p:cNvPicPr>
          <p:nvPr/>
        </p:nvPicPr>
        <p:blipFill>
          <a:blip r:embed="rId3" cstate="print"/>
          <a:srcRect/>
          <a:stretch>
            <a:fillRect/>
          </a:stretch>
        </p:blipFill>
        <p:spPr bwMode="auto">
          <a:xfrm>
            <a:off x="4427984" y="3429000"/>
            <a:ext cx="3240000" cy="2160000"/>
          </a:xfrm>
          <a:prstGeom prst="rect">
            <a:avLst/>
          </a:prstGeom>
          <a:noFill/>
        </p:spPr>
      </p:pic>
      <p:sp>
        <p:nvSpPr>
          <p:cNvPr id="9" name="TextBox 8"/>
          <p:cNvSpPr txBox="1"/>
          <p:nvPr/>
        </p:nvSpPr>
        <p:spPr>
          <a:xfrm>
            <a:off x="395536" y="5877272"/>
            <a:ext cx="8064896" cy="338554"/>
          </a:xfrm>
          <a:prstGeom prst="rect">
            <a:avLst/>
          </a:prstGeom>
          <a:noFill/>
        </p:spPr>
        <p:txBody>
          <a:bodyPr wrap="square" rtlCol="0">
            <a:spAutoFit/>
          </a:bodyPr>
          <a:lstStyle/>
          <a:p>
            <a:r>
              <a:rPr lang="uk-UA" sz="1600" dirty="0" smtClean="0">
                <a:latin typeface="Times New Roman" pitchFamily="18" charset="0"/>
                <a:cs typeface="Times New Roman" pitchFamily="18" charset="0"/>
              </a:rPr>
              <a:t>Звичайна батарейка.                            </a:t>
            </a:r>
            <a:r>
              <a:rPr lang="uk-UA"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Акумулятор з мобільного телефону.</a:t>
            </a:r>
            <a:endParaRPr lang="uk-UA" sz="16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cs413222.vk.me/v413222718/1f13/6GJPbQqrj2s.jpg"/>
          <p:cNvPicPr>
            <a:picLocks noChangeAspect="1" noChangeArrowheads="1"/>
          </p:cNvPicPr>
          <p:nvPr/>
        </p:nvPicPr>
        <p:blipFill>
          <a:blip r:embed="rId2" cstate="print"/>
          <a:srcRect/>
          <a:stretch>
            <a:fillRect/>
          </a:stretch>
        </p:blipFill>
        <p:spPr bwMode="auto">
          <a:xfrm>
            <a:off x="4427984" y="2564904"/>
            <a:ext cx="4320478" cy="3240360"/>
          </a:xfrm>
          <a:prstGeom prst="rect">
            <a:avLst/>
          </a:prstGeom>
          <a:noFill/>
        </p:spPr>
      </p:pic>
      <p:sp>
        <p:nvSpPr>
          <p:cNvPr id="2" name="Прямоугольник 1"/>
          <p:cNvSpPr/>
          <p:nvPr/>
        </p:nvSpPr>
        <p:spPr>
          <a:xfrm>
            <a:off x="395536" y="476672"/>
            <a:ext cx="2236190" cy="400110"/>
          </a:xfrm>
          <a:prstGeom prst="rect">
            <a:avLst/>
          </a:prstGeom>
        </p:spPr>
        <p:txBody>
          <a:bodyPr wrap="none">
            <a:spAutoFit/>
          </a:bodyPr>
          <a:lstStyle/>
          <a:p>
            <a:r>
              <a:rPr lang="uk-UA" sz="2000" b="1" dirty="0" smtClean="0">
                <a:latin typeface="Times New Roman" pitchFamily="18" charset="0"/>
                <a:cs typeface="Times New Roman" pitchFamily="18" charset="0"/>
              </a:rPr>
              <a:t>Склад батарейок </a:t>
            </a:r>
            <a:endParaRPr lang="uk-UA" sz="2000" dirty="0">
              <a:latin typeface="Times New Roman" pitchFamily="18" charset="0"/>
              <a:cs typeface="Times New Roman" pitchFamily="18" charset="0"/>
            </a:endParaRPr>
          </a:p>
        </p:txBody>
      </p:sp>
      <p:sp>
        <p:nvSpPr>
          <p:cNvPr id="4" name="TextBox 3"/>
          <p:cNvSpPr txBox="1"/>
          <p:nvPr/>
        </p:nvSpPr>
        <p:spPr>
          <a:xfrm>
            <a:off x="251520" y="2708920"/>
            <a:ext cx="5040560" cy="2308324"/>
          </a:xfrm>
          <a:prstGeom prst="rect">
            <a:avLst/>
          </a:prstGeom>
          <a:noFill/>
        </p:spPr>
        <p:txBody>
          <a:bodyPr wrap="square" rtlCol="0">
            <a:spAutoFit/>
          </a:bodyPr>
          <a:lstStyle/>
          <a:p>
            <a:pPr marL="342900" indent="-342900">
              <a:buAutoNum type="arabicPeriod"/>
            </a:pPr>
            <a:r>
              <a:rPr lang="uk-UA" sz="1600" dirty="0" smtClean="0">
                <a:latin typeface="Times New Roman" pitchFamily="18" charset="0"/>
                <a:cs typeface="Times New Roman" pitchFamily="18" charset="0"/>
              </a:rPr>
              <a:t>Сольові батарейки-</a:t>
            </a:r>
          </a:p>
          <a:p>
            <a:pPr marL="342900" indent="-342900">
              <a:buAutoNum type="arabicPeriod"/>
            </a:pPr>
            <a:r>
              <a:rPr lang="uk-UA" sz="1600" dirty="0" smtClean="0">
                <a:latin typeface="Times New Roman" pitchFamily="18" charset="0"/>
                <a:cs typeface="Times New Roman" pitchFamily="18" charset="0"/>
              </a:rPr>
              <a:t>Лужні батарейки або алкалінові батарейки</a:t>
            </a:r>
          </a:p>
          <a:p>
            <a:pPr marL="342900" indent="-342900">
              <a:buAutoNum type="arabicPeriod"/>
            </a:pPr>
            <a:r>
              <a:rPr lang="uk-UA" sz="1600" dirty="0" smtClean="0">
                <a:latin typeface="Times New Roman" pitchFamily="18" charset="0"/>
                <a:cs typeface="Times New Roman" pitchFamily="18" charset="0"/>
              </a:rPr>
              <a:t>Ртутно-цинкові батарейки</a:t>
            </a:r>
          </a:p>
          <a:p>
            <a:pPr marL="342900" indent="-342900">
              <a:buAutoNum type="arabicPeriod"/>
            </a:pPr>
            <a:r>
              <a:rPr lang="uk-UA" sz="1600" dirty="0" smtClean="0">
                <a:latin typeface="Times New Roman" pitchFamily="18" charset="0"/>
                <a:cs typeface="Times New Roman" pitchFamily="18" charset="0"/>
              </a:rPr>
              <a:t>Ртутно-кадмієві батарейки</a:t>
            </a:r>
          </a:p>
          <a:p>
            <a:pPr marL="342900" indent="-342900">
              <a:buAutoNum type="arabicPeriod"/>
            </a:pPr>
            <a:r>
              <a:rPr lang="uk-UA" sz="1600" dirty="0" smtClean="0">
                <a:latin typeface="Times New Roman" pitchFamily="18" charset="0"/>
                <a:cs typeface="Times New Roman" pitchFamily="18" charset="0"/>
              </a:rPr>
              <a:t>Срібно-цинкові батарейки</a:t>
            </a:r>
          </a:p>
          <a:p>
            <a:pPr marL="342900" indent="-342900">
              <a:buAutoNum type="arabicPeriod"/>
            </a:pPr>
            <a:r>
              <a:rPr lang="uk-UA" sz="1600" dirty="0" smtClean="0">
                <a:latin typeface="Times New Roman" pitchFamily="18" charset="0"/>
                <a:cs typeface="Times New Roman" pitchFamily="18" charset="0"/>
              </a:rPr>
              <a:t>Мідно-цинкові батарейки</a:t>
            </a:r>
          </a:p>
          <a:p>
            <a:pPr marL="342900" indent="-342900">
              <a:buAutoNum type="arabicPeriod"/>
            </a:pPr>
            <a:r>
              <a:rPr lang="uk-UA" sz="1600" dirty="0" smtClean="0">
                <a:latin typeface="Times New Roman" pitchFamily="18" charset="0"/>
                <a:cs typeface="Times New Roman" pitchFamily="18" charset="0"/>
              </a:rPr>
              <a:t>Повітряно-цинкові батарейки </a:t>
            </a:r>
          </a:p>
          <a:p>
            <a:pPr marL="342900" indent="-342900">
              <a:buAutoNum type="arabicPeriod"/>
            </a:pPr>
            <a:r>
              <a:rPr lang="uk-UA" sz="1600" dirty="0" smtClean="0">
                <a:latin typeface="Times New Roman" pitchFamily="18" charset="0"/>
                <a:cs typeface="Times New Roman" pitchFamily="18" charset="0"/>
              </a:rPr>
              <a:t>Літієві батарейки</a:t>
            </a:r>
          </a:p>
          <a:p>
            <a:pPr marL="342900" indent="-342900">
              <a:buAutoNum type="arabicPeriod"/>
            </a:pPr>
            <a:r>
              <a:rPr lang="uk-UA" sz="1600" dirty="0" smtClean="0">
                <a:latin typeface="Times New Roman" pitchFamily="18" charset="0"/>
                <a:cs typeface="Times New Roman" pitchFamily="18" charset="0"/>
              </a:rPr>
              <a:t>Йодо-літієві батарейки</a:t>
            </a:r>
            <a:endParaRPr lang="uk-UA" sz="1600" dirty="0">
              <a:latin typeface="Times New Roman" pitchFamily="18" charset="0"/>
              <a:cs typeface="Times New Roman" pitchFamily="18" charset="0"/>
            </a:endParaRPr>
          </a:p>
        </p:txBody>
      </p:sp>
      <p:sp>
        <p:nvSpPr>
          <p:cNvPr id="5" name="TextBox 4"/>
          <p:cNvSpPr txBox="1"/>
          <p:nvPr/>
        </p:nvSpPr>
        <p:spPr>
          <a:xfrm>
            <a:off x="306490" y="963486"/>
            <a:ext cx="8730006" cy="584775"/>
          </a:xfrm>
          <a:prstGeom prst="rect">
            <a:avLst/>
          </a:prstGeom>
          <a:noFill/>
        </p:spPr>
        <p:txBody>
          <a:bodyPr wrap="square" rtlCol="0">
            <a:spAutoFit/>
          </a:bodyPr>
          <a:lstStyle/>
          <a:p>
            <a:r>
              <a:rPr lang="uk-UA" sz="1600" dirty="0" smtClean="0">
                <a:latin typeface="Times New Roman" pitchFamily="18" charset="0"/>
                <a:cs typeface="Times New Roman" pitchFamily="18" charset="0"/>
              </a:rPr>
              <a:t>Батарейки складаються з багатьох компонентів і різні за складом. Ось </a:t>
            </a:r>
          </a:p>
          <a:p>
            <a:r>
              <a:rPr lang="uk-UA" sz="1600" dirty="0" smtClean="0">
                <a:latin typeface="Times New Roman" pitchFamily="18" charset="0"/>
                <a:cs typeface="Times New Roman" pitchFamily="18" charset="0"/>
              </a:rPr>
              <a:t>найбільш поширені </a:t>
            </a:r>
            <a:r>
              <a:rPr lang="uk-UA" sz="1600" dirty="0" smtClean="0">
                <a:latin typeface="Times New Roman" pitchFamily="18" charset="0"/>
                <a:cs typeface="Times New Roman" pitchFamily="18" charset="0"/>
              </a:rPr>
              <a:t>види батарейок.</a:t>
            </a:r>
            <a:endParaRPr lang="uk-UA" sz="1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116632"/>
            <a:ext cx="6552728" cy="5016758"/>
          </a:xfrm>
          <a:prstGeom prst="rect">
            <a:avLst/>
          </a:prstGeom>
          <a:noFill/>
        </p:spPr>
        <p:txBody>
          <a:bodyPr wrap="square" rtlCol="0">
            <a:spAutoFit/>
          </a:bodyPr>
          <a:lstStyle/>
          <a:p>
            <a:r>
              <a:rPr lang="uk-UA" sz="1600" dirty="0" smtClean="0">
                <a:latin typeface="Times New Roman" pitchFamily="18" charset="0"/>
                <a:cs typeface="Times New Roman" pitchFamily="18" charset="0"/>
              </a:rPr>
              <a:t>Батареї користуються постійним попитом, оскільки в багатьох портативних пристроях вони використовуються як джерела живлення.</a:t>
            </a:r>
          </a:p>
          <a:p>
            <a:endParaRPr lang="uk-UA" sz="1600" dirty="0" smtClean="0">
              <a:latin typeface="Times New Roman" pitchFamily="18" charset="0"/>
              <a:cs typeface="Times New Roman" pitchFamily="18" charset="0"/>
            </a:endParaRPr>
          </a:p>
          <a:p>
            <a:r>
              <a:rPr lang="uk-UA" sz="1600" dirty="0" smtClean="0">
                <a:latin typeface="Times New Roman" pitchFamily="18" charset="0"/>
                <a:cs typeface="Times New Roman" pitchFamily="18" charset="0"/>
              </a:rPr>
              <a:t>При виборі хімічного джерела в якості автономного джерела енергії звертають увагу на моменти, які обумовлені умовами експлуатації:</a:t>
            </a:r>
          </a:p>
          <a:p>
            <a:endParaRPr lang="uk-UA" sz="1600" dirty="0" smtClean="0">
              <a:latin typeface="Times New Roman" pitchFamily="18" charset="0"/>
              <a:cs typeface="Times New Roman" pitchFamily="18" charset="0"/>
            </a:endParaRPr>
          </a:p>
          <a:p>
            <a:pPr lvl="0">
              <a:buFont typeface="Wingdings" pitchFamily="2" charset="2"/>
              <a:buChar char="Ø"/>
            </a:pPr>
            <a:r>
              <a:rPr lang="ru-RU" sz="1600" dirty="0" smtClean="0">
                <a:latin typeface="Times New Roman" pitchFamily="18" charset="0"/>
                <a:cs typeface="Times New Roman" pitchFamily="18" charset="0"/>
              </a:rPr>
              <a:t>режим розряду (безперервний, переривчастий чи імпульсний);</a:t>
            </a:r>
            <a:endParaRPr lang="uk-UA" sz="1600" dirty="0" smtClean="0">
              <a:latin typeface="Times New Roman" pitchFamily="18" charset="0"/>
              <a:cs typeface="Times New Roman" pitchFamily="18" charset="0"/>
            </a:endParaRPr>
          </a:p>
          <a:p>
            <a:pPr lvl="0">
              <a:buFont typeface="Wingdings" pitchFamily="2" charset="2"/>
              <a:buChar char="Ø"/>
            </a:pPr>
            <a:r>
              <a:rPr lang="ru-RU" sz="1600" dirty="0" smtClean="0">
                <a:latin typeface="Times New Roman" pitchFamily="18" charset="0"/>
                <a:cs typeface="Times New Roman" pitchFamily="18" charset="0"/>
              </a:rPr>
              <a:t>характер навантаження (постійні струм, опір, потужність);</a:t>
            </a:r>
            <a:endParaRPr lang="uk-UA" sz="1600" dirty="0" smtClean="0">
              <a:latin typeface="Times New Roman" pitchFamily="18" charset="0"/>
              <a:cs typeface="Times New Roman" pitchFamily="18" charset="0"/>
            </a:endParaRPr>
          </a:p>
          <a:p>
            <a:pPr lvl="0">
              <a:buFont typeface="Wingdings" pitchFamily="2" charset="2"/>
              <a:buChar char="Ø"/>
            </a:pPr>
            <a:r>
              <a:rPr lang="ru-RU" sz="1600" dirty="0" smtClean="0">
                <a:latin typeface="Times New Roman" pitchFamily="18" charset="0"/>
                <a:cs typeface="Times New Roman" pitchFamily="18" charset="0"/>
              </a:rPr>
              <a:t>характеристики джерел струму:</a:t>
            </a:r>
            <a:endParaRPr lang="uk-UA" sz="1600" dirty="0" smtClean="0">
              <a:latin typeface="Times New Roman" pitchFamily="18" charset="0"/>
              <a:cs typeface="Times New Roman" pitchFamily="18" charset="0"/>
            </a:endParaRPr>
          </a:p>
          <a:p>
            <a:pPr lvl="0">
              <a:buFont typeface="Wingdings" pitchFamily="2" charset="2"/>
              <a:buChar char="Ø"/>
            </a:pPr>
            <a:r>
              <a:rPr lang="ru-RU" sz="1600" dirty="0" smtClean="0">
                <a:latin typeface="Times New Roman" pitchFamily="18" charset="0"/>
                <a:cs typeface="Times New Roman" pitchFamily="18" charset="0"/>
              </a:rPr>
              <a:t>необхідна потужність;</a:t>
            </a:r>
            <a:endParaRPr lang="uk-UA" sz="1600" dirty="0" smtClean="0">
              <a:latin typeface="Times New Roman" pitchFamily="18" charset="0"/>
              <a:cs typeface="Times New Roman" pitchFamily="18" charset="0"/>
            </a:endParaRPr>
          </a:p>
          <a:p>
            <a:pPr lvl="0">
              <a:buFont typeface="Wingdings" pitchFamily="2" charset="2"/>
              <a:buChar char="Ø"/>
            </a:pPr>
            <a:r>
              <a:rPr lang="ru-RU" sz="1600" dirty="0" smtClean="0">
                <a:latin typeface="Times New Roman" pitchFamily="18" charset="0"/>
                <a:cs typeface="Times New Roman" pitchFamily="18" charset="0"/>
              </a:rPr>
              <a:t>електричні характеристики джерела струму</a:t>
            </a:r>
            <a:endParaRPr lang="uk-UA" sz="1600" dirty="0" smtClean="0">
              <a:latin typeface="Times New Roman" pitchFamily="18" charset="0"/>
              <a:cs typeface="Times New Roman" pitchFamily="18" charset="0"/>
            </a:endParaRPr>
          </a:p>
          <a:p>
            <a:pPr lvl="0">
              <a:buFont typeface="Wingdings" pitchFamily="2" charset="2"/>
              <a:buChar char="Ø"/>
            </a:pPr>
            <a:r>
              <a:rPr lang="ru-RU" sz="1600" dirty="0" smtClean="0">
                <a:latin typeface="Times New Roman" pitchFamily="18" charset="0"/>
                <a:cs typeface="Times New Roman" pitchFamily="18" charset="0"/>
              </a:rPr>
              <a:t>конструктивні характеристики — масові і габаритні параметри, конфігурація, тип виводів;</a:t>
            </a:r>
            <a:endParaRPr lang="uk-UA" sz="1600" dirty="0" smtClean="0">
              <a:latin typeface="Times New Roman" pitchFamily="18" charset="0"/>
              <a:cs typeface="Times New Roman" pitchFamily="18" charset="0"/>
            </a:endParaRPr>
          </a:p>
          <a:p>
            <a:pPr lvl="0">
              <a:buFont typeface="Wingdings" pitchFamily="2" charset="2"/>
              <a:buChar char="Ø"/>
            </a:pPr>
            <a:r>
              <a:rPr lang="ru-RU" sz="1600" dirty="0" smtClean="0">
                <a:latin typeface="Times New Roman" pitchFamily="18" charset="0"/>
                <a:cs typeface="Times New Roman" pitchFamily="18" charset="0"/>
              </a:rPr>
              <a:t>термін служби;</a:t>
            </a:r>
            <a:endParaRPr lang="uk-UA" sz="1600" dirty="0" smtClean="0">
              <a:latin typeface="Times New Roman" pitchFamily="18" charset="0"/>
              <a:cs typeface="Times New Roman" pitchFamily="18" charset="0"/>
            </a:endParaRPr>
          </a:p>
          <a:p>
            <a:pPr lvl="0">
              <a:buFont typeface="Wingdings" pitchFamily="2" charset="2"/>
              <a:buChar char="Ø"/>
            </a:pPr>
            <a:r>
              <a:rPr lang="ru-RU" sz="1600" dirty="0" smtClean="0">
                <a:latin typeface="Times New Roman" pitchFamily="18" charset="0"/>
                <a:cs typeface="Times New Roman" pitchFamily="18" charset="0"/>
              </a:rPr>
              <a:t>параметри зберігання: </a:t>
            </a:r>
            <a:r>
              <a:rPr lang="uk-UA" sz="1600" dirty="0" smtClean="0">
                <a:latin typeface="Times New Roman" pitchFamily="18" charset="0"/>
                <a:cs typeface="Times New Roman" pitchFamily="18" charset="0"/>
              </a:rPr>
              <a:t>умови</a:t>
            </a:r>
            <a:r>
              <a:rPr lang="ru-RU" sz="1600" dirty="0" smtClean="0">
                <a:latin typeface="Times New Roman" pitchFamily="18" charset="0"/>
                <a:cs typeface="Times New Roman" pitchFamily="18" charset="0"/>
              </a:rPr>
              <a:t>, строк, припустима втрата ємності;</a:t>
            </a:r>
            <a:endParaRPr lang="uk-UA" sz="1600" dirty="0" smtClean="0">
              <a:latin typeface="Times New Roman" pitchFamily="18" charset="0"/>
              <a:cs typeface="Times New Roman" pitchFamily="18" charset="0"/>
            </a:endParaRPr>
          </a:p>
          <a:p>
            <a:pPr lvl="0">
              <a:buFont typeface="Wingdings" pitchFamily="2" charset="2"/>
              <a:buChar char="Ø"/>
            </a:pPr>
            <a:r>
              <a:rPr lang="ru-RU" sz="1600" dirty="0" smtClean="0">
                <a:latin typeface="Times New Roman" pitchFamily="18" charset="0"/>
                <a:cs typeface="Times New Roman" pitchFamily="18" charset="0"/>
              </a:rPr>
              <a:t>вартість: первісна і повна для акумуляторів</a:t>
            </a:r>
            <a:endParaRPr lang="uk-UA" sz="1600" dirty="0" smtClean="0">
              <a:latin typeface="Times New Roman" pitchFamily="18" charset="0"/>
              <a:cs typeface="Times New Roman" pitchFamily="18" charset="0"/>
            </a:endParaRPr>
          </a:p>
          <a:p>
            <a:pPr lvl="0">
              <a:buFont typeface="Wingdings" pitchFamily="2" charset="2"/>
              <a:buChar char="Ø"/>
            </a:pPr>
            <a:r>
              <a:rPr lang="ru-RU" sz="1600" b="1" dirty="0" smtClean="0">
                <a:latin typeface="Times New Roman" pitchFamily="18" charset="0"/>
                <a:cs typeface="Times New Roman" pitchFamily="18" charset="0"/>
              </a:rPr>
              <a:t>до спеціальних вимог можна зарахувати: </a:t>
            </a:r>
            <a:r>
              <a:rPr lang="ru-RU" sz="1600" dirty="0" smtClean="0">
                <a:latin typeface="Times New Roman" pitchFamily="18" charset="0"/>
                <a:cs typeface="Times New Roman" pitchFamily="18" charset="0"/>
              </a:rPr>
              <a:t>надійність, стійкість до механічних навантажень, пожежна і вибухова безпека.</a:t>
            </a:r>
            <a:endParaRPr lang="uk-UA" sz="1600" dirty="0" smtClean="0">
              <a:latin typeface="Times New Roman" pitchFamily="18" charset="0"/>
              <a:cs typeface="Times New Roman" pitchFamily="18" charset="0"/>
            </a:endParaRPr>
          </a:p>
          <a:p>
            <a:pPr lvl="0">
              <a:buFont typeface="Wingdings" pitchFamily="2" charset="2"/>
              <a:buChar char="Ø"/>
            </a:pPr>
            <a:r>
              <a:rPr lang="ru-RU" sz="1600" dirty="0" smtClean="0">
                <a:latin typeface="Times New Roman" pitchFamily="18" charset="0"/>
                <a:cs typeface="Times New Roman" pitchFamily="18" charset="0"/>
              </a:rPr>
              <a:t>умови навколишнього середовища, діапазон робочих температур і температур зберігання, вологість.</a:t>
            </a:r>
            <a:endParaRPr lang="uk-UA" sz="1600" dirty="0" smtClean="0">
              <a:latin typeface="Times New Roman" pitchFamily="18" charset="0"/>
              <a:cs typeface="Times New Roman" pitchFamily="18" charset="0"/>
            </a:endParaRPr>
          </a:p>
        </p:txBody>
      </p:sp>
      <p:pic>
        <p:nvPicPr>
          <p:cNvPr id="18434" name="Picture 2" descr="http://img0.elmir.ua/img/145994/1280/1024/batareyki_varta_high_energy_tip_aaa_blister_na_8+4_sht_04903121472.jpg"/>
          <p:cNvPicPr>
            <a:picLocks noChangeAspect="1" noChangeArrowheads="1"/>
          </p:cNvPicPr>
          <p:nvPr/>
        </p:nvPicPr>
        <p:blipFill>
          <a:blip r:embed="rId2" cstate="print"/>
          <a:srcRect/>
          <a:stretch>
            <a:fillRect/>
          </a:stretch>
        </p:blipFill>
        <p:spPr bwMode="auto">
          <a:xfrm>
            <a:off x="7020272" y="116632"/>
            <a:ext cx="1656184" cy="613035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84975" cy="4093428"/>
          </a:xfrm>
          <a:prstGeom prst="rect">
            <a:avLst/>
          </a:prstGeom>
          <a:noFill/>
        </p:spPr>
        <p:txBody>
          <a:bodyPr wrap="square" rtlCol="0">
            <a:spAutoFit/>
          </a:bodyPr>
          <a:lstStyle/>
          <a:p>
            <a:r>
              <a:rPr lang="uk-UA" sz="1600" dirty="0" smtClean="0">
                <a:latin typeface="Times New Roman" pitchFamily="18" charset="0"/>
                <a:cs typeface="Times New Roman" pitchFamily="18" charset="0"/>
              </a:rPr>
              <a:t>Після того як населення викидає відпрацьовані прилади, в яких міститься ртуть </a:t>
            </a:r>
          </a:p>
          <a:p>
            <a:r>
              <a:rPr lang="uk-UA" sz="1600" dirty="0" smtClean="0">
                <a:latin typeface="Times New Roman" pitchFamily="18" charset="0"/>
                <a:cs typeface="Times New Roman" pitchFamily="18" charset="0"/>
              </a:rPr>
              <a:t>і важкі метали у  відро для сміття, перевізник відвозить на полігон твердих </a:t>
            </a:r>
          </a:p>
          <a:p>
            <a:r>
              <a:rPr lang="uk-UA" sz="1600" dirty="0" smtClean="0">
                <a:latin typeface="Times New Roman" pitchFamily="18" charset="0"/>
                <a:cs typeface="Times New Roman" pitchFamily="18" charset="0"/>
              </a:rPr>
              <a:t>побутових відходів. Відповідно, всі ці компоненти з часом потрапляють у ґрунт і </a:t>
            </a:r>
          </a:p>
          <a:p>
            <a:r>
              <a:rPr lang="uk-UA" sz="1600" dirty="0" smtClean="0">
                <a:latin typeface="Times New Roman" pitchFamily="18" charset="0"/>
                <a:cs typeface="Times New Roman" pitchFamily="18" charset="0"/>
              </a:rPr>
              <a:t>водні екосистеми</a:t>
            </a:r>
            <a:r>
              <a:rPr lang="uk-UA" sz="1600" dirty="0" smtClean="0">
                <a:latin typeface="Times New Roman" pitchFamily="18" charset="0"/>
                <a:cs typeface="Times New Roman" pitchFamily="18" charset="0"/>
              </a:rPr>
              <a:t>. Одна пальчикова батарейка, може забруднити близько 400 літрів</a:t>
            </a:r>
          </a:p>
          <a:p>
            <a:r>
              <a:rPr lang="uk-UA" sz="1600" dirty="0" smtClean="0">
                <a:latin typeface="Times New Roman" pitchFamily="18" charset="0"/>
                <a:cs typeface="Times New Roman" pitchFamily="18" charset="0"/>
              </a:rPr>
              <a:t> води або 20 м</a:t>
            </a:r>
            <a:r>
              <a:rPr lang="uk-UA" sz="1600" baseline="30000" dirty="0" smtClean="0">
                <a:latin typeface="Times New Roman" pitchFamily="18" charset="0"/>
                <a:cs typeface="Times New Roman" pitchFamily="18" charset="0"/>
              </a:rPr>
              <a:t>2</a:t>
            </a:r>
            <a:r>
              <a:rPr lang="uk-UA" sz="1600" dirty="0" smtClean="0">
                <a:latin typeface="Times New Roman" pitchFamily="18" charset="0"/>
                <a:cs typeface="Times New Roman" pitchFamily="18" charset="0"/>
              </a:rPr>
              <a:t> </a:t>
            </a:r>
            <a:r>
              <a:rPr lang="uk-UA" sz="1600" dirty="0" err="1" smtClean="0">
                <a:latin typeface="Times New Roman" pitchFamily="18" charset="0"/>
                <a:cs typeface="Times New Roman" pitchFamily="18" charset="0"/>
              </a:rPr>
              <a:t>грунту</a:t>
            </a:r>
            <a:r>
              <a:rPr lang="uk-UA" sz="1600" dirty="0" smtClean="0">
                <a:latin typeface="Times New Roman" pitchFamily="18" charset="0"/>
                <a:cs typeface="Times New Roman" pitchFamily="18" charset="0"/>
              </a:rPr>
              <a:t>.   Коли ртуть  потрапляє у  водні екосистеми, мікроорганізми </a:t>
            </a:r>
          </a:p>
          <a:p>
            <a:r>
              <a:rPr lang="uk-UA" sz="1600" dirty="0" smtClean="0">
                <a:latin typeface="Times New Roman" pitchFamily="18" charset="0"/>
                <a:cs typeface="Times New Roman" pitchFamily="18" charset="0"/>
              </a:rPr>
              <a:t>перетворюють  її в </a:t>
            </a:r>
            <a:r>
              <a:rPr lang="uk-UA" sz="1600" dirty="0" err="1" smtClean="0">
                <a:latin typeface="Times New Roman" pitchFamily="18" charset="0"/>
                <a:cs typeface="Times New Roman" pitchFamily="18" charset="0"/>
              </a:rPr>
              <a:t>метилртуть</a:t>
            </a:r>
            <a:r>
              <a:rPr lang="uk-UA" sz="1600" dirty="0" smtClean="0">
                <a:latin typeface="Times New Roman" pitchFamily="18" charset="0"/>
                <a:cs typeface="Times New Roman" pitchFamily="18" charset="0"/>
              </a:rPr>
              <a:t> – а ці сполуки ртуті в малих дозах набагато </a:t>
            </a:r>
          </a:p>
          <a:p>
            <a:r>
              <a:rPr lang="uk-UA" sz="1600" dirty="0" err="1" smtClean="0">
                <a:latin typeface="Times New Roman" pitchFamily="18" charset="0"/>
                <a:cs typeface="Times New Roman" pitchFamily="18" charset="0"/>
              </a:rPr>
              <a:t>токсичніші</a:t>
            </a:r>
            <a:r>
              <a:rPr lang="uk-UA" sz="1600" dirty="0" smtClean="0">
                <a:latin typeface="Times New Roman" pitchFamily="18" charset="0"/>
                <a:cs typeface="Times New Roman" pitchFamily="18" charset="0"/>
              </a:rPr>
              <a:t>  за звичайну ртуть </a:t>
            </a:r>
            <a:r>
              <a:rPr lang="uk-UA" sz="1600" dirty="0" err="1" smtClean="0">
                <a:latin typeface="Times New Roman" pitchFamily="18" charset="0"/>
                <a:cs typeface="Times New Roman" pitchFamily="18" charset="0"/>
              </a:rPr>
              <a:t>Метилртуть</a:t>
            </a:r>
            <a:r>
              <a:rPr lang="uk-UA" sz="1600" dirty="0" smtClean="0">
                <a:latin typeface="Times New Roman" pitchFamily="18" charset="0"/>
                <a:cs typeface="Times New Roman" pitchFamily="18" charset="0"/>
              </a:rPr>
              <a:t>, таким чином, стає одним з компонентів харчових ланцюгів у природі. </a:t>
            </a:r>
            <a:br>
              <a:rPr lang="uk-UA" sz="1600" dirty="0" smtClean="0">
                <a:latin typeface="Times New Roman" pitchFamily="18" charset="0"/>
                <a:cs typeface="Times New Roman" pitchFamily="18" charset="0"/>
              </a:rPr>
            </a:br>
            <a:endParaRPr lang="uk-UA" sz="1600" dirty="0" smtClean="0">
              <a:latin typeface="Times New Roman" pitchFamily="18" charset="0"/>
              <a:cs typeface="Times New Roman" pitchFamily="18" charset="0"/>
            </a:endParaRPr>
          </a:p>
          <a:p>
            <a:r>
              <a:rPr lang="uk-UA" sz="1600" dirty="0" smtClean="0">
                <a:latin typeface="Times New Roman" pitchFamily="18" charset="0"/>
                <a:cs typeface="Times New Roman" pitchFamily="18" charset="0"/>
              </a:rPr>
              <a:t>Малі водні організми поглинають </a:t>
            </a:r>
            <a:r>
              <a:rPr lang="uk-UA" sz="1600" dirty="0" err="1" smtClean="0">
                <a:latin typeface="Times New Roman" pitchFamily="18" charset="0"/>
                <a:cs typeface="Times New Roman" pitchFamily="18" charset="0"/>
              </a:rPr>
              <a:t>метилртуть</a:t>
            </a:r>
            <a:r>
              <a:rPr lang="uk-UA" sz="1600" dirty="0" smtClean="0">
                <a:latin typeface="Times New Roman" pitchFamily="18" charset="0"/>
                <a:cs typeface="Times New Roman" pitchFamily="18" charset="0"/>
              </a:rPr>
              <a:t> із середовища свого проживання, які в свою чергу споживаються рибами. В результаті </a:t>
            </a:r>
            <a:r>
              <a:rPr lang="uk-UA" sz="1600" dirty="0" err="1" smtClean="0">
                <a:latin typeface="Times New Roman" pitchFamily="18" charset="0"/>
                <a:cs typeface="Times New Roman" pitchFamily="18" charset="0"/>
              </a:rPr>
              <a:t>метилртуть</a:t>
            </a:r>
            <a:r>
              <a:rPr lang="uk-UA" sz="1600" dirty="0" smtClean="0">
                <a:latin typeface="Times New Roman" pitchFamily="18" charset="0"/>
                <a:cs typeface="Times New Roman" pitchFamily="18" charset="0"/>
              </a:rPr>
              <a:t> накопичується в живих організмах, і її концентрація збільшується у міру просування харчовими ланцюгами. Морські ссавці, птахи та інші тварини, які харчуються рибою, накопичують у собі великі концентрації </a:t>
            </a:r>
            <a:r>
              <a:rPr lang="uk-UA" sz="1600" dirty="0" err="1" smtClean="0">
                <a:latin typeface="Times New Roman" pitchFamily="18" charset="0"/>
                <a:cs typeface="Times New Roman" pitchFamily="18" charset="0"/>
              </a:rPr>
              <a:t>метилртуті</a:t>
            </a:r>
            <a:r>
              <a:rPr lang="uk-UA" sz="1600" dirty="0" smtClean="0">
                <a:latin typeface="Times New Roman" pitchFamily="18" charset="0"/>
                <a:cs typeface="Times New Roman" pitchFamily="18" charset="0"/>
              </a:rPr>
              <a:t>. Більш високі концентрації зазвичай виявляють у великих і старих тварин. </a:t>
            </a:r>
            <a:endParaRPr lang="uk-UA" sz="1600" dirty="0" smtClean="0">
              <a:latin typeface="Times New Roman" pitchFamily="18" charset="0"/>
              <a:cs typeface="Times New Roman" pitchFamily="18" charset="0"/>
            </a:endParaRPr>
          </a:p>
          <a:p>
            <a:r>
              <a:rPr lang="uk-UA" dirty="0" smtClean="0"/>
              <a:t/>
            </a:r>
            <a:br>
              <a:rPr lang="uk-UA" dirty="0" smtClean="0"/>
            </a:br>
            <a:endParaRPr lang="uk-UA" dirty="0" smtClean="0"/>
          </a:p>
        </p:txBody>
      </p:sp>
      <p:sp>
        <p:nvSpPr>
          <p:cNvPr id="3" name="Прямоугольник 2"/>
          <p:cNvSpPr/>
          <p:nvPr/>
        </p:nvSpPr>
        <p:spPr>
          <a:xfrm>
            <a:off x="251520" y="3789040"/>
            <a:ext cx="8424936" cy="923330"/>
          </a:xfrm>
          <a:prstGeom prst="rect">
            <a:avLst/>
          </a:prstGeom>
        </p:spPr>
        <p:txBody>
          <a:bodyPr wrap="square">
            <a:spAutoFit/>
          </a:bodyPr>
          <a:lstStyle/>
          <a:p>
            <a:r>
              <a:rPr lang="uk-UA" dirty="0" smtClean="0">
                <a:latin typeface="Times New Roman" pitchFamily="18" charset="0"/>
                <a:cs typeface="Times New Roman" pitchFamily="18" charset="0"/>
              </a:rPr>
              <a:t>Таким чином, як зазначає експерт, люди, які регулярно споживають рибу або харчуються тваринами, що споживали рибу, накопичують настільки високі рівні забруднення </a:t>
            </a:r>
            <a:r>
              <a:rPr lang="uk-UA" dirty="0" err="1" smtClean="0">
                <a:latin typeface="Times New Roman" pitchFamily="18" charset="0"/>
                <a:cs typeface="Times New Roman" pitchFamily="18" charset="0"/>
              </a:rPr>
              <a:t>метилртуттю</a:t>
            </a:r>
            <a:r>
              <a:rPr lang="uk-UA" dirty="0" smtClean="0">
                <a:latin typeface="Times New Roman" pitchFamily="18" charset="0"/>
                <a:cs typeface="Times New Roman" pitchFamily="18" charset="0"/>
              </a:rPr>
              <a:t>, що вона вже завдає шкоди їх здоров’ю. </a:t>
            </a:r>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jpg"/>
          <p:cNvPicPr>
            <a:picLocks noChangeAspect="1"/>
          </p:cNvPicPr>
          <p:nvPr/>
        </p:nvPicPr>
        <p:blipFill>
          <a:blip r:embed="rId2" cstate="print"/>
          <a:stretch>
            <a:fillRect/>
          </a:stretch>
        </p:blipFill>
        <p:spPr>
          <a:xfrm>
            <a:off x="2195736" y="2420888"/>
            <a:ext cx="5648981" cy="4239184"/>
          </a:xfrm>
          <a:prstGeom prst="rect">
            <a:avLst/>
          </a:prstGeom>
        </p:spPr>
      </p:pic>
      <p:sp>
        <p:nvSpPr>
          <p:cNvPr id="2" name="TextBox 1"/>
          <p:cNvSpPr txBox="1"/>
          <p:nvPr/>
        </p:nvSpPr>
        <p:spPr>
          <a:xfrm>
            <a:off x="0" y="188640"/>
            <a:ext cx="8892480" cy="2554545"/>
          </a:xfrm>
          <a:prstGeom prst="rect">
            <a:avLst/>
          </a:prstGeom>
          <a:noFill/>
        </p:spPr>
        <p:txBody>
          <a:bodyPr wrap="square" rtlCol="0">
            <a:spAutoFit/>
          </a:bodyPr>
          <a:lstStyle/>
          <a:p>
            <a:r>
              <a:rPr lang="uk-UA" sz="1600" dirty="0" smtClean="0">
                <a:latin typeface="Times New Roman" pitchFamily="18" charset="0"/>
                <a:cs typeface="Times New Roman" pitchFamily="18" charset="0"/>
              </a:rPr>
              <a:t>Основним </a:t>
            </a:r>
            <a:r>
              <a:rPr lang="uk-UA" sz="1600" dirty="0" smtClean="0">
                <a:latin typeface="Times New Roman" pitchFamily="18" charset="0"/>
                <a:cs typeface="Times New Roman" pitchFamily="18" charset="0"/>
              </a:rPr>
              <a:t>захворюванням при інтоксикації організму ртуттю є хвороба «</a:t>
            </a:r>
            <a:r>
              <a:rPr lang="uk-UA" sz="1600" dirty="0" err="1" smtClean="0">
                <a:latin typeface="Times New Roman" pitchFamily="18" charset="0"/>
                <a:cs typeface="Times New Roman" pitchFamily="18" charset="0"/>
              </a:rPr>
              <a:t>Мінамата</a:t>
            </a:r>
            <a:r>
              <a:rPr lang="uk-UA"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Симптоми цього захворювання проявляються в порушеннях зору, слуху, неврологічних розладах, а перші випадки помічені серед рибалок на півдні Японії, на берегах бухти </a:t>
            </a:r>
            <a:r>
              <a:rPr lang="uk-UA" sz="1600" dirty="0" err="1" smtClean="0">
                <a:latin typeface="Times New Roman" pitchFamily="18" charset="0"/>
                <a:cs typeface="Times New Roman" pitchFamily="18" charset="0"/>
              </a:rPr>
              <a:t>Мінамата</a:t>
            </a:r>
            <a:r>
              <a:rPr lang="uk-UA" sz="1600" dirty="0" smtClean="0">
                <a:latin typeface="Times New Roman" pitchFamily="18" charset="0"/>
                <a:cs typeface="Times New Roman" pitchFamily="18" charset="0"/>
              </a:rPr>
              <a:t> ще в 1956 році. У новонароджених дітей були зареєстровані вроджені вади серця, відзначає він. </a:t>
            </a:r>
            <a:br>
              <a:rPr lang="uk-UA" sz="1600" dirty="0" smtClean="0">
                <a:latin typeface="Times New Roman" pitchFamily="18" charset="0"/>
                <a:cs typeface="Times New Roman" pitchFamily="18" charset="0"/>
              </a:rPr>
            </a:br>
            <a:endParaRPr lang="uk-UA" sz="1600" dirty="0" smtClean="0">
              <a:latin typeface="Times New Roman" pitchFamily="18" charset="0"/>
              <a:cs typeface="Times New Roman" pitchFamily="18" charset="0"/>
            </a:endParaRPr>
          </a:p>
          <a:p>
            <a:r>
              <a:rPr lang="uk-UA" sz="1600" dirty="0" smtClean="0">
                <a:latin typeface="Times New Roman" pitchFamily="18" charset="0"/>
                <a:cs typeface="Times New Roman" pitchFamily="18" charset="0"/>
              </a:rPr>
              <a:t>«Це пояснюється тим, що коли жінки репродуктивного віку споживають їжу, забруднену </a:t>
            </a:r>
            <a:r>
              <a:rPr lang="uk-UA" sz="1600" dirty="0" err="1" smtClean="0">
                <a:latin typeface="Times New Roman" pitchFamily="18" charset="0"/>
                <a:cs typeface="Times New Roman" pitchFamily="18" charset="0"/>
              </a:rPr>
              <a:t>метилртуттю</a:t>
            </a:r>
            <a:r>
              <a:rPr lang="uk-UA" sz="1600" dirty="0" smtClean="0">
                <a:latin typeface="Times New Roman" pitchFamily="18" charset="0"/>
                <a:cs typeface="Times New Roman" pitchFamily="18" charset="0"/>
              </a:rPr>
              <a:t>, то отруйний забруднювач проходить через плацентарний бар’єр і впливає на плід. Діти, які споживають продукти, що містять ртуть, протягом перших років життя, також потрапляють під її згубний вплив, і це проявляється у вигляді захворювань мозку дитини і її нервової системи</a:t>
            </a:r>
            <a:r>
              <a:rPr lang="uk-UA" sz="1600" dirty="0" smtClean="0">
                <a:latin typeface="Times New Roman" pitchFamily="18" charset="0"/>
                <a:cs typeface="Times New Roman" pitchFamily="18" charset="0"/>
              </a:rPr>
              <a:t>».</a:t>
            </a:r>
            <a:endParaRPr lang="uk-UA" sz="16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79512" y="188640"/>
            <a:ext cx="81724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Утилізація в світі</a:t>
            </a:r>
            <a:endPar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кордоном, після збору відпрацьованої техніки, що містить ртуть та інші важкі метали, її відправляють на повторну переробку для того, щоб витягти </a:t>
            </a:r>
            <a:r>
              <a:rPr kumimoji="0" lang="uk-UA"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ресурсоцінні</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компонентиВиробники</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такої продукції повинні самі забезпечити місця продажу пунктами збору такої продукції, як ртутні лампи, телевізори, кінескопи, батареї.</a:t>
            </a:r>
          </a:p>
          <a:p>
            <a:pPr lvl="0" eaLnBrk="0" fontAlgn="base" hangingPunct="0">
              <a:spcBef>
                <a:spcPct val="0"/>
              </a:spcBef>
              <a:spcAft>
                <a:spcPct val="0"/>
              </a:spcAft>
            </a:pPr>
            <a:r>
              <a:rPr lang="uk-UA" sz="1600" dirty="0" smtClean="0">
                <a:latin typeface="Times New Roman" pitchFamily="18" charset="0"/>
                <a:cs typeface="Times New Roman" pitchFamily="18" charset="0"/>
              </a:rPr>
              <a:t>У розвинених країнах переробка сміття є дуже прибутковим бізнесом, дохід отримують як спеціалізовані компанії, так і населення, яке його сортує. </a:t>
            </a:r>
            <a:r>
              <a:rPr lang="ru-RU" sz="1600" dirty="0" err="1" smtClean="0">
                <a:latin typeface="Times New Roman" pitchFamily="18" charset="0"/>
                <a:cs typeface="Times New Roman" pitchFamily="18" charset="0"/>
              </a:rPr>
              <a:t>Отримані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кошти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від</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сортування</a:t>
            </a:r>
            <a:r>
              <a:rPr lang="ru-RU" sz="1600" dirty="0" smtClean="0">
                <a:latin typeface="Times New Roman" pitchFamily="18" charset="0"/>
                <a:cs typeface="Times New Roman" pitchFamily="18" charset="0"/>
              </a:rPr>
              <a:t> та </a:t>
            </a:r>
            <a:r>
              <a:rPr lang="ru-RU" sz="1600" dirty="0" err="1" smtClean="0">
                <a:latin typeface="Times New Roman" pitchFamily="18" charset="0"/>
                <a:cs typeface="Times New Roman" pitchFamily="18" charset="0"/>
              </a:rPr>
              <a:t>переробки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сміття</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населення</a:t>
            </a:r>
            <a:r>
              <a:rPr lang="ru-RU" sz="1600" dirty="0" smtClean="0">
                <a:latin typeface="Times New Roman" pitchFamily="18" charset="0"/>
                <a:cs typeface="Times New Roman" pitchFamily="18" charset="0"/>
              </a:rPr>
              <a:t> в основному </a:t>
            </a:r>
            <a:r>
              <a:rPr lang="ru-RU" sz="1600" dirty="0" err="1" smtClean="0">
                <a:latin typeface="Times New Roman" pitchFamily="18" charset="0"/>
                <a:cs typeface="Times New Roman" pitchFamily="18" charset="0"/>
              </a:rPr>
              <a:t>спрямовує</a:t>
            </a:r>
            <a:r>
              <a:rPr lang="ru-RU" sz="1600" dirty="0" smtClean="0">
                <a:latin typeface="Times New Roman" pitchFamily="18" charset="0"/>
                <a:cs typeface="Times New Roman" pitchFamily="18" charset="0"/>
              </a:rPr>
              <a:t> на оплату </a:t>
            </a:r>
            <a:r>
              <a:rPr lang="ru-RU" sz="1600" dirty="0" err="1" smtClean="0">
                <a:latin typeface="Times New Roman" pitchFamily="18" charset="0"/>
                <a:cs typeface="Times New Roman" pitchFamily="18" charset="0"/>
              </a:rPr>
              <a:t>комунальних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послуг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що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є</a:t>
            </a:r>
            <a:r>
              <a:rPr lang="ru-RU" sz="1600" dirty="0" smtClean="0">
                <a:latin typeface="Times New Roman" pitchFamily="18" charset="0"/>
                <a:cs typeface="Times New Roman" pitchFamily="18" charset="0"/>
              </a:rPr>
              <a:t> стимулом для такого </a:t>
            </a:r>
            <a:r>
              <a:rPr lang="ru-RU" sz="1600" dirty="0" err="1" smtClean="0">
                <a:latin typeface="Times New Roman" pitchFamily="18" charset="0"/>
                <a:cs typeface="Times New Roman" pitchFamily="18" charset="0"/>
              </a:rPr>
              <a:t>процесу</a:t>
            </a:r>
            <a:r>
              <a:rPr lang="ru-RU" sz="1600" dirty="0" smtClean="0">
                <a:latin typeface="Times New Roman" pitchFamily="18" charset="0"/>
                <a:cs typeface="Times New Roman" pitchFamily="18" charset="0"/>
              </a:rPr>
              <a:t>.</a:t>
            </a:r>
          </a:p>
          <a:p>
            <a:pPr lvl="0" eaLnBrk="0" fontAlgn="base" hangingPunct="0">
              <a:spcBef>
                <a:spcPct val="0"/>
              </a:spcBef>
              <a:spcAft>
                <a:spcPct val="0"/>
              </a:spcAft>
            </a:pPr>
            <a:r>
              <a:rPr lang="ru-RU" sz="1600" dirty="0" smtClean="0">
                <a:latin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9.jpg"/>
          <p:cNvPicPr>
            <a:picLocks noChangeAspect="1"/>
          </p:cNvPicPr>
          <p:nvPr/>
        </p:nvPicPr>
        <p:blipFill>
          <a:blip r:embed="rId2" cstate="print"/>
          <a:stretch>
            <a:fillRect/>
          </a:stretch>
        </p:blipFill>
        <p:spPr>
          <a:xfrm>
            <a:off x="1763688" y="2564904"/>
            <a:ext cx="5418662" cy="3600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4572000" cy="2308324"/>
          </a:xfrm>
          <a:prstGeom prst="rect">
            <a:avLst/>
          </a:prstGeom>
        </p:spPr>
        <p:txBody>
          <a:bodyPr>
            <a:spAutoFit/>
          </a:bodyPr>
          <a:lstStyle/>
          <a:p>
            <a:r>
              <a:rPr lang="uk-UA" sz="1600" dirty="0" smtClean="0">
                <a:latin typeface="Times New Roman" pitchFamily="18" charset="0"/>
                <a:cs typeface="Times New Roman" pitchFamily="18" charset="0"/>
              </a:rPr>
              <a:t>У розвинених країнах Євросоюзу, Канаді та США процес збору використаних батарейок від населення і подальшої грамотної утилізації налагоджений добре. Наприклад, у Німеччині, де населення давно звикло до роздільного збору відходів, у кожному супермаркеті встановлені спеціальні контейнери для прийому відпрацьованих батарейок. У німців, не здавши стару акумуляторну батарейку, нову не купиш. </a:t>
            </a:r>
            <a:endParaRPr lang="uk-UA" sz="1600" dirty="0">
              <a:latin typeface="Times New Roman" pitchFamily="18" charset="0"/>
              <a:cs typeface="Times New Roman" pitchFamily="18" charset="0"/>
            </a:endParaRPr>
          </a:p>
        </p:txBody>
      </p:sp>
      <p:sp>
        <p:nvSpPr>
          <p:cNvPr id="3" name="Rectangle 2"/>
          <p:cNvSpPr>
            <a:spLocks noChangeArrowheads="1"/>
          </p:cNvSpPr>
          <p:nvPr/>
        </p:nvSpPr>
        <p:spPr bwMode="auto">
          <a:xfrm>
            <a:off x="4788024" y="332656"/>
            <a:ext cx="388843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Нью-Йорку викидати батарейки у сміття теж заборонено законом. Виробники і великі магазини, що продають елементи живлення, зобов’язані забезпечувати збір використаних батарейок, а інакше - штраф до</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5 000 доларів</a:t>
            </a:r>
            <a:r>
              <a:rPr kumimoji="0" lang="uk-UA"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a:spLocks noChangeArrowheads="1"/>
          </p:cNvSpPr>
          <p:nvPr/>
        </p:nvSpPr>
        <p:spPr bwMode="auto">
          <a:xfrm>
            <a:off x="179512" y="2564904"/>
            <a:ext cx="84249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Європі</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лише</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три заводи,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можуть</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переробляти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батарейки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приймають</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їх</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без </a:t>
            </a:r>
            <a:r>
              <a:rPr lang="uk-UA" sz="1600" dirty="0" smtClean="0">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попереднього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сортування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Один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із</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них — у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Німеччині</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другий</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Франції</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І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вересня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2011 року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третій</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відкрився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Україні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8.jpg"/>
          <p:cNvPicPr>
            <a:picLocks noChangeAspect="1"/>
          </p:cNvPicPr>
          <p:nvPr/>
        </p:nvPicPr>
        <p:blipFill>
          <a:blip r:embed="rId2" cstate="print"/>
          <a:srcRect l="5128" t="17521" r="6410" b="12393"/>
          <a:stretch>
            <a:fillRect/>
          </a:stretch>
        </p:blipFill>
        <p:spPr>
          <a:xfrm>
            <a:off x="1907704" y="3861048"/>
            <a:ext cx="5382598" cy="187220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271</TotalTime>
  <Words>891</Words>
  <Application>Microsoft Office PowerPoint</Application>
  <PresentationFormat>Экран (4:3)</PresentationFormat>
  <Paragraphs>76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Едос</dc:creator>
  <cp:lastModifiedBy>Едос</cp:lastModifiedBy>
  <cp:revision>35</cp:revision>
  <dcterms:created xsi:type="dcterms:W3CDTF">2013-10-05T14:54:15Z</dcterms:created>
  <dcterms:modified xsi:type="dcterms:W3CDTF">2013-10-06T14:08:53Z</dcterms:modified>
</cp:coreProperties>
</file>