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relyOnVml="1" encoding="utf-8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>
      <p:cViewPr varScale="1">
        <p:scale>
          <a:sx n="65" d="100"/>
          <a:sy n="65" d="100"/>
        </p:scale>
        <p:origin x="-1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6142A4-05A1-4B2D-AF58-91BC3E3E5EC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FF5C7-ED00-4D86-9A62-018AE24895B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AAAE30-6FDA-4469-9310-F57BCB3C2C29}" type="slidenum">
              <a:rPr lang="ru-RU"/>
              <a:pPr/>
              <a:t>1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3657600"/>
            <a:ext cx="6248400" cy="11430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648200"/>
            <a:ext cx="62484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rgbClr val="B2B2B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A3E8E6E-A4CD-4B27-A328-A8C33AD66FE6}" type="slidenum">
              <a:rPr lang="ru-RU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F5A96-FF93-4215-8AB4-75B848D7C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28600"/>
            <a:ext cx="1809750" cy="6324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228600"/>
            <a:ext cx="5276850" cy="6324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8A3C8-256F-4EBB-93AF-284D0C796E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F82E4-9569-4E95-A8FE-7C9C21DB39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B70B6-597F-45A3-A19A-708E465653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5775" y="1447800"/>
            <a:ext cx="35417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9888" y="1447800"/>
            <a:ext cx="35417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4E9B4-F643-4366-AC95-7579B41CAB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05671-D7D8-4FFD-A3A4-1062E98D28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379C6-873B-4AE2-AC3F-280C6EDEC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5CCA5-9BB7-43D0-9208-6F7D971ADC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5EC5B-5642-4EDE-8262-EBB4E6A76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46629-6B4F-493D-B56E-4D55E617A7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28600"/>
            <a:ext cx="723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5775" y="1447800"/>
            <a:ext cx="72358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6D637E0-0BC8-48DD-B605-68974954A54E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0298" y="1071546"/>
            <a:ext cx="6643702" cy="1928826"/>
          </a:xfrm>
        </p:spPr>
        <p:txBody>
          <a:bodyPr/>
          <a:lstStyle/>
          <a:p>
            <a:pPr algn="r"/>
            <a:r>
              <a:rPr lang="uk-UA" dirty="0" smtClean="0"/>
              <a:t>Чорнобильська катастрофа. </a:t>
            </a:r>
            <a:br>
              <a:rPr lang="uk-UA" dirty="0" smtClean="0"/>
            </a:br>
            <a:r>
              <a:rPr lang="uk-UA" dirty="0" smtClean="0"/>
              <a:t>Її наслідки та </a:t>
            </a:r>
            <a:br>
              <a:rPr lang="uk-UA" dirty="0" smtClean="0"/>
            </a:br>
            <a:r>
              <a:rPr lang="uk-UA" dirty="0" smtClean="0"/>
              <a:t>ліквідація</a:t>
            </a:r>
            <a:endParaRPr lang="nl-NL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000504"/>
            <a:ext cx="6248400" cy="1409696"/>
          </a:xfrm>
        </p:spPr>
        <p:txBody>
          <a:bodyPr/>
          <a:lstStyle/>
          <a:p>
            <a:pPr algn="r"/>
            <a:r>
              <a:rPr lang="uk-UA" dirty="0" smtClean="0"/>
              <a:t>Проект підготувала</a:t>
            </a:r>
          </a:p>
          <a:p>
            <a:pPr algn="r"/>
            <a:r>
              <a:rPr lang="uk-UA" dirty="0" smtClean="0"/>
              <a:t>учениця 11-го класу </a:t>
            </a:r>
          </a:p>
          <a:p>
            <a:pPr algn="r"/>
            <a:r>
              <a:rPr lang="uk-UA" dirty="0" smtClean="0"/>
              <a:t>Білик Юлія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Остання стадія 4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1447800"/>
            <a:ext cx="7634310" cy="5105400"/>
          </a:xfrm>
        </p:spPr>
        <p:txBody>
          <a:bodyPr/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Після</a:t>
            </a:r>
            <a:r>
              <a:rPr lang="ru-RU" sz="2400" b="1" dirty="0" smtClean="0">
                <a:solidFill>
                  <a:srgbClr val="FF0000"/>
                </a:solidFill>
              </a:rPr>
              <a:t> 5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/>
              <a:t>витік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err="1" smtClean="0"/>
              <a:t>швидко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почав </a:t>
            </a:r>
            <a:r>
              <a:rPr lang="ru-RU" sz="2400" dirty="0" err="1" smtClean="0"/>
              <a:t>зменшуватися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можливо</a:t>
            </a:r>
            <a:r>
              <a:rPr lang="ru-RU" sz="2400" dirty="0" smtClean="0"/>
              <a:t> </a:t>
            </a:r>
            <a:r>
              <a:rPr lang="ru-RU" sz="2400" dirty="0" err="1" smtClean="0"/>
              <a:t>являлося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наслідком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спеціальних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заходів</a:t>
            </a:r>
            <a:r>
              <a:rPr lang="ru-RU" sz="2400" dirty="0" smtClean="0"/>
              <a:t>, 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кінця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причина </a:t>
            </a:r>
            <a:r>
              <a:rPr lang="ru-RU" sz="2400" dirty="0" err="1" smtClean="0"/>
              <a:t>різкого</a:t>
            </a:r>
            <a:r>
              <a:rPr lang="ru-RU" sz="2400" dirty="0" smtClean="0"/>
              <a:t> спаду </a:t>
            </a:r>
          </a:p>
          <a:p>
            <a:pPr>
              <a:buNone/>
            </a:pPr>
            <a:r>
              <a:rPr lang="ru-RU" sz="2400" dirty="0" smtClean="0"/>
              <a:t>і </a:t>
            </a:r>
            <a:r>
              <a:rPr lang="ru-RU" sz="2400" dirty="0" err="1" smtClean="0"/>
              <a:t>дотепер</a:t>
            </a:r>
            <a:r>
              <a:rPr lang="ru-RU" sz="2400" dirty="0" smtClean="0"/>
              <a:t> не ясна.</a:t>
            </a:r>
            <a:endParaRPr lang="uk-UA" sz="2400" dirty="0"/>
          </a:p>
        </p:txBody>
      </p:sp>
      <p:pic>
        <p:nvPicPr>
          <p:cNvPr id="3074" name="Picture 2" descr="E:\Разное\МОЁ!\разное-заразное\всякий текстовый бред\презентации\работа по физике\Новая папка\destroy-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785926"/>
            <a:ext cx="3391449" cy="456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7239000" cy="785818"/>
          </a:xfrm>
        </p:spPr>
        <p:txBody>
          <a:bodyPr/>
          <a:lstStyle/>
          <a:p>
            <a:r>
              <a:rPr lang="uk-UA" dirty="0" smtClean="0"/>
              <a:t>Аварія 1982 року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9" y="1447800"/>
            <a:ext cx="7920062" cy="5105400"/>
          </a:xfrm>
        </p:spPr>
        <p:txBody>
          <a:bodyPr/>
          <a:lstStyle/>
          <a:p>
            <a:pPr algn="r">
              <a:buNone/>
            </a:pPr>
            <a:r>
              <a:rPr lang="ru-RU" sz="2800" dirty="0" smtClean="0"/>
              <a:t>9 </a:t>
            </a:r>
            <a:r>
              <a:rPr lang="ru-RU" sz="2800" dirty="0" err="1" smtClean="0"/>
              <a:t>вересня</a:t>
            </a:r>
            <a:r>
              <a:rPr lang="ru-RU" sz="2800" dirty="0" smtClean="0"/>
              <a:t> 1982 року на ЧАЕС</a:t>
            </a:r>
          </a:p>
          <a:p>
            <a:pPr algn="r">
              <a:buNone/>
            </a:pPr>
            <a:r>
              <a:rPr lang="ru-RU" sz="2800" dirty="0" err="1" smtClean="0"/>
              <a:t>відбувся</a:t>
            </a:r>
            <a:r>
              <a:rPr lang="ru-RU" sz="2800" dirty="0" smtClean="0"/>
              <a:t> </a:t>
            </a:r>
            <a:r>
              <a:rPr lang="ru-RU" sz="2800" dirty="0" err="1" smtClean="0"/>
              <a:t>інцидент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endParaRPr lang="ru-RU" sz="2800" dirty="0" smtClean="0"/>
          </a:p>
          <a:p>
            <a:pPr algn="r">
              <a:buNone/>
            </a:pPr>
            <a:r>
              <a:rPr lang="ru-RU" sz="2800" dirty="0" err="1" smtClean="0"/>
              <a:t>супроводжувався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викидом</a:t>
            </a:r>
            <a:r>
              <a:rPr lang="ru-RU" sz="2800" dirty="0" smtClean="0"/>
              <a:t> </a:t>
            </a:r>
          </a:p>
          <a:p>
            <a:pPr algn="r">
              <a:buNone/>
            </a:pPr>
            <a:r>
              <a:rPr lang="ru-RU" sz="2800" dirty="0" err="1" smtClean="0"/>
              <a:t>радіоактивних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</a:t>
            </a:r>
            <a:r>
              <a:rPr lang="ru-RU" sz="2800" dirty="0" smtClean="0"/>
              <a:t> у </a:t>
            </a:r>
          </a:p>
          <a:p>
            <a:pPr algn="r">
              <a:buNone/>
            </a:pPr>
            <a:r>
              <a:rPr lang="ru-RU" sz="2800" dirty="0" smtClean="0"/>
              <a:t>навколишнє середовище.</a:t>
            </a:r>
            <a:endParaRPr lang="uk-UA" sz="2800" dirty="0"/>
          </a:p>
        </p:txBody>
      </p:sp>
      <p:pic>
        <p:nvPicPr>
          <p:cNvPr id="4098" name="Picture 2" descr="E:\Разное\МОЁ!\разное-заразное\всякий текстовый бред\презентации\работа по физике\Новая папка\chaes-1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2857500" cy="3286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28600"/>
            <a:ext cx="7920062" cy="838200"/>
          </a:xfrm>
        </p:spPr>
        <p:txBody>
          <a:bodyPr/>
          <a:lstStyle/>
          <a:p>
            <a:r>
              <a:rPr lang="uk-UA" dirty="0" smtClean="0"/>
              <a:t>Причини і наслідки аварії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66813" y="3643314"/>
            <a:ext cx="7777187" cy="3214686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Аварія була викликана розривом паливного каналу реактора, що привело до разового викиду радіоактивності. У приземнім слові атмосфери санітарно-захисної зони ЧАЕС відзначався підвищений вміст 137</a:t>
            </a:r>
            <a:r>
              <a:rPr lang="en-US" sz="2000" dirty="0" smtClean="0"/>
              <a:t>Cs </a:t>
            </a:r>
            <a:r>
              <a:rPr lang="uk-UA" sz="2000" dirty="0" smtClean="0"/>
              <a:t>і 131</a:t>
            </a:r>
            <a:r>
              <a:rPr lang="en-US" sz="2000" dirty="0" smtClean="0"/>
              <a:t>I. </a:t>
            </a:r>
          </a:p>
          <a:p>
            <a:pPr>
              <a:buNone/>
            </a:pPr>
            <a:r>
              <a:rPr lang="uk-UA" sz="2000" dirty="0" smtClean="0"/>
              <a:t>За офіційним даними, аварія на ЧАЕС 1982 року не виявила впливу на навколишнє середовище. Підвищені рівні радіоактивного забруднення навколишнього середовища були короткочасними.</a:t>
            </a:r>
          </a:p>
          <a:p>
            <a:pPr>
              <a:buNone/>
            </a:pPr>
            <a:endParaRPr lang="uk-U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28600"/>
            <a:ext cx="7777186" cy="700070"/>
          </a:xfrm>
        </p:spPr>
        <p:txBody>
          <a:bodyPr/>
          <a:lstStyle/>
          <a:p>
            <a:r>
              <a:rPr lang="uk-UA" dirty="0" smtClean="0"/>
              <a:t>Пожежа на ЧАЕС у 1991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3" y="1447800"/>
            <a:ext cx="7705748" cy="5105400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Катастрофа в 1986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не  </a:t>
            </a:r>
            <a:r>
              <a:rPr lang="ru-RU" sz="2000" dirty="0" err="1" smtClean="0"/>
              <a:t>останньою</a:t>
            </a:r>
            <a:r>
              <a:rPr lang="ru-RU" sz="2000" dirty="0" smtClean="0"/>
              <a:t> </a:t>
            </a:r>
            <a:r>
              <a:rPr lang="ru-RU" sz="2000" dirty="0" err="1" smtClean="0"/>
              <a:t>аварійною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подією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Чорнобильській</a:t>
            </a:r>
            <a:r>
              <a:rPr lang="ru-RU" sz="2000" dirty="0" smtClean="0"/>
              <a:t> АЕС. Через </a:t>
            </a:r>
            <a:r>
              <a:rPr lang="ru-RU" sz="2000" dirty="0" err="1" smtClean="0"/>
              <a:t>чотири</a:t>
            </a:r>
            <a:r>
              <a:rPr lang="ru-RU" sz="2000" dirty="0" smtClean="0"/>
              <a:t> роки </a:t>
            </a:r>
            <a:r>
              <a:rPr lang="ru-RU" sz="2000" dirty="0" err="1" smtClean="0"/>
              <a:t>після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вибуху</a:t>
            </a:r>
            <a:r>
              <a:rPr lang="ru-RU" sz="2000" dirty="0" smtClean="0"/>
              <a:t> четвертого реактора,</a:t>
            </a:r>
          </a:p>
          <a:p>
            <a:pPr>
              <a:buNone/>
            </a:pPr>
            <a:r>
              <a:rPr lang="ru-RU" sz="2000" dirty="0" smtClean="0"/>
              <a:t> на ЧАЕС </a:t>
            </a:r>
            <a:r>
              <a:rPr lang="ru-RU" sz="2000" dirty="0" err="1" smtClean="0"/>
              <a:t>відбулася</a:t>
            </a:r>
            <a:r>
              <a:rPr lang="ru-RU" sz="2000" dirty="0" smtClean="0"/>
              <a:t> сильна </a:t>
            </a:r>
          </a:p>
          <a:p>
            <a:pPr>
              <a:buNone/>
            </a:pPr>
            <a:r>
              <a:rPr lang="ru-RU" sz="2000" dirty="0" err="1" smtClean="0"/>
              <a:t>пожежа</a:t>
            </a:r>
            <a:r>
              <a:rPr lang="ru-RU" sz="2000" dirty="0" smtClean="0"/>
              <a:t> в машинному </a:t>
            </a:r>
            <a:r>
              <a:rPr lang="ru-RU" sz="2000" dirty="0" err="1" smtClean="0"/>
              <a:t>залі</a:t>
            </a:r>
            <a:r>
              <a:rPr lang="ru-RU" sz="2000" dirty="0" smtClean="0"/>
              <a:t>. </a:t>
            </a:r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err="1" smtClean="0"/>
              <a:t>результаті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надзвичайної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ситуації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виведений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ладу </a:t>
            </a:r>
            <a:r>
              <a:rPr lang="ru-RU" sz="2000" dirty="0" err="1" smtClean="0"/>
              <a:t>збудник</a:t>
            </a:r>
            <a:r>
              <a:rPr lang="ru-RU" sz="2000" dirty="0" smtClean="0"/>
              <a:t> генератора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турбогенератор №4, </a:t>
            </a:r>
            <a:r>
              <a:rPr lang="ru-RU" sz="2000" dirty="0" err="1" smtClean="0"/>
              <a:t>згоріло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180 тон </a:t>
            </a:r>
            <a:r>
              <a:rPr lang="ru-RU" sz="2000" dirty="0" err="1" smtClean="0"/>
              <a:t>турбінного</a:t>
            </a:r>
            <a:r>
              <a:rPr lang="ru-RU" sz="2000" dirty="0" smtClean="0"/>
              <a:t> масла, </a:t>
            </a:r>
          </a:p>
          <a:p>
            <a:pPr>
              <a:buNone/>
            </a:pPr>
            <a:r>
              <a:rPr lang="ru-RU" sz="2000" dirty="0" smtClean="0"/>
              <a:t>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була</a:t>
            </a:r>
            <a:r>
              <a:rPr lang="ru-RU" sz="2000" dirty="0" smtClean="0"/>
              <a:t> сильно </a:t>
            </a:r>
            <a:r>
              <a:rPr lang="ru-RU" sz="2000" dirty="0" err="1" smtClean="0"/>
              <a:t>ушкоджена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покрівля</a:t>
            </a:r>
            <a:r>
              <a:rPr lang="ru-RU" sz="2000" dirty="0" smtClean="0"/>
              <a:t> </a:t>
            </a:r>
            <a:r>
              <a:rPr lang="ru-RU" sz="2000" dirty="0" err="1" smtClean="0"/>
              <a:t>машзала</a:t>
            </a:r>
            <a:r>
              <a:rPr lang="ru-RU" sz="2000" dirty="0" smtClean="0"/>
              <a:t> – </a:t>
            </a:r>
          </a:p>
          <a:p>
            <a:pPr>
              <a:buNone/>
            </a:pPr>
            <a:r>
              <a:rPr lang="ru-RU" sz="2000" dirty="0" err="1" smtClean="0"/>
              <a:t>близько</a:t>
            </a:r>
            <a:r>
              <a:rPr lang="ru-RU" sz="2000" dirty="0" smtClean="0"/>
              <a:t> 2,5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</a:t>
            </a:r>
            <a:r>
              <a:rPr lang="ru-RU" sz="2000" dirty="0" err="1" smtClean="0"/>
              <a:t>квадратних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покрівлі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err="1" smtClean="0"/>
              <a:t>обрушилося</a:t>
            </a:r>
            <a:r>
              <a:rPr lang="ru-RU" sz="2000" dirty="0" smtClean="0"/>
              <a:t>. </a:t>
            </a:r>
            <a:r>
              <a:rPr lang="ru-RU" sz="2000" dirty="0" err="1" smtClean="0"/>
              <a:t>Пожежа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супроводжувалася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викидом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у навколишнє середовище.</a:t>
            </a:r>
            <a:endParaRPr lang="uk-UA" sz="2000" dirty="0"/>
          </a:p>
        </p:txBody>
      </p:sp>
      <p:pic>
        <p:nvPicPr>
          <p:cNvPr id="5122" name="Picture 2" descr="E:\Разное\МОЁ!\разное-заразное\всякий текстовый бред\презентации\работа по физике\Новая папка\demolish-nucle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3714776" cy="260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28600"/>
            <a:ext cx="8205814" cy="1057260"/>
          </a:xfrm>
        </p:spPr>
        <p:txBody>
          <a:bodyPr/>
          <a:lstStyle/>
          <a:p>
            <a:r>
              <a:rPr lang="ru-RU" dirty="0" smtClean="0">
                <a:effectLst/>
              </a:rPr>
              <a:t>Вплив аварії на навколишнє середовище</a:t>
            </a:r>
            <a:endParaRPr lang="uk-UA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8001024" cy="4695844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Основними наслідками аварії другого блоку ЧАЕС 1991 року</a:t>
            </a:r>
          </a:p>
          <a:p>
            <a:pPr>
              <a:buNone/>
            </a:pPr>
            <a:r>
              <a:rPr lang="uk-UA" sz="1800" dirty="0" smtClean="0"/>
              <a:t>було: </a:t>
            </a:r>
            <a:r>
              <a:rPr lang="uk-UA" sz="1800" i="1" dirty="0" smtClean="0"/>
              <a:t>ушкодження  турбогенератора №4 і збудника </a:t>
            </a:r>
          </a:p>
          <a:p>
            <a:pPr>
              <a:buNone/>
            </a:pPr>
            <a:r>
              <a:rPr lang="uk-UA" sz="1800" i="1" dirty="0" smtClean="0"/>
              <a:t>генератора, вигоріло 180 тонн турбінного масла й згоріло 500 </a:t>
            </a:r>
          </a:p>
          <a:p>
            <a:pPr>
              <a:buNone/>
            </a:pPr>
            <a:r>
              <a:rPr lang="uk-UA" sz="1800" i="1" dirty="0" smtClean="0"/>
              <a:t>куб. метрів водню, обрушилося 2448 кв. метра покрівлі</a:t>
            </a:r>
          </a:p>
          <a:p>
            <a:pPr>
              <a:buNone/>
            </a:pPr>
            <a:r>
              <a:rPr lang="uk-UA" sz="1800" i="1" dirty="0" err="1" smtClean="0"/>
              <a:t>машзала</a:t>
            </a:r>
            <a:r>
              <a:rPr lang="uk-UA" sz="1800" i="1" dirty="0" smtClean="0"/>
              <a:t> (з 20500 </a:t>
            </a:r>
            <a:r>
              <a:rPr lang="uk-UA" sz="1800" i="1" dirty="0" err="1" smtClean="0"/>
              <a:t>кв.метра</a:t>
            </a:r>
            <a:r>
              <a:rPr lang="uk-UA" sz="1800" i="1" dirty="0" smtClean="0"/>
              <a:t>) - вага завалених конструкцій </a:t>
            </a:r>
          </a:p>
          <a:p>
            <a:pPr>
              <a:buNone/>
            </a:pPr>
            <a:r>
              <a:rPr lang="uk-UA" sz="1800" i="1" dirty="0" smtClean="0"/>
              <a:t>становлячи 119тон.</a:t>
            </a:r>
            <a:r>
              <a:rPr lang="uk-UA" sz="1800" dirty="0" smtClean="0"/>
              <a:t>Пожежа на енергоблоці №2 з'явився </a:t>
            </a:r>
          </a:p>
          <a:p>
            <a:pPr>
              <a:buNone/>
            </a:pPr>
            <a:r>
              <a:rPr lang="uk-UA" sz="1800" dirty="0" smtClean="0"/>
              <a:t>каталізатором розв'язку Верховної Ради України про </a:t>
            </a:r>
            <a:r>
              <a:rPr lang="uk-UA" sz="1800" dirty="0" err="1" smtClean="0"/>
              <a:t>останове</a:t>
            </a:r>
            <a:r>
              <a:rPr lang="uk-UA" sz="1800" dirty="0" smtClean="0"/>
              <a:t> </a:t>
            </a:r>
          </a:p>
          <a:p>
            <a:pPr>
              <a:buNone/>
            </a:pPr>
            <a:r>
              <a:rPr lang="uk-UA" sz="1800" dirty="0" smtClean="0"/>
              <a:t>й негайному висновку з експлуатації другого енергоблоку </a:t>
            </a:r>
          </a:p>
          <a:p>
            <a:pPr>
              <a:buNone/>
            </a:pPr>
            <a:r>
              <a:rPr lang="uk-UA" sz="1800" dirty="0" smtClean="0"/>
              <a:t>Чорнобильської АЕС, а також про </a:t>
            </a:r>
            <a:r>
              <a:rPr lang="uk-UA" sz="1800" dirty="0" err="1" smtClean="0"/>
              <a:t>останове</a:t>
            </a:r>
            <a:r>
              <a:rPr lang="uk-UA" sz="1800" dirty="0" smtClean="0"/>
              <a:t> першого й </a:t>
            </a:r>
          </a:p>
          <a:p>
            <a:pPr>
              <a:buNone/>
            </a:pPr>
            <a:r>
              <a:rPr lang="uk-UA" sz="1800" dirty="0" smtClean="0"/>
              <a:t>третього енергоблоків не пізніше 1993 р. Однак уже в 1993 р. </a:t>
            </a:r>
          </a:p>
          <a:p>
            <a:pPr>
              <a:buNone/>
            </a:pPr>
            <a:r>
              <a:rPr lang="uk-UA" sz="1800" dirty="0" smtClean="0"/>
              <a:t>мораторій на будівництво нових атомних електростанцій був </a:t>
            </a:r>
          </a:p>
          <a:p>
            <a:pPr>
              <a:buNone/>
            </a:pPr>
            <a:r>
              <a:rPr lang="uk-UA" sz="1800" dirty="0" smtClean="0"/>
              <a:t>відмінний і за пропозицією Кабінету Міністрів України </a:t>
            </a:r>
          </a:p>
          <a:p>
            <a:pPr>
              <a:buNone/>
            </a:pPr>
            <a:r>
              <a:rPr lang="uk-UA" sz="1800" dirty="0" smtClean="0"/>
              <a:t>ухвалене рішення про продовження експлуатації </a:t>
            </a:r>
          </a:p>
          <a:p>
            <a:pPr>
              <a:buNone/>
            </a:pPr>
            <a:r>
              <a:rPr lang="uk-UA" sz="1800" dirty="0" smtClean="0"/>
              <a:t>Чорнобильської АЕС протягом строку, обумовленого її </a:t>
            </a:r>
          </a:p>
          <a:p>
            <a:pPr>
              <a:buNone/>
            </a:pPr>
            <a:r>
              <a:rPr lang="uk-UA" sz="1800" dirty="0" smtClean="0"/>
              <a:t>технічним станом. Для цього Чорнобильська АЕС спланувала </a:t>
            </a:r>
          </a:p>
          <a:p>
            <a:pPr>
              <a:buNone/>
            </a:pPr>
            <a:r>
              <a:rPr lang="uk-UA" sz="1800" dirty="0" smtClean="0"/>
              <a:t>захід щодо виконання ремонтно-відбудовчих робіт енергоблоку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643834" cy="928694"/>
          </a:xfrm>
        </p:spPr>
        <p:txBody>
          <a:bodyPr/>
          <a:lstStyle/>
          <a:p>
            <a:pPr algn="l"/>
            <a:r>
              <a:rPr lang="uk-UA" dirty="0" smtClean="0"/>
              <a:t>Радіонуклідне забруднення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9" y="1447800"/>
            <a:ext cx="7562872" cy="5105400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За сучасними оцінками, у результаті аварії на 4- м блоці </a:t>
            </a:r>
          </a:p>
          <a:p>
            <a:pPr>
              <a:buNone/>
            </a:pPr>
            <a:r>
              <a:rPr lang="uk-UA" sz="1800" dirty="0" smtClean="0"/>
              <a:t>ЧАЕС в 1986 році в навколишнє середовище зробило </a:t>
            </a:r>
          </a:p>
          <a:p>
            <a:pPr>
              <a:buNone/>
            </a:pPr>
            <a:r>
              <a:rPr lang="uk-UA" sz="1800" dirty="0" smtClean="0"/>
              <a:t>близько 3,5 відсотків ядерного палива. Загальна </a:t>
            </a:r>
          </a:p>
          <a:p>
            <a:pPr>
              <a:buNone/>
            </a:pPr>
            <a:r>
              <a:rPr lang="uk-UA" sz="1800" dirty="0" smtClean="0"/>
              <a:t>активність викиду склала близько 50 Мки. В атмосферу </a:t>
            </a:r>
          </a:p>
          <a:p>
            <a:pPr>
              <a:buNone/>
            </a:pPr>
            <a:r>
              <a:rPr lang="uk-UA" sz="1800" dirty="0" smtClean="0"/>
              <a:t>було викинуто 100 % радіоактивних інертних газів, до 60 % </a:t>
            </a:r>
          </a:p>
          <a:p>
            <a:pPr>
              <a:buNone/>
            </a:pPr>
            <a:r>
              <a:rPr lang="uk-UA" sz="1800" dirty="0" smtClean="0"/>
              <a:t>ізотопів йоду. На території зони відчуження випало близько </a:t>
            </a:r>
          </a:p>
          <a:p>
            <a:pPr>
              <a:buNone/>
            </a:pPr>
            <a:r>
              <a:rPr lang="uk-UA" sz="1800" dirty="0" smtClean="0"/>
              <a:t>0,5 % усієї активності викиду. Границі зони відчуження були </a:t>
            </a:r>
          </a:p>
          <a:p>
            <a:pPr>
              <a:buNone/>
            </a:pPr>
            <a:r>
              <a:rPr lang="uk-UA" sz="1800" dirty="0" smtClean="0"/>
              <a:t>визначені за результатами вивчення гамма-тла території </a:t>
            </a:r>
          </a:p>
          <a:p>
            <a:pPr>
              <a:buNone/>
            </a:pPr>
            <a:r>
              <a:rPr lang="uk-UA" sz="1800" dirty="0" smtClean="0"/>
              <a:t>чорнобильського районі. </a:t>
            </a:r>
          </a:p>
          <a:p>
            <a:pPr>
              <a:buNone/>
            </a:pPr>
            <a:r>
              <a:rPr lang="uk-UA" sz="1800" dirty="0" smtClean="0"/>
              <a:t>Території з гамма-тлом більше </a:t>
            </a:r>
          </a:p>
          <a:p>
            <a:pPr>
              <a:buNone/>
            </a:pPr>
            <a:r>
              <a:rPr lang="uk-UA" sz="1800" dirty="0" smtClean="0"/>
              <a:t>0,05 </a:t>
            </a:r>
            <a:r>
              <a:rPr lang="uk-UA" sz="1800" dirty="0" err="1" smtClean="0"/>
              <a:t>мр</a:t>
            </a:r>
            <a:r>
              <a:rPr lang="uk-UA" sz="1800" dirty="0" smtClean="0"/>
              <a:t> /</a:t>
            </a:r>
            <a:r>
              <a:rPr lang="uk-UA" sz="1800" dirty="0" err="1" smtClean="0"/>
              <a:t>год</a:t>
            </a:r>
            <a:r>
              <a:rPr lang="uk-UA" sz="1800" dirty="0" smtClean="0"/>
              <a:t> були віднесені до зони відчуження.</a:t>
            </a:r>
          </a:p>
          <a:p>
            <a:pPr>
              <a:buNone/>
            </a:pPr>
            <a:r>
              <a:rPr lang="uk-UA" sz="1800" dirty="0" smtClean="0"/>
              <a:t>Радіоактивне забруднення території зони відчуження має</a:t>
            </a:r>
          </a:p>
          <a:p>
            <a:pPr>
              <a:buNone/>
            </a:pPr>
            <a:r>
              <a:rPr lang="uk-UA" sz="1800" dirty="0" smtClean="0"/>
              <a:t>яскраво виражені сліди поширення викиду (західний слід, </a:t>
            </a:r>
          </a:p>
          <a:p>
            <a:pPr>
              <a:buNone/>
            </a:pPr>
            <a:r>
              <a:rPr lang="uk-UA" sz="1800" dirty="0" smtClean="0"/>
              <a:t>північно-східний слід, а також значні радіоактивні плями по </a:t>
            </a:r>
          </a:p>
          <a:p>
            <a:pPr>
              <a:buNone/>
            </a:pPr>
            <a:r>
              <a:rPr lang="uk-UA" sz="1800" dirty="0" smtClean="0"/>
              <a:t>всій території зони).</a:t>
            </a:r>
            <a:endParaRPr lang="uk-UA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</a:t>
            </a:r>
            <a:r>
              <a:rPr lang="uk-UA" dirty="0" err="1" smtClean="0"/>
              <a:t>амерцієм</a:t>
            </a:r>
            <a:endParaRPr lang="uk-UA" dirty="0"/>
          </a:p>
        </p:txBody>
      </p:sp>
      <p:pic>
        <p:nvPicPr>
          <p:cNvPr id="7170" name="Picture 2" descr="E:\Разное\МОЁ!\разное-заразное\всякий текстовый бред\презентации\работа по физике\Новая пап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970936" cy="5060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цезієм</a:t>
            </a:r>
            <a:endParaRPr lang="uk-UA" dirty="0"/>
          </a:p>
        </p:txBody>
      </p:sp>
      <p:pic>
        <p:nvPicPr>
          <p:cNvPr id="8194" name="Picture 2" descr="E:\Разное\МОЁ!\разное-заразное\всякий текстовый бред\презентации\работа по физике\Новая пап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858180" cy="498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стронцієм</a:t>
            </a:r>
            <a:endParaRPr lang="uk-UA" dirty="0"/>
          </a:p>
        </p:txBody>
      </p:sp>
      <p:pic>
        <p:nvPicPr>
          <p:cNvPr id="9219" name="Picture 3" descr="E:\Разное\МОЁ!\разное-заразное\всякий текстовый бред\презентации\работа по физике\Новая папка\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7235825" cy="4593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1128698"/>
          </a:xfrm>
        </p:spPr>
        <p:txBody>
          <a:bodyPr/>
          <a:lstStyle/>
          <a:p>
            <a:r>
              <a:rPr lang="uk-UA" dirty="0" smtClean="0"/>
              <a:t>доза випромінювання щитовидна залоза</a:t>
            </a:r>
            <a:endParaRPr lang="uk-UA" dirty="0"/>
          </a:p>
        </p:txBody>
      </p:sp>
      <p:pic>
        <p:nvPicPr>
          <p:cNvPr id="10242" name="Picture 2" descr="E:\Разное\МОЁ!\разное-заразное\всякий текстовый бред\презентации\работа по физике\Новая папка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928802"/>
            <a:ext cx="7235825" cy="4593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628632"/>
          </a:xfrm>
        </p:spPr>
        <p:txBody>
          <a:bodyPr/>
          <a:lstStyle/>
          <a:p>
            <a:r>
              <a:rPr lang="uk-UA" sz="3600" dirty="0" smtClean="0"/>
              <a:t>ЧАЕС: Пошук причин аварії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dirty="0" smtClean="0"/>
              <a:t>Визначення причин аварії на четвертому блоці ЧАЕС</a:t>
            </a:r>
          </a:p>
          <a:p>
            <a:pPr>
              <a:buNone/>
            </a:pPr>
            <a:r>
              <a:rPr lang="uk-UA" sz="2000" dirty="0" smtClean="0"/>
              <a:t>є одним з найбільш дискусійних питань і на</a:t>
            </a:r>
          </a:p>
          <a:p>
            <a:pPr>
              <a:buNone/>
            </a:pPr>
            <a:r>
              <a:rPr lang="uk-UA" sz="2000" dirty="0" smtClean="0"/>
              <a:t>сьогодні. За більш ніж двадцятилітній період, який</a:t>
            </a:r>
          </a:p>
          <a:p>
            <a:pPr>
              <a:buNone/>
            </a:pPr>
            <a:r>
              <a:rPr lang="uk-UA" sz="2000" dirty="0" smtClean="0"/>
              <a:t>пройшов з моменту аварії, </a:t>
            </a:r>
          </a:p>
          <a:p>
            <a:pPr>
              <a:buNone/>
            </a:pPr>
            <a:r>
              <a:rPr lang="uk-UA" sz="2000" dirty="0" smtClean="0"/>
              <a:t>дискусії про</a:t>
            </a:r>
          </a:p>
          <a:p>
            <a:pPr>
              <a:buNone/>
            </a:pPr>
            <a:r>
              <a:rPr lang="uk-UA" sz="2000" dirty="0" smtClean="0"/>
              <a:t>першопричини аварії </a:t>
            </a:r>
          </a:p>
          <a:p>
            <a:pPr>
              <a:buNone/>
            </a:pPr>
            <a:r>
              <a:rPr lang="uk-UA" sz="2000" dirty="0" smtClean="0"/>
              <a:t>не вмовкають.</a:t>
            </a:r>
          </a:p>
          <a:p>
            <a:pPr>
              <a:buNone/>
            </a:pPr>
            <a:r>
              <a:rPr lang="uk-UA" sz="2000" dirty="0" smtClean="0"/>
              <a:t>З кожним роком, </a:t>
            </a:r>
          </a:p>
          <a:p>
            <a:pPr>
              <a:buNone/>
            </a:pPr>
            <a:r>
              <a:rPr lang="uk-UA" sz="2000" dirty="0" smtClean="0"/>
              <a:t>який відокремлює нас </a:t>
            </a:r>
          </a:p>
          <a:p>
            <a:pPr>
              <a:buNone/>
            </a:pPr>
            <a:r>
              <a:rPr lang="uk-UA" sz="2000" dirty="0" smtClean="0"/>
              <a:t>від подій </a:t>
            </a:r>
          </a:p>
          <a:p>
            <a:pPr>
              <a:buNone/>
            </a:pPr>
            <a:r>
              <a:rPr lang="uk-UA" sz="2000" dirty="0" smtClean="0"/>
              <a:t>квітня 1986 року, </a:t>
            </a:r>
          </a:p>
          <a:p>
            <a:pPr>
              <a:buNone/>
            </a:pPr>
            <a:r>
              <a:rPr lang="uk-UA" sz="2000" dirty="0" smtClean="0"/>
              <a:t>з'являються всі нові </a:t>
            </a:r>
          </a:p>
          <a:p>
            <a:pPr>
              <a:buNone/>
            </a:pPr>
            <a:r>
              <a:rPr lang="uk-UA" sz="2000" dirty="0" smtClean="0"/>
              <a:t>й нові версії й гіпотези.</a:t>
            </a:r>
            <a:endParaRPr lang="uk-UA" sz="2000" dirty="0"/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Новая папка\reactor-chn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00372"/>
            <a:ext cx="3633342" cy="328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700070"/>
          </a:xfrm>
        </p:spPr>
        <p:txBody>
          <a:bodyPr/>
          <a:lstStyle/>
          <a:p>
            <a:r>
              <a:rPr lang="uk-UA" dirty="0" smtClean="0"/>
              <a:t>Сучасний стан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3" y="1447800"/>
            <a:ext cx="7705748" cy="5105400"/>
          </a:xfrm>
        </p:spPr>
        <p:txBody>
          <a:bodyPr/>
          <a:lstStyle/>
          <a:p>
            <a:pPr algn="ctr">
              <a:buNone/>
            </a:pPr>
            <a:r>
              <a:rPr lang="uk-UA" sz="1800" dirty="0" smtClean="0"/>
              <a:t>Короткий огляд сучасного стану Державного </a:t>
            </a:r>
          </a:p>
          <a:p>
            <a:pPr algn="ctr">
              <a:buNone/>
            </a:pPr>
            <a:r>
              <a:rPr lang="uk-UA" sz="1800" dirty="0" smtClean="0"/>
              <a:t>спеціалізованого підприємства Чорнобильської АЕС </a:t>
            </a:r>
          </a:p>
          <a:p>
            <a:pPr algn="ctr">
              <a:buNone/>
            </a:pPr>
            <a:r>
              <a:rPr lang="uk-UA" sz="1800" dirty="0" smtClean="0"/>
              <a:t>(</a:t>
            </a:r>
            <a:r>
              <a:rPr lang="uk-UA" sz="1800" dirty="0" err="1" smtClean="0"/>
              <a:t>ГСПгоп</a:t>
            </a:r>
            <a:r>
              <a:rPr lang="uk-UA" sz="1800" dirty="0" smtClean="0"/>
              <a:t>,гс.,</a:t>
            </a:r>
            <a:r>
              <a:rPr lang="uk-UA" sz="1800" dirty="0" err="1" smtClean="0"/>
              <a:t>осп</a:t>
            </a:r>
            <a:r>
              <a:rPr lang="uk-UA" sz="1800" dirty="0" smtClean="0"/>
              <a:t>,СП ЧАЕС), а також огляд робіт, який </a:t>
            </a:r>
          </a:p>
          <a:p>
            <a:pPr algn="ctr">
              <a:buNone/>
            </a:pPr>
            <a:r>
              <a:rPr lang="uk-UA" sz="1800" dirty="0" smtClean="0"/>
              <a:t>виконується персоналом атомної станції сьогодні. </a:t>
            </a:r>
          </a:p>
          <a:p>
            <a:pPr algn="ctr">
              <a:buNone/>
            </a:pPr>
            <a:r>
              <a:rPr lang="uk-UA" sz="1800" dirty="0" smtClean="0"/>
              <a:t>Підготовлений матеріал має загальний вигляд без </a:t>
            </a:r>
          </a:p>
          <a:p>
            <a:pPr algn="ctr">
              <a:buNone/>
            </a:pPr>
            <a:r>
              <a:rPr lang="uk-UA" sz="1800" dirty="0" smtClean="0"/>
              <a:t>поглиблення в деталі здійснюваної діяльності на ЧАЕС. </a:t>
            </a:r>
          </a:p>
          <a:p>
            <a:pPr algn="ctr">
              <a:buNone/>
            </a:pPr>
            <a:r>
              <a:rPr lang="uk-UA" sz="1800" dirty="0" smtClean="0"/>
              <a:t>Для одержання більш детальних відомостей і технічних </a:t>
            </a:r>
          </a:p>
          <a:p>
            <a:pPr algn="ctr">
              <a:buNone/>
            </a:pPr>
            <a:r>
              <a:rPr lang="uk-UA" sz="1800" dirty="0" smtClean="0"/>
              <a:t>подробиць описаної діяльності рекомендуємо відвідати </a:t>
            </a:r>
          </a:p>
          <a:p>
            <a:pPr algn="ctr">
              <a:buNone/>
            </a:pPr>
            <a:r>
              <a:rPr lang="uk-UA" sz="1800" dirty="0" smtClean="0"/>
              <a:t>офіційний сайт ЧАЕС.</a:t>
            </a:r>
          </a:p>
          <a:p>
            <a:pPr algn="ctr">
              <a:buNone/>
            </a:pPr>
            <a:endParaRPr lang="uk-UA" sz="1800" dirty="0"/>
          </a:p>
        </p:txBody>
      </p:sp>
      <p:pic>
        <p:nvPicPr>
          <p:cNvPr id="11267" name="Picture 3" descr="E:\Разное\МОЁ!\разное-заразное\всякий текстовый бред\презентации\работа по физике\Новая папка\chernobyl-npp-tod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357694"/>
            <a:ext cx="4005033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8134376" cy="1143008"/>
          </a:xfrm>
        </p:spPr>
        <p:txBody>
          <a:bodyPr/>
          <a:lstStyle/>
          <a:p>
            <a:r>
              <a:rPr lang="uk-UA" dirty="0" smtClean="0"/>
              <a:t>Характеристика території розміщення ЧАЕС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7" y="1357298"/>
            <a:ext cx="7491434" cy="5195902"/>
          </a:xfrm>
        </p:spPr>
        <p:txBody>
          <a:bodyPr/>
          <a:lstStyle/>
          <a:p>
            <a:pPr algn="ctr">
              <a:buNone/>
            </a:pPr>
            <a:r>
              <a:rPr lang="uk-UA" sz="1800" dirty="0" smtClean="0"/>
              <a:t>Територія, на якій сьогодні розміщається </a:t>
            </a:r>
          </a:p>
          <a:p>
            <a:pPr algn="ctr">
              <a:buNone/>
            </a:pPr>
            <a:r>
              <a:rPr lang="uk-UA" sz="1800" dirty="0" smtClean="0"/>
              <a:t>промислова інфраструктура Чорнобильської АЕС, </a:t>
            </a:r>
          </a:p>
          <a:p>
            <a:pPr algn="ctr">
              <a:buNone/>
            </a:pPr>
            <a:r>
              <a:rPr lang="uk-UA" sz="1800" dirty="0" smtClean="0"/>
              <a:t>має назва "Промислової (або виробничої) </a:t>
            </a:r>
          </a:p>
          <a:p>
            <a:pPr algn="ctr">
              <a:buNone/>
            </a:pPr>
            <a:r>
              <a:rPr lang="uk-UA" sz="1800" dirty="0" smtClean="0"/>
              <a:t>майданчика ЧАЕС". По класифікації земель </a:t>
            </a:r>
          </a:p>
          <a:p>
            <a:pPr algn="ctr">
              <a:buNone/>
            </a:pPr>
            <a:r>
              <a:rPr lang="uk-UA" sz="1800" dirty="0" smtClean="0"/>
              <a:t>чорнобильської зони відчуження й зони </a:t>
            </a:r>
          </a:p>
          <a:p>
            <a:pPr algn="ctr">
              <a:buNone/>
            </a:pPr>
            <a:r>
              <a:rPr lang="uk-UA" sz="1800" dirty="0" smtClean="0"/>
              <a:t>безумовного (обов'язкового) відселення ці території </a:t>
            </a:r>
          </a:p>
          <a:p>
            <a:pPr algn="ctr">
              <a:buNone/>
            </a:pPr>
            <a:r>
              <a:rPr lang="uk-UA" sz="1800" dirty="0" smtClean="0"/>
              <a:t>ставляться до "промислової частини" зони.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2000" dirty="0" smtClean="0"/>
              <a:t>Вид на Чорнобильську АЕС і об'єкт "Укриття" через 15 років (1992 рік ліворуч і 2008 рік праворуч)</a:t>
            </a:r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 smtClean="0"/>
          </a:p>
          <a:p>
            <a:pPr>
              <a:buNone/>
            </a:pPr>
            <a:endParaRPr lang="uk-UA" sz="2000" dirty="0"/>
          </a:p>
        </p:txBody>
      </p:sp>
      <p:pic>
        <p:nvPicPr>
          <p:cNvPr id="12290" name="Picture 2" descr="E:\Разное\МОЁ!\разное-заразное\всякий текстовый бред\презентации\работа по физике\Новая папка\chnpp-helicop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643314"/>
            <a:ext cx="4522312" cy="2472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8"/>
          </a:xfrm>
        </p:spPr>
        <p:txBody>
          <a:bodyPr/>
          <a:lstStyle/>
          <a:p>
            <a:r>
              <a:rPr lang="uk-UA" dirty="0" smtClean="0"/>
              <a:t>Характеристика промислової частини зони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5775" y="2143116"/>
            <a:ext cx="7235825" cy="4410084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    Загальна площа промислової частини зони відчуження становить близько 54 000 гектар. Головна особливість цих земель полягає в наявності значних рівнів радіоактивного забруднення ґрунтів промплощадки. Середні значення рівнів поверхневого забруднення ізотопами плутонію становить близько 300 000 </a:t>
            </a:r>
            <a:r>
              <a:rPr lang="uk-UA" sz="2000" dirty="0" err="1" smtClean="0"/>
              <a:t>Бк</a:t>
            </a:r>
            <a:r>
              <a:rPr lang="uk-UA" sz="2000" dirty="0" smtClean="0"/>
              <a:t>/м2, при цьому на 20000 гектарах території ЧАЕС рівні забруднення по плутонію перевищують 4 000 000 </a:t>
            </a:r>
            <a:r>
              <a:rPr lang="uk-UA" sz="2000" dirty="0" err="1" smtClean="0"/>
              <a:t>Бк</a:t>
            </a:r>
            <a:r>
              <a:rPr lang="uk-UA" sz="2000" dirty="0" smtClean="0"/>
              <a:t>/м2. На даних територіях повна дезактивація неможлива.</a:t>
            </a:r>
            <a:endParaRPr lang="uk-UA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7" y="1447800"/>
            <a:ext cx="7848624" cy="5105400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dirty="0" smtClean="0"/>
              <a:t>3D-модель Чернобыльской АЭС</a:t>
            </a:r>
            <a:endParaRPr lang="uk-UA" sz="2400" dirty="0"/>
          </a:p>
        </p:txBody>
      </p:sp>
      <p:pic>
        <p:nvPicPr>
          <p:cNvPr id="13314" name="Picture 2" descr="E:\Разное\МОЁ!\разное-заразное\всякий текстовый бред\презентации\работа по физике\Новая папка\chernobyl-npp-3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14356"/>
            <a:ext cx="6786610" cy="473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Сучасний стан ЧАЕС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5" y="1447800"/>
            <a:ext cx="7777186" cy="5105400"/>
          </a:xfrm>
        </p:spPr>
        <p:txBody>
          <a:bodyPr/>
          <a:lstStyle/>
          <a:p>
            <a:pPr>
              <a:buNone/>
            </a:pPr>
            <a:r>
              <a:rPr lang="uk-UA" sz="1800" dirty="0" smtClean="0"/>
              <a:t>Загальна кількість персоналу ГСП ЧАЕС на сьогодні становить порядку 3,5 тис. чоловік. У роботах на ЧАЕС також задіяна значна кількість персоналу підрядників (близько 2 тис. чоловік).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У рамках підготовки до зняття з експлуатації Чорнобильської АЕС на </a:t>
            </a:r>
            <a:r>
              <a:rPr lang="uk-UA" sz="1800" dirty="0" err="1" smtClean="0"/>
              <a:t>промплощадке</a:t>
            </a:r>
            <a:r>
              <a:rPr lang="uk-UA" sz="1800" dirty="0" smtClean="0"/>
              <a:t> споруджуються нові об'єкти. Так в 2001 році на </a:t>
            </a:r>
            <a:r>
              <a:rPr lang="uk-UA" sz="1800" dirty="0" err="1" smtClean="0"/>
              <a:t>промлощадке</a:t>
            </a:r>
            <a:r>
              <a:rPr lang="uk-UA" sz="1800" dirty="0" smtClean="0"/>
              <a:t> ЧАЕС була побудована промислово-опалювальна котельня.</a:t>
            </a:r>
          </a:p>
          <a:p>
            <a:pPr>
              <a:buNone/>
            </a:pPr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Одним з найважливіших завдань, яке здійснюється Чорнобильської АЕС є створення на </a:t>
            </a:r>
            <a:r>
              <a:rPr lang="uk-UA" sz="1800" dirty="0" err="1" smtClean="0"/>
              <a:t>промплощадке</a:t>
            </a:r>
            <a:r>
              <a:rPr lang="uk-UA" sz="1800" dirty="0" smtClean="0"/>
              <a:t> виробничих установок по обігові з рідкими й твердими радіоактивними відходами (РАО), які були напрацьовані за період експлуатації ЧАЕС, а також тими РАО, які утворювалися під час робіт зі зняття ЧАЕС із експлуатації.</a:t>
            </a:r>
            <a:endParaRPr lang="uk-UA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dirty="0" smtClean="0"/>
              <a:t>    Варто відзначити, що роботи зі зняття ЧАЕС із експлуатації здійснюються на підставі "Концепції зняття з експлуатації енергоблоків ЧАЕС", яка передбачає, що перед початком етапу остаточного закриття ЧАЕС повинні бути створені наступні об'єкти:</a:t>
            </a:r>
          </a:p>
          <a:p>
            <a:r>
              <a:rPr lang="uk-UA" sz="1800" b="1" dirty="0" smtClean="0"/>
              <a:t>Завод по переробці рідких радіоактивних відходів (ЗПЖРО); </a:t>
            </a:r>
          </a:p>
          <a:p>
            <a:r>
              <a:rPr lang="uk-UA" sz="1800" b="1" dirty="0" smtClean="0"/>
              <a:t>Сховище відпрацьованого ядерного палива (ХОЯТ);</a:t>
            </a:r>
          </a:p>
          <a:p>
            <a:r>
              <a:rPr lang="uk-UA" sz="1800" b="1" dirty="0" smtClean="0"/>
              <a:t>Промисловий комплекс по обігові із твердими радіоактивними відходами (ПКОТРО); </a:t>
            </a:r>
          </a:p>
          <a:p>
            <a:pPr>
              <a:buNone/>
            </a:pPr>
            <a:r>
              <a:rPr lang="uk-UA" sz="1800" dirty="0" smtClean="0"/>
              <a:t>    Повинне бути організоване сховище для тимчасового зберігання високоактивних радіоактивних відходів (ВАОАО,вас,вам,ваг,ваз,ВАК,вал,Ван,Вано,вар,ваш,</a:t>
            </a:r>
            <a:r>
              <a:rPr lang="uk-UA" sz="1800" dirty="0" err="1" smtClean="0"/>
              <a:t>во</a:t>
            </a:r>
            <a:r>
              <a:rPr lang="uk-UA" sz="1800" dirty="0" smtClean="0"/>
              <a:t>,ВТО,ЗАО,Мао,ОАО,РАО,Тао) і багато чого іншого.</a:t>
            </a:r>
            <a:endParaRPr lang="uk-UA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1800" dirty="0" smtClean="0"/>
              <a:t>Зняття з експлуатації буде здійснюватися по варіанту </a:t>
            </a:r>
          </a:p>
          <a:p>
            <a:pPr>
              <a:buNone/>
            </a:pPr>
            <a:r>
              <a:rPr lang="uk-UA" sz="1800" dirty="0" smtClean="0"/>
              <a:t>відкладеного демонтажу, що має на увазі тривалу </a:t>
            </a:r>
          </a:p>
          <a:p>
            <a:pPr>
              <a:buNone/>
            </a:pPr>
            <a:r>
              <a:rPr lang="uk-UA" sz="1800" dirty="0" smtClean="0"/>
              <a:t>витримку в законсервованому стані таких елементів </a:t>
            </a:r>
          </a:p>
          <a:p>
            <a:pPr>
              <a:buNone/>
            </a:pPr>
            <a:r>
              <a:rPr lang="uk-UA" sz="1800" dirty="0" smtClean="0"/>
              <a:t>енергоблоку, як реактори, КМПЦ і т.д. Загальний рядків </a:t>
            </a:r>
          </a:p>
          <a:p>
            <a:pPr>
              <a:buNone/>
            </a:pPr>
            <a:r>
              <a:rPr lang="uk-UA" sz="1800" dirty="0" smtClean="0"/>
              <a:t>витримки даних елементів може становити від 50 до 100 </a:t>
            </a:r>
          </a:p>
          <a:p>
            <a:pPr>
              <a:buNone/>
            </a:pPr>
            <a:r>
              <a:rPr lang="uk-UA" sz="1800" dirty="0" smtClean="0"/>
              <a:t>років.</a:t>
            </a:r>
          </a:p>
          <a:p>
            <a:endParaRPr lang="uk-UA" sz="1800" dirty="0" smtClean="0"/>
          </a:p>
          <a:p>
            <a:pPr>
              <a:buNone/>
            </a:pPr>
            <a:r>
              <a:rPr lang="uk-UA" sz="1800" dirty="0" smtClean="0"/>
              <a:t>Згідно з підходами, які викладені в зазначеної </a:t>
            </a:r>
          </a:p>
          <a:p>
            <a:pPr>
              <a:buNone/>
            </a:pPr>
            <a:r>
              <a:rPr lang="uk-UA" sz="1800" dirty="0" smtClean="0"/>
              <a:t>"</a:t>
            </a:r>
            <a:r>
              <a:rPr lang="uk-UA" sz="1800" dirty="0" err="1" smtClean="0"/>
              <a:t>Концепции</a:t>
            </a:r>
            <a:r>
              <a:rPr lang="uk-UA" sz="1800" dirty="0" smtClean="0"/>
              <a:t>…</a:t>
            </a:r>
            <a:r>
              <a:rPr lang="uk-UA" sz="1800" dirty="0" err="1" smtClean="0"/>
              <a:t>концепции</a:t>
            </a:r>
            <a:r>
              <a:rPr lang="uk-UA" sz="1800" dirty="0" smtClean="0"/>
              <a:t>", кінцева мета зняття з </a:t>
            </a:r>
          </a:p>
          <a:p>
            <a:pPr>
              <a:buNone/>
            </a:pPr>
            <a:r>
              <a:rPr lang="uk-UA" sz="1800" dirty="0" smtClean="0"/>
              <a:t>експлуатації Чорнобильської АЕС, є стан, що одержав </a:t>
            </a:r>
          </a:p>
          <a:p>
            <a:pPr>
              <a:buNone/>
            </a:pPr>
            <a:r>
              <a:rPr lang="uk-UA" sz="1800" dirty="0" smtClean="0"/>
              <a:t>назва "бура пляма". В остаточному підсумку очікується, </a:t>
            </a:r>
          </a:p>
          <a:p>
            <a:pPr>
              <a:buNone/>
            </a:pPr>
            <a:r>
              <a:rPr lang="uk-UA" sz="1800" dirty="0" smtClean="0"/>
              <a:t>що на ЧАЕС буде демонтовано все встаткування й </a:t>
            </a:r>
          </a:p>
          <a:p>
            <a:pPr>
              <a:buNone/>
            </a:pPr>
            <a:r>
              <a:rPr lang="uk-UA" sz="1800" dirty="0" smtClean="0"/>
              <a:t>дезактивовані (до прийнятного рівня) усі забруднені </a:t>
            </a:r>
          </a:p>
          <a:p>
            <a:pPr>
              <a:buNone/>
            </a:pPr>
            <a:r>
              <a:rPr lang="uk-UA" sz="1800" dirty="0" smtClean="0"/>
              <a:t>конструкції й спорудження.</a:t>
            </a:r>
            <a:endParaRPr lang="uk-UA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800600"/>
            <a:ext cx="6786610" cy="566738"/>
          </a:xfrm>
        </p:spPr>
        <p:txBody>
          <a:bodyPr/>
          <a:lstStyle/>
          <a:p>
            <a:r>
              <a:rPr lang="ru-RU" sz="4800" dirty="0" smtClean="0"/>
              <a:t>Будьте обережними!</a:t>
            </a:r>
            <a:endParaRPr lang="uk-UA" sz="4800" dirty="0"/>
          </a:p>
        </p:txBody>
      </p:sp>
      <p:pic>
        <p:nvPicPr>
          <p:cNvPr id="1026" name="Picture 2" descr="E:\Разное\МОЁ!\разное-заразное\всякий текстовый бред\презентации\работа по физике\chernobyl (2)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0000" b="20000"/>
          <a:stretch>
            <a:fillRect/>
          </a:stretch>
        </p:blipFill>
        <p:spPr bwMode="auto">
          <a:xfrm>
            <a:off x="4000496" y="500042"/>
            <a:ext cx="4000528" cy="3971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65992" cy="1204934"/>
          </a:xfrm>
        </p:spPr>
        <p:txBody>
          <a:bodyPr/>
          <a:lstStyle/>
          <a:p>
            <a:pPr algn="r"/>
            <a:r>
              <a:rPr lang="ru-RU" sz="3600" dirty="0" smtClean="0"/>
              <a:t>Дякую за увагу!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Разное\МОЁ!\разное-заразное\всякий текстовый бред\презентации\работа по физике\Пам'ятний знак феодосійцям-ліквідаторам аварії на Чорнобильській АЕС, Феодос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3024182" cy="3288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00298" y="2643182"/>
            <a:ext cx="6643702" cy="1943104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СЗШ№8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м. Дніпродзержинськ</a:t>
            </a:r>
            <a:endParaRPr lang="uk-UA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43174" y="4500570"/>
            <a:ext cx="6500826" cy="1066816"/>
          </a:xfrm>
        </p:spPr>
        <p:txBody>
          <a:bodyPr/>
          <a:lstStyle/>
          <a:p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Виконала: Білик 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Юлія</a:t>
            </a:r>
            <a:endParaRPr lang="uk-UA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Керівник проекту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: Байдуж Р.А</a:t>
            </a:r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2010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</a:t>
            </a:r>
            <a:r>
              <a:rPr lang="uk-UA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ік.</a:t>
            </a:r>
            <a:endParaRPr lang="uk-UA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000" dirty="0" smtClean="0"/>
              <a:t>Не зважаючи на дискусії, існує</a:t>
            </a:r>
          </a:p>
          <a:p>
            <a:pPr>
              <a:buNone/>
            </a:pPr>
            <a:r>
              <a:rPr lang="uk-UA" sz="2000" dirty="0" smtClean="0"/>
              <a:t>дві версії  причини аварії: </a:t>
            </a:r>
          </a:p>
          <a:p>
            <a:r>
              <a:rPr lang="ru-RU" sz="2000" b="1" dirty="0" smtClean="0"/>
              <a:t>Помилки проектантів </a:t>
            </a:r>
          </a:p>
          <a:p>
            <a:r>
              <a:rPr lang="ru-RU" sz="2000" b="1" dirty="0" smtClean="0"/>
              <a:t>Помилки персоналу</a:t>
            </a:r>
          </a:p>
          <a:p>
            <a:pPr>
              <a:buNone/>
            </a:pPr>
            <a:r>
              <a:rPr lang="uk-UA" sz="2000" dirty="0" smtClean="0"/>
              <a:t>Можна зробити підсумок, що пошук вичерпних</a:t>
            </a:r>
          </a:p>
          <a:p>
            <a:pPr>
              <a:buNone/>
            </a:pPr>
            <a:r>
              <a:rPr lang="uk-UA" sz="2000" dirty="0" smtClean="0"/>
              <a:t>відповідей про першопричини аварії на</a:t>
            </a:r>
          </a:p>
          <a:p>
            <a:pPr>
              <a:buNone/>
            </a:pPr>
            <a:r>
              <a:rPr lang="uk-UA" sz="2000" dirty="0" smtClean="0"/>
              <a:t>Чорнобильській АЕС триває. Триває й дискусія</a:t>
            </a:r>
          </a:p>
          <a:p>
            <a:pPr>
              <a:buNone/>
            </a:pPr>
            <a:r>
              <a:rPr lang="uk-UA" sz="2000" dirty="0" smtClean="0"/>
              <a:t>експертів на сторінках засобів масової інформації.</a:t>
            </a:r>
            <a:endParaRPr lang="uk-UA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239000" cy="628632"/>
          </a:xfrm>
        </p:spPr>
        <p:txBody>
          <a:bodyPr/>
          <a:lstStyle/>
          <a:p>
            <a:r>
              <a:rPr lang="uk-UA" dirty="0" smtClean="0"/>
              <a:t>Аварія 1986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357298"/>
            <a:ext cx="7562872" cy="5195902"/>
          </a:xfrm>
        </p:spPr>
        <p:txBody>
          <a:bodyPr/>
          <a:lstStyle/>
          <a:p>
            <a:pPr>
              <a:buNone/>
            </a:pPr>
            <a:r>
              <a:rPr lang="ru-RU" sz="2000" dirty="0" err="1" smtClean="0"/>
              <a:t>Аварія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відбулася</a:t>
            </a:r>
            <a:r>
              <a:rPr lang="ru-RU" sz="2000" dirty="0" smtClean="0"/>
              <a:t> перед </a:t>
            </a:r>
            <a:r>
              <a:rPr lang="ru-RU" sz="2000" dirty="0" err="1" smtClean="0"/>
              <a:t>зупинкою</a:t>
            </a:r>
            <a:r>
              <a:rPr lang="ru-RU" sz="2000" dirty="0" smtClean="0"/>
              <a:t> блоку на</a:t>
            </a:r>
          </a:p>
          <a:p>
            <a:pPr>
              <a:buNone/>
            </a:pPr>
            <a:r>
              <a:rPr lang="ru-RU" sz="2000" dirty="0" err="1" smtClean="0"/>
              <a:t>плановий</a:t>
            </a:r>
            <a:r>
              <a:rPr lang="ru-RU" sz="2000" dirty="0" smtClean="0"/>
              <a:t> ремонт при </a:t>
            </a:r>
            <a:r>
              <a:rPr lang="ru-RU" sz="2000" dirty="0" err="1" smtClean="0"/>
              <a:t>проведенні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випробувань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режимів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одного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турбогенераторів</a:t>
            </a:r>
            <a:r>
              <a:rPr lang="ru-RU" sz="2000" dirty="0" smtClean="0"/>
              <a:t>.</a:t>
            </a:r>
          </a:p>
          <a:p>
            <a:pPr>
              <a:buNone/>
            </a:pPr>
            <a:r>
              <a:rPr lang="ru-RU" sz="2000" dirty="0" err="1" smtClean="0"/>
              <a:t>Руйнування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реакторної</a:t>
            </a:r>
            <a:r>
              <a:rPr lang="ru-RU" sz="2000" dirty="0" smtClean="0"/>
              <a:t> установки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викликано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різким</a:t>
            </a:r>
            <a:r>
              <a:rPr lang="ru-RU" sz="2000" dirty="0" smtClean="0"/>
              <a:t> ростом </a:t>
            </a:r>
            <a:r>
              <a:rPr lang="ru-RU" sz="2000" dirty="0" err="1" smtClean="0"/>
              <a:t>потужності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привело до </a:t>
            </a:r>
            <a:r>
              <a:rPr lang="ru-RU" sz="2000" dirty="0" err="1" smtClean="0"/>
              <a:t>викиду</a:t>
            </a:r>
            <a:endParaRPr lang="ru-RU" sz="2000" dirty="0" smtClean="0"/>
          </a:p>
          <a:p>
            <a:pPr>
              <a:buNone/>
            </a:pP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радіоактивних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зони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реактора в атмосферу.</a:t>
            </a:r>
          </a:p>
          <a:p>
            <a:pPr>
              <a:buNone/>
            </a:pPr>
            <a:r>
              <a:rPr lang="uk-UA" sz="2000" dirty="0" smtClean="0"/>
              <a:t>Уночі, в 1 </a:t>
            </a:r>
            <a:r>
              <a:rPr lang="uk-UA" sz="2000" dirty="0" err="1" smtClean="0"/>
              <a:t>год</a:t>
            </a:r>
            <a:r>
              <a:rPr lang="uk-UA" sz="2000" dirty="0" smtClean="0"/>
              <a:t> 23 </a:t>
            </a:r>
            <a:r>
              <a:rPr lang="uk-UA" sz="2000" dirty="0" err="1" smtClean="0"/>
              <a:t>хв</a:t>
            </a: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26 квітня 1986 р. </a:t>
            </a:r>
          </a:p>
          <a:p>
            <a:pPr>
              <a:buNone/>
            </a:pPr>
            <a:r>
              <a:rPr lang="uk-UA" sz="2000" dirty="0" smtClean="0"/>
              <a:t>відбулася аварія</a:t>
            </a:r>
          </a:p>
          <a:p>
            <a:pPr>
              <a:buNone/>
            </a:pPr>
            <a:r>
              <a:rPr lang="uk-UA" sz="2000" dirty="0" smtClean="0"/>
              <a:t>на четвертому блоці </a:t>
            </a:r>
          </a:p>
          <a:p>
            <a:pPr>
              <a:buNone/>
            </a:pPr>
            <a:r>
              <a:rPr lang="uk-UA" sz="2000" dirty="0" smtClean="0"/>
              <a:t>Чорнобильської АЕС. </a:t>
            </a:r>
          </a:p>
          <a:p>
            <a:pPr>
              <a:buNone/>
            </a:pPr>
            <a:r>
              <a:rPr lang="uk-UA" sz="2000" dirty="0" smtClean="0"/>
              <a:t>Аварія</a:t>
            </a:r>
          </a:p>
          <a:p>
            <a:pPr>
              <a:buNone/>
            </a:pPr>
            <a:r>
              <a:rPr lang="uk-UA" sz="2000" dirty="0" smtClean="0"/>
              <a:t>супроводжувалася руйнуванням активної зони</a:t>
            </a:r>
          </a:p>
          <a:p>
            <a:pPr>
              <a:buNone/>
            </a:pPr>
            <a:r>
              <a:rPr lang="uk-UA" sz="2000" dirty="0" smtClean="0"/>
              <a:t>реакторної установки й частини будинку.</a:t>
            </a:r>
            <a:endParaRPr lang="uk-UA" sz="2000" dirty="0"/>
          </a:p>
        </p:txBody>
      </p:sp>
      <p:pic>
        <p:nvPicPr>
          <p:cNvPr id="2050" name="Picture 2" descr="E:\Разное\МОЁ!\разное-заразное\всякий текстовый бред\презентации\работа по физике\Новая папка\chernobyl-reac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364333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491566" cy="714380"/>
          </a:xfrm>
        </p:spPr>
        <p:txBody>
          <a:bodyPr/>
          <a:lstStyle/>
          <a:p>
            <a:pPr algn="r"/>
            <a:r>
              <a:rPr lang="uk-UA" sz="3600" dirty="0" smtClean="0"/>
              <a:t>Конструкційні особливості</a:t>
            </a:r>
            <a:br>
              <a:rPr lang="uk-UA" sz="3600" dirty="0" smtClean="0"/>
            </a:br>
            <a:r>
              <a:rPr lang="uk-UA" sz="3600" dirty="0" smtClean="0"/>
              <a:t>реактора</a:t>
            </a: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00174"/>
            <a:ext cx="7705749" cy="5053026"/>
          </a:xfrm>
        </p:spPr>
        <p:txBody>
          <a:bodyPr/>
          <a:lstStyle/>
          <a:p>
            <a:pPr algn="ctr">
              <a:buNone/>
            </a:pPr>
            <a:r>
              <a:rPr lang="uk-UA" sz="2000" dirty="0" smtClean="0"/>
              <a:t>Основними конструкційними особливостями реакторів</a:t>
            </a:r>
          </a:p>
          <a:p>
            <a:r>
              <a:rPr lang="uk-UA" sz="2000" dirty="0" smtClean="0"/>
              <a:t>вертикальні канали з паливом і теплоносієм палива, що допускають перевантаження, при працюючому реакторі; </a:t>
            </a:r>
          </a:p>
          <a:p>
            <a:r>
              <a:rPr lang="uk-UA" sz="2000" dirty="0" smtClean="0"/>
              <a:t>паливо у вигляді пучків циліндричних ТВЭЛОВ з діоксиду урану в цирконієвих трубах - оболонках; </a:t>
            </a:r>
          </a:p>
          <a:p>
            <a:r>
              <a:rPr lang="uk-UA" sz="2000" dirty="0" smtClean="0"/>
              <a:t>графітовий сповільнювач між каналами; </a:t>
            </a:r>
          </a:p>
          <a:p>
            <a:r>
              <a:rPr lang="uk-UA" sz="2000" dirty="0" smtClean="0"/>
              <a:t>легководяний киплячий теплоносій у контурі багаторазової примусової циркуляції (КМПЦ) із прямою подачею пари в турбіну.</a:t>
            </a:r>
          </a:p>
          <a:p>
            <a:pPr>
              <a:buNone/>
            </a:pPr>
            <a:r>
              <a:rPr lang="uk-UA" sz="2000" dirty="0" smtClean="0"/>
              <a:t>Реактор РБМК-1000 оснащено двома однаковими</a:t>
            </a:r>
          </a:p>
          <a:p>
            <a:pPr>
              <a:buNone/>
            </a:pPr>
            <a:r>
              <a:rPr lang="uk-UA" sz="2000" dirty="0" smtClean="0"/>
              <a:t>петлями охолодження; до кожної петлі підключене по</a:t>
            </a:r>
          </a:p>
          <a:p>
            <a:pPr>
              <a:buNone/>
            </a:pPr>
            <a:r>
              <a:rPr lang="uk-UA" sz="2000" dirty="0" smtClean="0"/>
              <a:t>840 паралельних вертикальних каналів із ТВС. </a:t>
            </a:r>
            <a:endParaRPr lang="uk-U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7239000" cy="485756"/>
          </a:xfrm>
        </p:spPr>
        <p:txBody>
          <a:bodyPr/>
          <a:lstStyle/>
          <a:p>
            <a:r>
              <a:rPr lang="uk-UA" dirty="0" smtClean="0"/>
              <a:t>Розвиток аварії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3" y="1447800"/>
            <a:ext cx="7419997" cy="5105400"/>
          </a:xfrm>
        </p:spPr>
        <p:txBody>
          <a:bodyPr/>
          <a:lstStyle/>
          <a:p>
            <a:pPr>
              <a:buNone/>
            </a:pPr>
            <a:r>
              <a:rPr lang="uk-UA" sz="2000" dirty="0" smtClean="0"/>
              <a:t>В аварії на ЧАЕС можна виділити дві фази: </a:t>
            </a:r>
          </a:p>
          <a:p>
            <a:r>
              <a:rPr lang="uk-UA" sz="2000" b="1" dirty="0" smtClean="0">
                <a:solidFill>
                  <a:srgbClr val="FFC000"/>
                </a:solidFill>
              </a:rPr>
              <a:t>миттєву(вибухову) </a:t>
            </a:r>
          </a:p>
          <a:p>
            <a:r>
              <a:rPr lang="uk-UA" sz="2000" b="1" dirty="0" smtClean="0">
                <a:solidFill>
                  <a:srgbClr val="FFC000"/>
                </a:solidFill>
              </a:rPr>
              <a:t>тривалу</a:t>
            </a:r>
          </a:p>
          <a:p>
            <a:pPr>
              <a:buNone/>
            </a:pPr>
            <a:r>
              <a:rPr lang="uk-UA" sz="2000" dirty="0" smtClean="0"/>
              <a:t>що закінчилася за уточненим даними 25 травня. </a:t>
            </a:r>
          </a:p>
          <a:p>
            <a:pPr>
              <a:buNone/>
            </a:pPr>
            <a:r>
              <a:rPr lang="uk-UA" sz="2000" dirty="0" smtClean="0"/>
              <a:t>При вибуху </a:t>
            </a:r>
            <a:r>
              <a:rPr lang="uk-UA" sz="2000" dirty="0" err="1" smtClean="0"/>
              <a:t>мілкодисперсна</a:t>
            </a:r>
            <a:r>
              <a:rPr lang="uk-UA" sz="2000" dirty="0" smtClean="0"/>
              <a:t> фракція досягла</a:t>
            </a:r>
          </a:p>
          <a:p>
            <a:pPr>
              <a:buNone/>
            </a:pPr>
            <a:r>
              <a:rPr lang="uk-UA" sz="2000" dirty="0" smtClean="0"/>
              <a:t>тропосфери й була зареєстрована майже у всіх країнах</a:t>
            </a:r>
          </a:p>
          <a:p>
            <a:pPr>
              <a:buNone/>
            </a:pPr>
            <a:r>
              <a:rPr lang="uk-UA" sz="2000" dirty="0" smtClean="0"/>
              <a:t>північної півкулі. </a:t>
            </a:r>
            <a:r>
              <a:rPr lang="uk-UA" sz="2000" dirty="0" err="1" smtClean="0"/>
              <a:t>Грубодисперсна</a:t>
            </a:r>
            <a:r>
              <a:rPr lang="uk-UA" sz="2000" dirty="0" smtClean="0"/>
              <a:t> фракція паливних</a:t>
            </a:r>
          </a:p>
          <a:p>
            <a:pPr>
              <a:buNone/>
            </a:pPr>
            <a:r>
              <a:rPr lang="uk-UA" sz="2000" dirty="0" smtClean="0"/>
              <a:t>часток випала в основному в найближчій зоні АЕС, і в</a:t>
            </a:r>
          </a:p>
          <a:p>
            <a:pPr>
              <a:buNone/>
            </a:pPr>
            <a:r>
              <a:rPr lang="uk-UA" sz="2000" dirty="0" smtClean="0"/>
              <a:t>тому числі в межах </a:t>
            </a:r>
            <a:r>
              <a:rPr lang="uk-UA" sz="2000" dirty="0" err="1" smtClean="0"/>
              <a:t>проммайданчика</a:t>
            </a:r>
            <a:r>
              <a:rPr lang="uk-UA" sz="2000" dirty="0" smtClean="0"/>
              <a:t>, включаючи</a:t>
            </a:r>
          </a:p>
          <a:p>
            <a:pPr>
              <a:buNone/>
            </a:pPr>
            <a:r>
              <a:rPr lang="uk-UA" sz="2000" dirty="0" smtClean="0"/>
              <a:t>Покрівлі будинків ЧАЕС, де до паливних часток</a:t>
            </a:r>
          </a:p>
          <a:p>
            <a:pPr>
              <a:buNone/>
            </a:pPr>
            <a:r>
              <a:rPr lang="uk-UA" sz="2000" dirty="0" smtClean="0"/>
              <a:t>додалися фрагменти зруйнованої активної зони. </a:t>
            </a:r>
            <a:endParaRPr lang="uk-UA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85728"/>
            <a:ext cx="7239000" cy="1000132"/>
          </a:xfrm>
        </p:spPr>
        <p:txBody>
          <a:bodyPr/>
          <a:lstStyle/>
          <a:p>
            <a:r>
              <a:rPr lang="uk-UA" dirty="0" smtClean="0"/>
              <a:t>Розрізняють 4 основні стадії розвитку аварії: 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1" y="2357430"/>
            <a:ext cx="7634310" cy="419577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26 квітня </a:t>
            </a:r>
            <a:r>
              <a:rPr lang="uk-UA" sz="2000" dirty="0" smtClean="0"/>
              <a:t>- </a:t>
            </a:r>
            <a:r>
              <a:rPr lang="uk-UA" sz="2200" dirty="0" smtClean="0"/>
              <a:t>було викинуто</a:t>
            </a:r>
          </a:p>
          <a:p>
            <a:pPr>
              <a:buNone/>
            </a:pPr>
            <a:r>
              <a:rPr lang="uk-UA" sz="2200" dirty="0" err="1" smtClean="0"/>
              <a:t>диспергіроване</a:t>
            </a:r>
            <a:r>
              <a:rPr lang="uk-UA" sz="2200" dirty="0" smtClean="0"/>
              <a:t> паливо, у якім склад радіонуклідів</a:t>
            </a:r>
          </a:p>
          <a:p>
            <a:pPr>
              <a:buNone/>
            </a:pPr>
            <a:r>
              <a:rPr lang="uk-UA" sz="2200" dirty="0" smtClean="0"/>
              <a:t>відповідав такому в опроміненім паливі, але був</a:t>
            </a:r>
          </a:p>
          <a:p>
            <a:pPr>
              <a:buNone/>
            </a:pPr>
            <a:r>
              <a:rPr lang="uk-UA" sz="2200" dirty="0" smtClean="0"/>
              <a:t>збагачений летучими ізотопами йоду, телуру, цезію</a:t>
            </a:r>
          </a:p>
          <a:p>
            <a:pPr>
              <a:buNone/>
            </a:pPr>
            <a:r>
              <a:rPr lang="uk-UA" sz="2200" dirty="0" smtClean="0"/>
              <a:t>й інертних газів. Вони виділялися з перегрітого до</a:t>
            </a:r>
          </a:p>
          <a:p>
            <a:pPr>
              <a:buNone/>
            </a:pPr>
            <a:r>
              <a:rPr lang="uk-UA" sz="2200" dirty="0" smtClean="0"/>
              <a:t>1600 - 1800°ДО (1327 -1527°С) палива, що</a:t>
            </a:r>
          </a:p>
          <a:p>
            <a:pPr>
              <a:buNone/>
            </a:pPr>
            <a:r>
              <a:rPr lang="uk-UA" sz="2200" dirty="0" smtClean="0"/>
              <a:t>залишився в зоні реактора.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Стадія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5775" y="1571612"/>
            <a:ext cx="7235825" cy="4981588"/>
          </a:xfrm>
        </p:spPr>
        <p:txBody>
          <a:bodyPr/>
          <a:lstStyle/>
          <a:p>
            <a:r>
              <a:rPr lang="uk-UA" sz="2000" b="1" dirty="0" smtClean="0">
                <a:solidFill>
                  <a:srgbClr val="FF0000"/>
                </a:solidFill>
              </a:rPr>
              <a:t>26 квітня - 2 травня </a:t>
            </a:r>
            <a:r>
              <a:rPr lang="uk-UA" sz="2200" dirty="0" smtClean="0"/>
              <a:t>- завдяки заходам, що </a:t>
            </a:r>
          </a:p>
          <a:p>
            <a:pPr>
              <a:buNone/>
            </a:pPr>
            <a:r>
              <a:rPr lang="uk-UA" sz="2200" dirty="0" smtClean="0"/>
              <a:t>вживають, по припиненню горіння графіту й</a:t>
            </a:r>
          </a:p>
          <a:p>
            <a:pPr>
              <a:buNone/>
            </a:pPr>
            <a:r>
              <a:rPr lang="uk-UA" sz="2200" dirty="0" smtClean="0"/>
              <a:t>фільтрації викиду, потужність викиду значно </a:t>
            </a:r>
          </a:p>
          <a:p>
            <a:pPr>
              <a:buNone/>
            </a:pPr>
            <a:r>
              <a:rPr lang="uk-UA" sz="2200" dirty="0" smtClean="0"/>
              <a:t>поменшала. Потоками гарячого повітря з</a:t>
            </a:r>
          </a:p>
          <a:p>
            <a:pPr>
              <a:buNone/>
            </a:pPr>
            <a:r>
              <a:rPr lang="uk-UA" sz="2200" dirty="0" smtClean="0"/>
              <a:t>Реактора виносилося радіоактивне </a:t>
            </a:r>
          </a:p>
          <a:p>
            <a:pPr>
              <a:buNone/>
            </a:pPr>
            <a:r>
              <a:rPr lang="uk-UA" sz="2200" dirty="0" err="1" smtClean="0"/>
              <a:t>Мілкодисперговане</a:t>
            </a:r>
            <a:r>
              <a:rPr lang="uk-UA" sz="2200" dirty="0" smtClean="0"/>
              <a:t> паливо й продукти горіння </a:t>
            </a:r>
          </a:p>
          <a:p>
            <a:pPr>
              <a:buNone/>
            </a:pPr>
            <a:r>
              <a:rPr lang="uk-UA" sz="2200" dirty="0" smtClean="0"/>
              <a:t>графіту. Температура палива в цей час менше </a:t>
            </a:r>
          </a:p>
          <a:p>
            <a:pPr>
              <a:buNone/>
            </a:pPr>
            <a:r>
              <a:rPr lang="uk-UA" sz="2200" dirty="0" smtClean="0"/>
              <a:t>1600°ДО (1327°С) і склад </a:t>
            </a:r>
          </a:p>
          <a:p>
            <a:pPr>
              <a:buNone/>
            </a:pPr>
            <a:r>
              <a:rPr lang="uk-UA" sz="2200" dirty="0" smtClean="0"/>
              <a:t>викиду близький до викиду на першій стадії</a:t>
            </a:r>
          </a:p>
          <a:p>
            <a:pPr>
              <a:buNone/>
            </a:pPr>
            <a:r>
              <a:rPr lang="uk-UA" sz="2200" dirty="0" smtClean="0"/>
              <a:t>При відноснім зменшенні  кількості летучих </a:t>
            </a:r>
          </a:p>
          <a:p>
            <a:pPr>
              <a:buNone/>
            </a:pPr>
            <a:r>
              <a:rPr lang="uk-UA" sz="2200" dirty="0" smtClean="0"/>
              <a:t>складових</a:t>
            </a:r>
            <a:r>
              <a:rPr lang="uk-UA" dirty="0" smtClean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Стадія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5 </a:t>
            </a:r>
            <a:r>
              <a:rPr lang="ru-RU" sz="2400" b="1" dirty="0" err="1" smtClean="0">
                <a:solidFill>
                  <a:srgbClr val="FF0000"/>
                </a:solidFill>
              </a:rPr>
              <a:t>травня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dirty="0" err="1" smtClean="0"/>
              <a:t>характерним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швидке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наростання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потужності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за </a:t>
            </a:r>
            <a:r>
              <a:rPr lang="ru-RU" sz="2400" dirty="0" err="1" smtClean="0"/>
              <a:t>межі</a:t>
            </a:r>
            <a:r>
              <a:rPr lang="ru-RU" sz="2400" dirty="0" smtClean="0"/>
              <a:t> реакторного блоку. За </a:t>
            </a:r>
            <a:r>
              <a:rPr lang="ru-RU" sz="2400" dirty="0" err="1" smtClean="0"/>
              <a:t>рахунок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залишкового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тепловиділення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розігріву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 температура </a:t>
            </a:r>
            <a:r>
              <a:rPr lang="ru-RU" sz="2400" dirty="0" err="1" smtClean="0"/>
              <a:t>палива</a:t>
            </a:r>
            <a:r>
              <a:rPr lang="ru-RU" sz="2400" dirty="0" smtClean="0"/>
              <a:t> в </a:t>
            </a:r>
            <a:r>
              <a:rPr lang="ru-RU" sz="2400" dirty="0" err="1" smtClean="0"/>
              <a:t>активній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зоні</a:t>
            </a:r>
            <a:r>
              <a:rPr lang="ru-RU" sz="2400" dirty="0" smtClean="0"/>
              <a:t> досягала (2500 - 2800 </a:t>
            </a:r>
            <a:r>
              <a:rPr lang="ru-RU" sz="2400" dirty="0" err="1" smtClean="0"/>
              <a:t>ок</a:t>
            </a:r>
            <a:r>
              <a:rPr lang="ru-RU" sz="2400" dirty="0" smtClean="0"/>
              <a:t> (2227 - 2527 °С), </a:t>
            </a:r>
            <a:r>
              <a:rPr lang="ru-RU" sz="2400" dirty="0" err="1" smtClean="0"/>
              <a:t>що</a:t>
            </a:r>
            <a:r>
              <a:rPr lang="ru-RU" sz="2400" dirty="0" smtClean="0"/>
              <a:t> у свою </a:t>
            </a:r>
            <a:r>
              <a:rPr lang="ru-RU" sz="2400" dirty="0" err="1" smtClean="0"/>
              <a:t>чергу</a:t>
            </a:r>
            <a:r>
              <a:rPr lang="ru-RU" sz="2400" dirty="0" smtClean="0"/>
              <a:t> </a:t>
            </a:r>
            <a:r>
              <a:rPr lang="ru-RU" sz="2400" dirty="0" err="1" smtClean="0"/>
              <a:t>обумовлювало</a:t>
            </a:r>
            <a:r>
              <a:rPr lang="ru-RU" sz="2400" dirty="0" smtClean="0"/>
              <a:t> </a:t>
            </a:r>
            <a:r>
              <a:rPr lang="ru-RU" sz="2400" dirty="0" err="1" smtClean="0"/>
              <a:t>температурно-залежну</a:t>
            </a:r>
            <a:r>
              <a:rPr lang="ru-RU" sz="2400" dirty="0" smtClean="0"/>
              <a:t> </a:t>
            </a:r>
            <a:r>
              <a:rPr lang="ru-RU" sz="2400" dirty="0" err="1" smtClean="0"/>
              <a:t>міграцію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продуктів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хімічний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перетворення</a:t>
            </a:r>
            <a:r>
              <a:rPr lang="ru-RU" sz="2400" dirty="0" smtClean="0"/>
              <a:t> оксиду урану,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паливної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матриці</a:t>
            </a:r>
            <a:r>
              <a:rPr lang="ru-RU" sz="2400" dirty="0" smtClean="0"/>
              <a:t> </a:t>
            </a:r>
            <a:r>
              <a:rPr lang="ru-RU" sz="2400" dirty="0" err="1" smtClean="0"/>
              <a:t>виносилися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аерозольній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формі</a:t>
            </a:r>
            <a:r>
              <a:rPr lang="ru-RU" sz="2400" dirty="0" smtClean="0"/>
              <a:t> на продуктах </a:t>
            </a:r>
            <a:r>
              <a:rPr lang="ru-RU" sz="2400" dirty="0" err="1" smtClean="0"/>
              <a:t>згоряння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графіту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'Город'">
  <a:themeElements>
    <a:clrScheme name="">
      <a:dk1>
        <a:srgbClr val="292929"/>
      </a:dk1>
      <a:lt1>
        <a:srgbClr val="FFFFFF"/>
      </a:lt1>
      <a:dk2>
        <a:srgbClr val="C0C0C0"/>
      </a:dk2>
      <a:lt2>
        <a:srgbClr val="FFFFFF"/>
      </a:lt2>
      <a:accent1>
        <a:srgbClr val="AE6A58"/>
      </a:accent1>
      <a:accent2>
        <a:srgbClr val="A18461"/>
      </a:accent2>
      <a:accent3>
        <a:srgbClr val="DCDCDC"/>
      </a:accent3>
      <a:accent4>
        <a:srgbClr val="DADADA"/>
      </a:accent4>
      <a:accent5>
        <a:srgbClr val="D3B9B4"/>
      </a:accent5>
      <a:accent6>
        <a:srgbClr val="917757"/>
      </a:accent6>
      <a:hlink>
        <a:srgbClr val="71584D"/>
      </a:hlink>
      <a:folHlink>
        <a:srgbClr val="343332"/>
      </a:folHlink>
    </a:clrScheme>
    <a:fontScheme name="Тема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663300"/>
        </a:dk1>
        <a:lt1>
          <a:srgbClr val="C0C0C0"/>
        </a:lt1>
        <a:dk2>
          <a:srgbClr val="D7C5B5"/>
        </a:dk2>
        <a:lt2>
          <a:srgbClr val="292929"/>
        </a:lt2>
        <a:accent1>
          <a:srgbClr val="AE6A58"/>
        </a:accent1>
        <a:accent2>
          <a:srgbClr val="A18461"/>
        </a:accent2>
        <a:accent3>
          <a:srgbClr val="DCDCDC"/>
        </a:accent3>
        <a:accent4>
          <a:srgbClr val="562A00"/>
        </a:accent4>
        <a:accent5>
          <a:srgbClr val="D3B9B4"/>
        </a:accent5>
        <a:accent6>
          <a:srgbClr val="917757"/>
        </a:accent6>
        <a:hlink>
          <a:srgbClr val="71584D"/>
        </a:hlink>
        <a:folHlink>
          <a:srgbClr val="34333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663300"/>
    </a:dk1>
    <a:lt1>
      <a:srgbClr val="C0C0C0"/>
    </a:lt1>
    <a:dk2>
      <a:srgbClr val="D7C5B5"/>
    </a:dk2>
    <a:lt2>
      <a:srgbClr val="292929"/>
    </a:lt2>
    <a:accent1>
      <a:srgbClr val="AE6A58"/>
    </a:accent1>
    <a:accent2>
      <a:srgbClr val="A18461"/>
    </a:accent2>
    <a:accent3>
      <a:srgbClr val="DCDCDC"/>
    </a:accent3>
    <a:accent4>
      <a:srgbClr val="562A00"/>
    </a:accent4>
    <a:accent5>
      <a:srgbClr val="D3B9B4"/>
    </a:accent5>
    <a:accent6>
      <a:srgbClr val="917757"/>
    </a:accent6>
    <a:hlink>
      <a:srgbClr val="71584D"/>
    </a:hlink>
    <a:folHlink>
      <a:srgbClr val="34333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'Город'</Template>
  <TotalTime>134</TotalTime>
  <Words>1511</Words>
  <Application>Microsoft Office PowerPoint</Application>
  <PresentationFormat>Экран (4:3)</PresentationFormat>
  <Paragraphs>233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Шаблон оформления 'Город'</vt:lpstr>
      <vt:lpstr>Чорнобильська катастрофа.  Її наслідки та  ліквідація</vt:lpstr>
      <vt:lpstr>ЧАЕС: Пошук причин аварії</vt:lpstr>
      <vt:lpstr>Слайд 3</vt:lpstr>
      <vt:lpstr>Аварія 1986</vt:lpstr>
      <vt:lpstr>Конструкційні особливості реактора</vt:lpstr>
      <vt:lpstr>Розвиток аварії</vt:lpstr>
      <vt:lpstr>Розрізняють 4 основні стадії розвитку аварії: </vt:lpstr>
      <vt:lpstr>Стадія 2</vt:lpstr>
      <vt:lpstr>Стадія 3</vt:lpstr>
      <vt:lpstr>Остання стадія 4</vt:lpstr>
      <vt:lpstr>Аварія 1982 року</vt:lpstr>
      <vt:lpstr>Причини і наслідки аварії</vt:lpstr>
      <vt:lpstr>Пожежа на ЧАЕС у 1991</vt:lpstr>
      <vt:lpstr>Вплив аварії на навколишнє середовище</vt:lpstr>
      <vt:lpstr>Радіонуклідне забруднення</vt:lpstr>
      <vt:lpstr>Забруднення амерцієм</vt:lpstr>
      <vt:lpstr>Забруднення цезієм</vt:lpstr>
      <vt:lpstr>Забруднення стронцієм</vt:lpstr>
      <vt:lpstr>доза випромінювання щитовидна залоза</vt:lpstr>
      <vt:lpstr>Сучасний стан</vt:lpstr>
      <vt:lpstr>Характеристика території розміщення ЧАЕС</vt:lpstr>
      <vt:lpstr>Характеристика промислової частини зони</vt:lpstr>
      <vt:lpstr>Слайд 23</vt:lpstr>
      <vt:lpstr>Сучасний стан ЧАЕС</vt:lpstr>
      <vt:lpstr>Слайд 25</vt:lpstr>
      <vt:lpstr>Слайд 26</vt:lpstr>
      <vt:lpstr>Будьте обережними!</vt:lpstr>
      <vt:lpstr>СЗШ№8 м. Дніпродзержинськ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16</cp:revision>
  <dcterms:created xsi:type="dcterms:W3CDTF">2010-03-24T09:12:35Z</dcterms:created>
  <dcterms:modified xsi:type="dcterms:W3CDTF">2010-04-20T18:08:08Z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TC011408321049</vt:lpwstr>
  </property>
</Properties>
</file>