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15BCD8-BB79-44AA-91E0-8737FB678C67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5"/>
            <p14:sldId id="264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5%D0%BF%D0%BB%D0%BE%D0%B2%D0%B0_%D0%BC%D0%B0%D1%88%D0%B8%D0%BD%D0%B0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uk.wikipedia.org/wiki/%D0%94%D0%B2%D0%B8%D0%B3%D1%83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5%D1%85%D0%B0%D0%BD%D1%96%D1%87%D0%BD%D0%B0_%D1%80%D0%BE%D0%B1%D0%BE%D1%82%D0%B0" TargetMode="External"/><Relationship Id="rId5" Type="http://schemas.openxmlformats.org/officeDocument/2006/relationships/hyperlink" Target="http://uk.wikipedia.org/wiki/%D0%9F%D0%B0%D0%BB%D0%B8%D0%B2%D0%BE" TargetMode="External"/><Relationship Id="rId4" Type="http://schemas.openxmlformats.org/officeDocument/2006/relationships/hyperlink" Target="http://uk.wikipedia.org/w/index.php?title=%D0%A5%D1%96%D0%BC%D1%96%D1%87%D0%BD%D0%B0_%D0%B5%D0%BD%D0%B5%D1%80%D0%B3%D1%96%D1%8F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 двигунів внутрішнього згоряння на клімат та атмосферу землі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5067773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Виконав</a:t>
            </a:r>
          </a:p>
          <a:p>
            <a:pPr algn="ctr"/>
            <a:r>
              <a:rPr lang="uk-UA" sz="2000" dirty="0" smtClean="0"/>
              <a:t>Учень 37 групи</a:t>
            </a:r>
          </a:p>
          <a:p>
            <a:pPr algn="ctr"/>
            <a:r>
              <a:rPr lang="uk-UA" sz="2000" dirty="0" smtClean="0"/>
              <a:t>Струтинський Богдан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30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- </a:t>
            </a:r>
            <a:r>
              <a:rPr lang="ru-RU" sz="1600" dirty="0" err="1"/>
              <a:t>поганий</a:t>
            </a:r>
            <a:r>
              <a:rPr lang="ru-RU" sz="1600" dirty="0"/>
              <a:t> стан </a:t>
            </a:r>
            <a:r>
              <a:rPr lang="ru-RU" sz="1600" dirty="0" err="1"/>
              <a:t>технічного</a:t>
            </a:r>
            <a:r>
              <a:rPr lang="ru-RU" sz="1600" dirty="0"/>
              <a:t> </a:t>
            </a:r>
            <a:r>
              <a:rPr lang="ru-RU" sz="1600" dirty="0" err="1"/>
              <a:t>обслуговування</a:t>
            </a:r>
            <a:r>
              <a:rPr lang="ru-RU" sz="1600" dirty="0"/>
              <a:t> </a:t>
            </a:r>
            <a:r>
              <a:rPr lang="ru-RU" sz="1600" dirty="0" err="1"/>
              <a:t>автомобілів</a:t>
            </a:r>
            <a:r>
              <a:rPr lang="ru-RU" sz="1600" dirty="0"/>
              <a:t>;</a:t>
            </a:r>
          </a:p>
          <a:p>
            <a:r>
              <a:rPr lang="ru-RU" sz="1600" dirty="0"/>
              <a:t>- </a:t>
            </a:r>
            <a:r>
              <a:rPr lang="ru-RU" sz="1600" dirty="0" err="1"/>
              <a:t>низька</a:t>
            </a:r>
            <a:r>
              <a:rPr lang="ru-RU" sz="1600" dirty="0"/>
              <a:t> </a:t>
            </a:r>
            <a:r>
              <a:rPr lang="ru-RU" sz="1600" dirty="0" err="1"/>
              <a:t>якість</a:t>
            </a:r>
            <a:r>
              <a:rPr lang="ru-RU" sz="1600" dirty="0"/>
              <a:t> </a:t>
            </a:r>
            <a:r>
              <a:rPr lang="ru-RU" sz="1600" dirty="0" err="1"/>
              <a:t>застосовуваного</a:t>
            </a:r>
            <a:r>
              <a:rPr lang="ru-RU" sz="1600" dirty="0"/>
              <a:t> </a:t>
            </a:r>
            <a:r>
              <a:rPr lang="ru-RU" sz="1600" dirty="0" err="1"/>
              <a:t>палива</a:t>
            </a:r>
            <a:r>
              <a:rPr lang="ru-RU" sz="1600" dirty="0"/>
              <a:t>;</a:t>
            </a:r>
          </a:p>
          <a:p>
            <a:r>
              <a:rPr lang="ru-RU" sz="1600" dirty="0"/>
              <a:t>- </a:t>
            </a:r>
            <a:r>
              <a:rPr lang="ru-RU" sz="1600" dirty="0" err="1"/>
              <a:t>наявність</a:t>
            </a:r>
            <a:r>
              <a:rPr lang="ru-RU" sz="1600" dirty="0"/>
              <a:t> </a:t>
            </a:r>
            <a:r>
              <a:rPr lang="ru-RU" sz="1600" dirty="0" err="1"/>
              <a:t>свинцевих</a:t>
            </a:r>
            <a:r>
              <a:rPr lang="ru-RU" sz="1600" dirty="0"/>
              <a:t> </a:t>
            </a:r>
            <a:r>
              <a:rPr lang="ru-RU" sz="1600" dirty="0" err="1"/>
              <a:t>домішок</a:t>
            </a:r>
            <a:r>
              <a:rPr lang="ru-RU" sz="1600" dirty="0"/>
              <a:t> у </a:t>
            </a:r>
            <a:r>
              <a:rPr lang="ru-RU" sz="1600" dirty="0" err="1"/>
              <a:t>бензині</a:t>
            </a:r>
            <a:r>
              <a:rPr lang="ru-RU" sz="1600" dirty="0"/>
              <a:t>;</a:t>
            </a:r>
          </a:p>
          <a:p>
            <a:r>
              <a:rPr lang="ru-RU" sz="1600" dirty="0"/>
              <a:t>- </a:t>
            </a:r>
            <a:r>
              <a:rPr lang="ru-RU" sz="1600" dirty="0" err="1"/>
              <a:t>нерозвиненість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 </a:t>
            </a:r>
            <a:r>
              <a:rPr lang="ru-RU" sz="1600" dirty="0" err="1"/>
              <a:t>транспортними</a:t>
            </a:r>
            <a:r>
              <a:rPr lang="ru-RU" sz="1600" dirty="0"/>
              <a:t> потоками;</a:t>
            </a:r>
          </a:p>
          <a:p>
            <a:r>
              <a:rPr lang="ru-RU" sz="1600" dirty="0"/>
              <a:t>~ </a:t>
            </a:r>
            <a:r>
              <a:rPr lang="ru-RU" sz="1600" dirty="0" err="1"/>
              <a:t>низький</a:t>
            </a:r>
            <a:r>
              <a:rPr lang="ru-RU" sz="1600" dirty="0"/>
              <a:t> </a:t>
            </a:r>
            <a:r>
              <a:rPr lang="ru-RU" sz="1600" dirty="0" err="1"/>
              <a:t>відсоток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екологічно</a:t>
            </a:r>
            <a:r>
              <a:rPr lang="ru-RU" sz="1600" dirty="0"/>
              <a:t> </a:t>
            </a:r>
            <a:r>
              <a:rPr lang="ru-RU" sz="1600" dirty="0" err="1"/>
              <a:t>чистих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транспорту.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причини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забруднення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автотранспорту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9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7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340768"/>
            <a:ext cx="5297016" cy="525658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altLang="ru-RU" sz="1800" b="1" dirty="0" smtClean="0"/>
              <a:t> </a:t>
            </a:r>
            <a:r>
              <a:rPr lang="ru-RU" altLang="ru-RU" sz="2000" b="1" dirty="0" smtClean="0"/>
              <a:t>  </a:t>
            </a:r>
            <a:r>
              <a:rPr lang="ru-RU" altLang="ru-RU" sz="1800" b="1" i="1" u="sng" dirty="0" err="1" smtClean="0"/>
              <a:t>Двигу́н</a:t>
            </a:r>
            <a:r>
              <a:rPr lang="ru-RU" altLang="ru-RU" sz="1800" b="1" i="1" u="sng" dirty="0" smtClean="0"/>
              <a:t> </a:t>
            </a:r>
            <a:r>
              <a:rPr lang="ru-RU" altLang="ru-RU" sz="1800" b="1" i="1" u="sng" dirty="0" err="1"/>
              <a:t>вну́трішнього</a:t>
            </a:r>
            <a:r>
              <a:rPr lang="ru-RU" altLang="ru-RU" sz="1800" b="1" i="1" u="sng" dirty="0"/>
              <a:t> </a:t>
            </a:r>
            <a:r>
              <a:rPr lang="ru-RU" altLang="ru-RU" sz="1800" b="1" i="1" u="sng" dirty="0" err="1"/>
              <a:t>згора́ння</a:t>
            </a:r>
            <a:r>
              <a:rPr lang="ru-RU" altLang="ru-RU" sz="2000" dirty="0"/>
              <a:t> - </a:t>
            </a:r>
            <a:r>
              <a:rPr lang="ru-RU" altLang="ru-RU" sz="2000" dirty="0" err="1"/>
              <a:t>це</a:t>
            </a:r>
            <a:r>
              <a:rPr lang="ru-RU" altLang="ru-RU" sz="2000" dirty="0"/>
              <a:t> тип </a:t>
            </a:r>
            <a:r>
              <a:rPr lang="ru-RU" altLang="ru-RU" sz="2000" dirty="0" err="1">
                <a:hlinkClick r:id="rId2" tooltip="Двигун"/>
              </a:rPr>
              <a:t>двигуна</a:t>
            </a:r>
            <a:r>
              <a:rPr lang="ru-RU" altLang="ru-RU" sz="2000" dirty="0"/>
              <a:t>, </a:t>
            </a:r>
            <a:r>
              <a:rPr lang="ru-RU" altLang="ru-RU" sz="2000" dirty="0" err="1">
                <a:hlinkClick r:id="rId3" tooltip="Теплова машина"/>
              </a:rPr>
              <a:t>теплова</a:t>
            </a:r>
            <a:r>
              <a:rPr lang="ru-RU" altLang="ru-RU" sz="2000" dirty="0">
                <a:hlinkClick r:id="rId3" tooltip="Теплова машина"/>
              </a:rPr>
              <a:t> машина</a:t>
            </a:r>
            <a:r>
              <a:rPr lang="ru-RU" altLang="ru-RU" sz="2000" dirty="0"/>
              <a:t>, в </a:t>
            </a:r>
            <a:r>
              <a:rPr lang="ru-RU" altLang="ru-RU" sz="2000" dirty="0" err="1"/>
              <a:t>якій</a:t>
            </a:r>
            <a:r>
              <a:rPr lang="ru-RU" altLang="ru-RU" sz="2000" dirty="0"/>
              <a:t> </a:t>
            </a:r>
            <a:r>
              <a:rPr lang="ru-RU" altLang="ru-RU" sz="2000" dirty="0" err="1">
                <a:hlinkClick r:id="rId4" tooltip="Хімічна енергія (ще не написана)"/>
              </a:rPr>
              <a:t>хімічна</a:t>
            </a:r>
            <a:r>
              <a:rPr lang="ru-RU" altLang="ru-RU" sz="2000" dirty="0">
                <a:hlinkClick r:id="rId4" tooltip="Хімічна енергія (ще не написана)"/>
              </a:rPr>
              <a:t> </a:t>
            </a:r>
            <a:r>
              <a:rPr lang="ru-RU" altLang="ru-RU" sz="2000" dirty="0" err="1">
                <a:hlinkClick r:id="rId4" tooltip="Хімічна енергія (ще не написана)"/>
              </a:rPr>
              <a:t>енергія</a:t>
            </a:r>
            <a:r>
              <a:rPr lang="ru-RU" altLang="ru-RU" sz="2000" dirty="0"/>
              <a:t> </a:t>
            </a:r>
            <a:r>
              <a:rPr lang="ru-RU" altLang="ru-RU" sz="2000" dirty="0" err="1">
                <a:hlinkClick r:id="rId5" tooltip="Паливо"/>
              </a:rPr>
              <a:t>палива</a:t>
            </a:r>
            <a:r>
              <a:rPr lang="ru-RU" altLang="ru-RU" sz="2000" dirty="0"/>
              <a:t> (</a:t>
            </a:r>
            <a:r>
              <a:rPr lang="ru-RU" altLang="ru-RU" sz="2000" dirty="0" err="1"/>
              <a:t>звичайно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застосовується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рідке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або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газоподібне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вуглеводневе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паливо</a:t>
            </a:r>
            <a:r>
              <a:rPr lang="ru-RU" altLang="ru-RU" sz="2000" dirty="0"/>
              <a:t>), </a:t>
            </a:r>
            <a:r>
              <a:rPr lang="ru-RU" altLang="ru-RU" sz="2000" dirty="0" err="1"/>
              <a:t>що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згоряє</a:t>
            </a:r>
            <a:r>
              <a:rPr lang="ru-RU" altLang="ru-RU" sz="2000" dirty="0"/>
              <a:t> в </a:t>
            </a:r>
            <a:r>
              <a:rPr lang="ru-RU" altLang="ru-RU" sz="2000" dirty="0" err="1"/>
              <a:t>робочій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зоні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перетвориться</a:t>
            </a:r>
            <a:r>
              <a:rPr lang="ru-RU" altLang="ru-RU" sz="2000" dirty="0"/>
              <a:t> в </a:t>
            </a:r>
            <a:r>
              <a:rPr lang="ru-RU" altLang="ru-RU" sz="2000" dirty="0" err="1">
                <a:hlinkClick r:id="rId6" tooltip="Механічна робота"/>
              </a:rPr>
              <a:t>механічну</a:t>
            </a:r>
            <a:r>
              <a:rPr lang="ru-RU" altLang="ru-RU" sz="2000" dirty="0">
                <a:hlinkClick r:id="rId6" tooltip="Механічна робота"/>
              </a:rPr>
              <a:t> роботу</a:t>
            </a:r>
            <a:r>
              <a:rPr lang="ru-RU" altLang="ru-RU" sz="2000" dirty="0" smtClean="0"/>
              <a:t>.</a:t>
            </a:r>
          </a:p>
          <a:p>
            <a:pPr marL="36576" indent="0">
              <a:buNone/>
            </a:pPr>
            <a:r>
              <a:rPr lang="ru-RU" altLang="ru-RU" sz="2000" dirty="0" smtClean="0"/>
              <a:t>   Одним </a:t>
            </a:r>
            <a:r>
              <a:rPr lang="ru-RU" altLang="ru-RU" sz="2000" dirty="0" err="1"/>
              <a:t>із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найпоширеніших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видів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теплової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машини</a:t>
            </a:r>
            <a:r>
              <a:rPr lang="ru-RU" altLang="ru-RU" sz="2000" dirty="0"/>
              <a:t> є </a:t>
            </a:r>
            <a:r>
              <a:rPr lang="ru-RU" altLang="ru-RU" sz="2000" b="1" dirty="0" err="1"/>
              <a:t>двигун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внутрішнього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згоряння</a:t>
            </a:r>
            <a:r>
              <a:rPr lang="ru-RU" altLang="ru-RU" sz="2000" dirty="0"/>
              <a:t> (ДВЗ), </a:t>
            </a:r>
            <a:r>
              <a:rPr lang="ru-RU" altLang="ru-RU" sz="2000" dirty="0" err="1"/>
              <a:t>який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нині</a:t>
            </a:r>
            <a:r>
              <a:rPr lang="ru-RU" altLang="ru-RU" sz="2000" dirty="0"/>
              <a:t> широко </a:t>
            </a:r>
            <a:r>
              <a:rPr lang="ru-RU" altLang="ru-RU" sz="2000" dirty="0" err="1"/>
              <a:t>використовується</a:t>
            </a:r>
            <a:r>
              <a:rPr lang="ru-RU" altLang="ru-RU" sz="2000" dirty="0"/>
              <a:t> в </a:t>
            </a:r>
            <a:r>
              <a:rPr lang="ru-RU" altLang="ru-RU" sz="2000" dirty="0" err="1"/>
              <a:t>різних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транспортних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засобах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зокрема</a:t>
            </a:r>
            <a:r>
              <a:rPr lang="ru-RU" altLang="ru-RU" sz="2000" dirty="0"/>
              <a:t> в </a:t>
            </a:r>
            <a:r>
              <a:rPr lang="ru-RU" altLang="ru-RU" sz="2000" dirty="0" err="1"/>
              <a:t>автомобілях</a:t>
            </a:r>
            <a:r>
              <a:rPr lang="ru-RU" altLang="ru-RU" sz="2000" dirty="0"/>
              <a:t>.</a:t>
            </a:r>
          </a:p>
          <a:p>
            <a:endParaRPr lang="ru-RU" altLang="ru-RU" sz="1800" dirty="0"/>
          </a:p>
          <a:p>
            <a:endParaRPr lang="ru-RU" sz="1400" dirty="0"/>
          </a:p>
        </p:txBody>
      </p:sp>
      <p:pic>
        <p:nvPicPr>
          <p:cNvPr id="4" name="Picture 5" descr="Мал. 1. Компресія у 4-тактному ДВЗ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4" y="1412776"/>
            <a:ext cx="22733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32657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Двигуни внутрішнього згоряння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5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412266"/>
            <a:ext cx="5080992" cy="471389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048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Схема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чотиритактного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бензинового ДВЗ.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Администратор\Desktop\4-Stroke-Eng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800200" cy="39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2420888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i="1" u="sng" dirty="0" err="1" smtClean="0"/>
              <a:t>Такти</a:t>
            </a:r>
            <a:r>
              <a:rPr lang="ru-RU" sz="3200" b="1" i="1" u="sng" dirty="0"/>
              <a:t>:</a:t>
            </a:r>
          </a:p>
          <a:p>
            <a:r>
              <a:rPr lang="ru-RU" sz="2800" dirty="0"/>
              <a:t> 1. Впуск.</a:t>
            </a:r>
          </a:p>
          <a:p>
            <a:r>
              <a:rPr lang="ru-RU" sz="2800" dirty="0"/>
              <a:t> 2. </a:t>
            </a:r>
            <a:r>
              <a:rPr lang="ru-RU" sz="2800" dirty="0" err="1"/>
              <a:t>Стиснення</a:t>
            </a:r>
            <a:r>
              <a:rPr lang="ru-RU" sz="2800" dirty="0"/>
              <a:t>.</a:t>
            </a:r>
          </a:p>
          <a:p>
            <a:r>
              <a:rPr lang="ru-RU" sz="2800" dirty="0"/>
              <a:t> 3. </a:t>
            </a:r>
            <a:r>
              <a:rPr lang="ru-RU" sz="2800" dirty="0" err="1"/>
              <a:t>Робочий</a:t>
            </a:r>
            <a:r>
              <a:rPr lang="ru-RU" sz="2800" dirty="0"/>
              <a:t> </a:t>
            </a:r>
            <a:r>
              <a:rPr lang="ru-RU" sz="2800" dirty="0" err="1"/>
              <a:t>хід</a:t>
            </a:r>
            <a:r>
              <a:rPr lang="ru-RU" sz="2800" dirty="0"/>
              <a:t>.</a:t>
            </a:r>
          </a:p>
          <a:p>
            <a:r>
              <a:rPr lang="ru-RU" sz="2800" dirty="0"/>
              <a:t> 4. </a:t>
            </a:r>
            <a:r>
              <a:rPr lang="ru-RU" sz="2800" dirty="0" err="1"/>
              <a:t>Випуск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89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741589"/>
            <a:ext cx="5008984" cy="4525963"/>
          </a:xfrm>
        </p:spPr>
        <p:txBody>
          <a:bodyPr/>
          <a:lstStyle/>
          <a:p>
            <a:pPr marL="36576" indent="0">
              <a:buNone/>
            </a:pPr>
            <a:r>
              <a:rPr lang="uk-UA" dirty="0" smtClean="0"/>
              <a:t>         </a:t>
            </a:r>
            <a:r>
              <a:rPr lang="uk-UA" b="1" i="1" u="sng" dirty="0" smtClean="0"/>
              <a:t>Такти: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1</a:t>
            </a:r>
            <a:r>
              <a:rPr lang="ru-RU" sz="2400" dirty="0"/>
              <a:t>. Впуск.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2. </a:t>
            </a:r>
            <a:r>
              <a:rPr lang="ru-RU" sz="2400" dirty="0" err="1"/>
              <a:t>Стиснення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3. </a:t>
            </a:r>
            <a:r>
              <a:rPr lang="ru-RU" sz="2400" dirty="0" err="1"/>
              <a:t>Робочий</a:t>
            </a:r>
            <a:r>
              <a:rPr lang="ru-RU" sz="2400" dirty="0"/>
              <a:t> </a:t>
            </a:r>
            <a:r>
              <a:rPr lang="ru-RU" sz="2400" dirty="0" err="1"/>
              <a:t>хід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4. </a:t>
            </a:r>
            <a:r>
              <a:rPr lang="ru-RU" sz="2400" dirty="0" err="1"/>
              <a:t>Випуск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9" y="548680"/>
            <a:ext cx="5256584" cy="9925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Схема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чотиритактного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дизельного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ДВЗ.</a:t>
            </a:r>
          </a:p>
          <a:p>
            <a:pPr algn="ctr"/>
            <a:endParaRPr lang="ru-RU" sz="105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Администратор\Desktop\155px-Diesel_Engine_(4_cycle_running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1589"/>
            <a:ext cx="2018429" cy="391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340768"/>
            <a:ext cx="4686213" cy="49685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У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пального</a:t>
            </a:r>
            <a:r>
              <a:rPr lang="ru-RU" sz="2000" dirty="0"/>
              <a:t> для </a:t>
            </a:r>
            <a:r>
              <a:rPr lang="ru-RU" sz="2000" dirty="0" err="1"/>
              <a:t>двигунів</a:t>
            </a:r>
            <a:r>
              <a:rPr lang="ru-RU" sz="2000" dirty="0"/>
              <a:t>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згоряння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ru-RU" sz="2000" dirty="0"/>
              <a:t> </a:t>
            </a:r>
            <a:r>
              <a:rPr lang="ru-RU" sz="2000" dirty="0" err="1"/>
              <a:t>переробки</a:t>
            </a:r>
            <a:r>
              <a:rPr lang="ru-RU" sz="2000" dirty="0"/>
              <a:t> </a:t>
            </a:r>
            <a:r>
              <a:rPr lang="ru-RU" sz="2000" dirty="0" err="1"/>
              <a:t>нафти</a:t>
            </a:r>
            <a:r>
              <a:rPr lang="ru-RU" sz="2000" dirty="0"/>
              <a:t>: бензин, гас, </a:t>
            </a:r>
            <a:r>
              <a:rPr lang="ru-RU" sz="2000" dirty="0" err="1"/>
              <a:t>дизельне</a:t>
            </a:r>
            <a:r>
              <a:rPr lang="ru-RU" sz="2000" dirty="0"/>
              <a:t> </a:t>
            </a:r>
            <a:r>
              <a:rPr lang="ru-RU" sz="2000" dirty="0" err="1"/>
              <a:t>пальне</a:t>
            </a:r>
            <a:r>
              <a:rPr lang="ru-RU" sz="2000" dirty="0"/>
              <a:t>, </a:t>
            </a:r>
            <a:r>
              <a:rPr lang="ru-RU" sz="2000" dirty="0" err="1"/>
              <a:t>зріджений</a:t>
            </a:r>
            <a:r>
              <a:rPr lang="ru-RU" sz="2000" dirty="0"/>
              <a:t> </a:t>
            </a:r>
            <a:r>
              <a:rPr lang="ru-RU" sz="2000" dirty="0" err="1"/>
              <a:t>нафтовий</a:t>
            </a:r>
            <a:r>
              <a:rPr lang="ru-RU" sz="2000" dirty="0"/>
              <a:t> газ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 err="1"/>
              <a:t>Двигуни</a:t>
            </a:r>
            <a:r>
              <a:rPr lang="ru-RU" sz="2000" dirty="0"/>
              <a:t>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згоряння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на </a:t>
            </a:r>
            <a:r>
              <a:rPr lang="ru-RU" sz="2000" dirty="0" err="1"/>
              <a:t>зрідженому</a:t>
            </a:r>
            <a:r>
              <a:rPr lang="ru-RU" sz="2000" dirty="0"/>
              <a:t> природному </a:t>
            </a:r>
            <a:r>
              <a:rPr lang="ru-RU" sz="2000" dirty="0" err="1"/>
              <a:t>газі</a:t>
            </a:r>
            <a:r>
              <a:rPr lang="ru-RU" sz="2000" dirty="0"/>
              <a:t> та спиртах: </a:t>
            </a:r>
            <a:r>
              <a:rPr lang="ru-RU" sz="2000" dirty="0" err="1"/>
              <a:t>етанолі</a:t>
            </a:r>
            <a:r>
              <a:rPr lang="ru-RU" sz="2000" dirty="0"/>
              <a:t> й </a:t>
            </a:r>
            <a:r>
              <a:rPr lang="ru-RU" sz="2000" dirty="0" err="1"/>
              <a:t>метанолі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51569"/>
            <a:ext cx="61206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Пальне</a:t>
            </a:r>
            <a:endParaRPr lang="ru-RU" sz="48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Администратор\Desktop\benzokolonk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40910"/>
            <a:ext cx="3356242" cy="36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0"/>
            <a:ext cx="4576936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800" dirty="0" smtClean="0"/>
              <a:t>    </a:t>
            </a:r>
            <a:r>
              <a:rPr lang="ru-RU" sz="1800" b="1" i="1" u="sng" dirty="0" err="1" smtClean="0"/>
              <a:t>Вихлопний</a:t>
            </a:r>
            <a:r>
              <a:rPr lang="ru-RU" sz="1800" b="1" i="1" u="sng" dirty="0" smtClean="0"/>
              <a:t> </a:t>
            </a:r>
            <a:r>
              <a:rPr lang="ru-RU" sz="1800" b="1" i="1" u="sng" dirty="0"/>
              <a:t>газ</a:t>
            </a:r>
            <a:r>
              <a:rPr lang="ru-RU" sz="1800" dirty="0"/>
              <a:t> - </a:t>
            </a:r>
            <a:r>
              <a:rPr lang="ru-RU" sz="1800" dirty="0" smtClean="0"/>
              <a:t>є продуктам </a:t>
            </a:r>
            <a:r>
              <a:rPr lang="ru-RU" sz="1800" dirty="0" err="1"/>
              <a:t>окислення</a:t>
            </a:r>
            <a:r>
              <a:rPr lang="ru-RU" sz="1800" dirty="0"/>
              <a:t> і </a:t>
            </a:r>
            <a:r>
              <a:rPr lang="ru-RU" sz="1800" dirty="0" err="1"/>
              <a:t>неповного</a:t>
            </a:r>
            <a:r>
              <a:rPr lang="ru-RU" sz="1800" dirty="0"/>
              <a:t> </a:t>
            </a:r>
            <a:r>
              <a:rPr lang="ru-RU" sz="1800" dirty="0" err="1"/>
              <a:t>згоряння</a:t>
            </a:r>
            <a:r>
              <a:rPr lang="ru-RU" sz="1800" dirty="0"/>
              <a:t> </a:t>
            </a:r>
            <a:r>
              <a:rPr lang="ru-RU" sz="1800" dirty="0" err="1" smtClean="0"/>
              <a:t>вуглеводневого</a:t>
            </a:r>
            <a:r>
              <a:rPr lang="ru-RU" sz="1800" dirty="0" smtClean="0"/>
              <a:t> (</a:t>
            </a:r>
            <a:r>
              <a:rPr lang="ru-RU" sz="1800" dirty="0"/>
              <a:t>бензин, </a:t>
            </a:r>
            <a:r>
              <a:rPr lang="ru-RU" sz="1800" dirty="0" err="1"/>
              <a:t>дизельне</a:t>
            </a:r>
            <a:r>
              <a:rPr lang="ru-RU" sz="1800" dirty="0"/>
              <a:t> </a:t>
            </a:r>
            <a:r>
              <a:rPr lang="ru-RU" sz="1800" dirty="0" err="1"/>
              <a:t>паливо</a:t>
            </a:r>
            <a:r>
              <a:rPr lang="ru-RU" sz="1800" dirty="0"/>
              <a:t>, мазут, </a:t>
            </a:r>
            <a:r>
              <a:rPr lang="ru-RU" sz="1800" dirty="0" err="1"/>
              <a:t>вугілля</a:t>
            </a:r>
            <a:r>
              <a:rPr lang="ru-RU" sz="1800" dirty="0"/>
              <a:t> </a:t>
            </a:r>
            <a:r>
              <a:rPr lang="ru-RU" sz="1800" dirty="0" err="1"/>
              <a:t>природний</a:t>
            </a:r>
            <a:r>
              <a:rPr lang="ru-RU" sz="1800" dirty="0"/>
              <a:t> </a:t>
            </a:r>
            <a:r>
              <a:rPr lang="ru-RU" sz="1800" dirty="0" smtClean="0"/>
              <a:t>газ)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 smtClean="0"/>
              <a:t>палива</a:t>
            </a:r>
            <a:r>
              <a:rPr lang="ru-RU" sz="1800" dirty="0" smtClean="0"/>
              <a:t>. </a:t>
            </a:r>
            <a:r>
              <a:rPr lang="ru-RU" sz="1800" dirty="0" err="1" smtClean="0"/>
              <a:t>Вихлопні</a:t>
            </a:r>
            <a:r>
              <a:rPr lang="ru-RU" sz="1800" dirty="0" smtClean="0"/>
              <a:t> </a:t>
            </a:r>
            <a:r>
              <a:rPr lang="ru-RU" sz="1800" dirty="0"/>
              <a:t>гази </a:t>
            </a:r>
            <a:r>
              <a:rPr lang="ru-RU" sz="1800" dirty="0" err="1"/>
              <a:t>містять</a:t>
            </a:r>
            <a:r>
              <a:rPr lang="ru-RU" sz="1800" dirty="0"/>
              <a:t> </a:t>
            </a:r>
            <a:r>
              <a:rPr lang="ru-RU" sz="1800" dirty="0" err="1"/>
              <a:t>певну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(в </a:t>
            </a:r>
            <a:r>
              <a:rPr lang="ru-RU" sz="1800" dirty="0" err="1"/>
              <a:t>залежності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палива</a:t>
            </a:r>
            <a:r>
              <a:rPr lang="ru-RU" sz="1800" dirty="0"/>
              <a:t>, типу </a:t>
            </a:r>
            <a:r>
              <a:rPr lang="ru-RU" sz="1800" dirty="0" err="1"/>
              <a:t>двигуна</a:t>
            </a:r>
            <a:r>
              <a:rPr lang="ru-RU" sz="1800" dirty="0"/>
              <a:t> та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технічного</a:t>
            </a:r>
            <a:r>
              <a:rPr lang="ru-RU" sz="1800" dirty="0"/>
              <a:t> стану) </a:t>
            </a:r>
            <a:r>
              <a:rPr lang="ru-RU" sz="1800" dirty="0" err="1"/>
              <a:t>токсичних</a:t>
            </a:r>
            <a:r>
              <a:rPr lang="ru-RU" sz="1800" dirty="0"/>
              <a:t> і </a:t>
            </a:r>
            <a:r>
              <a:rPr lang="ru-RU" sz="1800" dirty="0" err="1"/>
              <a:t>шкідливих</a:t>
            </a:r>
            <a:r>
              <a:rPr lang="ru-RU" sz="1800" dirty="0"/>
              <a:t> </a:t>
            </a:r>
            <a:r>
              <a:rPr lang="ru-RU" sz="1800" dirty="0" err="1"/>
              <a:t>компонентів</a:t>
            </a:r>
            <a:r>
              <a:rPr lang="ru-RU" sz="1800" dirty="0" smtClean="0"/>
              <a:t>.</a:t>
            </a:r>
          </a:p>
          <a:p>
            <a:pPr marL="36576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b="1" i="1" u="sng" dirty="0" err="1" smtClean="0"/>
              <a:t>Викиди</a:t>
            </a:r>
            <a:r>
              <a:rPr lang="ru-RU" sz="1800" b="1" i="1" u="sng" dirty="0" smtClean="0"/>
              <a:t> </a:t>
            </a:r>
            <a:r>
              <a:rPr lang="ru-RU" sz="1800" b="1" i="1" u="sng" dirty="0" err="1"/>
              <a:t>вихлопних</a:t>
            </a:r>
            <a:r>
              <a:rPr lang="ru-RU" sz="1800" b="1" i="1" u="sng" dirty="0"/>
              <a:t> </a:t>
            </a:r>
            <a:r>
              <a:rPr lang="ru-RU" sz="1800" b="1" i="1" u="sng" dirty="0" err="1"/>
              <a:t>газів</a:t>
            </a:r>
            <a:r>
              <a:rPr lang="ru-RU" sz="1800" b="1" i="1" u="sng" dirty="0"/>
              <a:t> </a:t>
            </a:r>
            <a:r>
              <a:rPr lang="ru-RU" sz="1800" dirty="0"/>
              <a:t>— </a:t>
            </a:r>
            <a:r>
              <a:rPr lang="ru-RU" sz="1800" dirty="0" err="1"/>
              <a:t>основна</a:t>
            </a:r>
            <a:r>
              <a:rPr lang="ru-RU" sz="1800" dirty="0"/>
              <a:t> причина </a:t>
            </a:r>
            <a:r>
              <a:rPr lang="ru-RU" sz="1800" dirty="0" err="1"/>
              <a:t>перевищення</a:t>
            </a:r>
            <a:r>
              <a:rPr lang="ru-RU" sz="1800" dirty="0"/>
              <a:t> </a:t>
            </a:r>
            <a:r>
              <a:rPr lang="ru-RU" sz="1800" dirty="0" err="1"/>
              <a:t>гранично</a:t>
            </a:r>
            <a:r>
              <a:rPr lang="ru-RU" sz="1800" dirty="0"/>
              <a:t> </a:t>
            </a:r>
            <a:r>
              <a:rPr lang="ru-RU" sz="1800" dirty="0" err="1"/>
              <a:t>допустимих</a:t>
            </a:r>
            <a:r>
              <a:rPr lang="ru-RU" sz="1800" dirty="0"/>
              <a:t> </a:t>
            </a:r>
            <a:r>
              <a:rPr lang="ru-RU" sz="1800" dirty="0" err="1"/>
              <a:t>концентрацій</a:t>
            </a:r>
            <a:r>
              <a:rPr lang="ru-RU" sz="1800" dirty="0"/>
              <a:t> </a:t>
            </a:r>
            <a:r>
              <a:rPr lang="ru-RU" sz="1800" dirty="0" err="1"/>
              <a:t>токсичних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 і </a:t>
            </a:r>
            <a:r>
              <a:rPr lang="ru-RU" sz="1800" dirty="0" err="1"/>
              <a:t>канцерогенів</a:t>
            </a:r>
            <a:r>
              <a:rPr lang="ru-RU" sz="1800" dirty="0"/>
              <a:t> в </a:t>
            </a:r>
            <a:r>
              <a:rPr lang="ru-RU" sz="1800" dirty="0" err="1"/>
              <a:t>атмосфері</a:t>
            </a:r>
            <a:r>
              <a:rPr lang="ru-RU" sz="1800" dirty="0"/>
              <a:t> великих </a:t>
            </a:r>
            <a:r>
              <a:rPr lang="ru-RU" sz="1800" dirty="0" err="1"/>
              <a:t>міст</a:t>
            </a:r>
            <a:r>
              <a:rPr lang="ru-RU" sz="1800" dirty="0"/>
              <a:t>, </a:t>
            </a:r>
            <a:r>
              <a:rPr lang="ru-RU" sz="1800" dirty="0" err="1"/>
              <a:t>утворення</a:t>
            </a:r>
            <a:r>
              <a:rPr lang="ru-RU" sz="1800" dirty="0"/>
              <a:t> </a:t>
            </a:r>
            <a:r>
              <a:rPr lang="ru-RU" sz="1800" dirty="0" err="1"/>
              <a:t>смогів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є частою причиною </a:t>
            </a:r>
            <a:r>
              <a:rPr lang="ru-RU" sz="1800" dirty="0" err="1"/>
              <a:t>отруєння</a:t>
            </a:r>
            <a:r>
              <a:rPr lang="ru-RU" sz="1800" dirty="0"/>
              <a:t> у </a:t>
            </a:r>
            <a:r>
              <a:rPr lang="ru-RU" sz="1800" dirty="0" err="1"/>
              <a:t>замкненому</a:t>
            </a:r>
            <a:r>
              <a:rPr lang="ru-RU" sz="1800" dirty="0"/>
              <a:t> </a:t>
            </a:r>
            <a:r>
              <a:rPr lang="ru-RU" sz="1800" dirty="0" err="1"/>
              <a:t>просторі</a:t>
            </a:r>
            <a:r>
              <a:rPr lang="ru-RU" sz="18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2656"/>
            <a:ext cx="55674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Шкідливі</a:t>
            </a:r>
            <a:r>
              <a:rPr lang="ru-RU" sz="32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викиди</a:t>
            </a:r>
            <a:r>
              <a:rPr lang="ru-RU" sz="32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атмосферу</a:t>
            </a:r>
            <a:endParaRPr lang="ru-RU" sz="32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Администратор\Desktop\220px-Diesel-sm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9240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467600" cy="208823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1400" dirty="0" smtClean="0"/>
              <a:t>   </a:t>
            </a:r>
            <a:r>
              <a:rPr lang="ru-RU" sz="1400" dirty="0" err="1" smtClean="0"/>
              <a:t>Основними</a:t>
            </a:r>
            <a:r>
              <a:rPr lang="ru-RU" sz="1400" dirty="0" smtClean="0"/>
              <a:t> </a:t>
            </a:r>
            <a:r>
              <a:rPr lang="ru-RU" sz="1400" dirty="0" err="1"/>
              <a:t>джерелами</a:t>
            </a:r>
            <a:r>
              <a:rPr lang="ru-RU" sz="1400" dirty="0"/>
              <a:t> </a:t>
            </a:r>
            <a:r>
              <a:rPr lang="ru-RU" sz="1400" dirty="0" err="1"/>
              <a:t>забруднення</a:t>
            </a:r>
            <a:r>
              <a:rPr lang="ru-RU" sz="1400" dirty="0"/>
              <a:t> </a:t>
            </a:r>
            <a:r>
              <a:rPr lang="ru-RU" sz="1400" dirty="0" err="1"/>
              <a:t>атмосфери</a:t>
            </a:r>
            <a:r>
              <a:rPr lang="ru-RU" sz="1400" dirty="0"/>
              <a:t> є </a:t>
            </a:r>
            <a:r>
              <a:rPr lang="ru-RU" sz="1400" dirty="0" err="1"/>
              <a:t>транспортні</a:t>
            </a:r>
            <a:r>
              <a:rPr lang="ru-RU" sz="1400" dirty="0"/>
              <a:t> </a:t>
            </a:r>
            <a:r>
              <a:rPr lang="ru-RU" sz="1400" dirty="0" err="1"/>
              <a:t>засоби</a:t>
            </a:r>
            <a:r>
              <a:rPr lang="ru-RU" sz="1400" dirty="0"/>
              <a:t> з </a:t>
            </a:r>
            <a:r>
              <a:rPr lang="ru-RU" sz="1400" dirty="0" err="1"/>
              <a:t>двигунами</a:t>
            </a:r>
            <a:r>
              <a:rPr lang="ru-RU" sz="1400" dirty="0"/>
              <a:t> </a:t>
            </a:r>
            <a:r>
              <a:rPr lang="ru-RU" sz="1400" dirty="0" err="1"/>
              <a:t>внутрішнього</a:t>
            </a:r>
            <a:r>
              <a:rPr lang="ru-RU" sz="1400" dirty="0"/>
              <a:t> </a:t>
            </a:r>
            <a:r>
              <a:rPr lang="ru-RU" sz="1400" dirty="0" err="1"/>
              <a:t>згоряння</a:t>
            </a:r>
            <a:r>
              <a:rPr lang="ru-RU" sz="1400" dirty="0"/>
              <a:t> (ДВЗ</a:t>
            </a:r>
            <a:r>
              <a:rPr lang="ru-RU" sz="1400" dirty="0" smtClean="0"/>
              <a:t>).</a:t>
            </a:r>
          </a:p>
          <a:p>
            <a:pPr marL="36576" indent="0">
              <a:buNone/>
            </a:pPr>
            <a:r>
              <a:rPr lang="ru-RU" sz="1400" dirty="0" smtClean="0"/>
              <a:t>   </a:t>
            </a:r>
            <a:r>
              <a:rPr lang="ru-RU" sz="1400" dirty="0" err="1" smtClean="0"/>
              <a:t>Основні</a:t>
            </a:r>
            <a:r>
              <a:rPr lang="ru-RU" sz="1400" dirty="0" smtClean="0"/>
              <a:t> </a:t>
            </a:r>
            <a:r>
              <a:rPr lang="ru-RU" sz="1400" dirty="0" err="1"/>
              <a:t>компоненти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викидаються</a:t>
            </a:r>
            <a:r>
              <a:rPr lang="ru-RU" sz="1400" dirty="0"/>
              <a:t> в атмосферу при </a:t>
            </a:r>
            <a:r>
              <a:rPr lang="ru-RU" sz="1400" dirty="0" err="1"/>
              <a:t>спалюванні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палива</a:t>
            </a:r>
            <a:r>
              <a:rPr lang="ru-RU" sz="1400" dirty="0"/>
              <a:t> в </a:t>
            </a:r>
            <a:r>
              <a:rPr lang="ru-RU" sz="1400" dirty="0" err="1"/>
              <a:t>двигунах</a:t>
            </a:r>
            <a:r>
              <a:rPr lang="ru-RU" sz="1400" dirty="0"/>
              <a:t> </a:t>
            </a:r>
            <a:r>
              <a:rPr lang="ru-RU" sz="1400" dirty="0" err="1"/>
              <a:t>усіх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, - </a:t>
            </a:r>
            <a:r>
              <a:rPr lang="ru-RU" sz="1400" dirty="0" err="1"/>
              <a:t>нетоксичні</a:t>
            </a:r>
            <a:r>
              <a:rPr lang="ru-RU" sz="1400" dirty="0"/>
              <a:t> </a:t>
            </a:r>
            <a:r>
              <a:rPr lang="ru-RU" sz="1400" dirty="0" err="1"/>
              <a:t>діоксид</a:t>
            </a:r>
            <a:r>
              <a:rPr lang="ru-RU" sz="1400" dirty="0"/>
              <a:t> </a:t>
            </a:r>
            <a:r>
              <a:rPr lang="ru-RU" sz="1400" dirty="0" err="1"/>
              <a:t>вуглецю</a:t>
            </a:r>
            <a:r>
              <a:rPr lang="ru-RU" sz="1400" dirty="0"/>
              <a:t> </a:t>
            </a:r>
            <a:r>
              <a:rPr lang="ru-RU" sz="1400" dirty="0" smtClean="0"/>
              <a:t>(СО</a:t>
            </a:r>
            <a:r>
              <a:rPr lang="ru-RU" sz="800" dirty="0" smtClean="0"/>
              <a:t>2</a:t>
            </a:r>
            <a:r>
              <a:rPr lang="ru-RU" sz="1400" dirty="0" smtClean="0"/>
              <a:t>) </a:t>
            </a:r>
            <a:r>
              <a:rPr lang="ru-RU" sz="1400" dirty="0"/>
              <a:t>і </a:t>
            </a:r>
            <a:r>
              <a:rPr lang="ru-RU" sz="1400" dirty="0" err="1"/>
              <a:t>водяна</a:t>
            </a:r>
            <a:r>
              <a:rPr lang="ru-RU" sz="1400" dirty="0"/>
              <a:t> пара </a:t>
            </a:r>
            <a:r>
              <a:rPr lang="ru-RU" sz="1400" dirty="0" smtClean="0"/>
              <a:t>(Н</a:t>
            </a:r>
            <a:r>
              <a:rPr lang="ru-RU" sz="800" dirty="0" smtClean="0"/>
              <a:t>2</a:t>
            </a:r>
            <a:r>
              <a:rPr lang="ru-RU" sz="1400" dirty="0" smtClean="0"/>
              <a:t>О). </a:t>
            </a:r>
            <a:r>
              <a:rPr lang="ru-RU" sz="1400" dirty="0" err="1"/>
              <a:t>Однак</a:t>
            </a:r>
            <a:r>
              <a:rPr lang="ru-RU" sz="1400" dirty="0"/>
              <a:t>, </a:t>
            </a:r>
            <a:r>
              <a:rPr lang="ru-RU" sz="1400" dirty="0" err="1"/>
              <a:t>крім</a:t>
            </a:r>
            <a:r>
              <a:rPr lang="ru-RU" sz="1400" dirty="0"/>
              <a:t> них в атмосферу </a:t>
            </a:r>
            <a:r>
              <a:rPr lang="ru-RU" sz="1400" dirty="0" err="1"/>
              <a:t>викидаються</a:t>
            </a:r>
            <a:r>
              <a:rPr lang="ru-RU" sz="1400" dirty="0"/>
              <a:t> і </a:t>
            </a:r>
            <a:r>
              <a:rPr lang="ru-RU" sz="1400" dirty="0" err="1"/>
              <a:t>шкідливі</a:t>
            </a:r>
            <a:r>
              <a:rPr lang="ru-RU" sz="1400" dirty="0"/>
              <a:t> </a:t>
            </a:r>
            <a:r>
              <a:rPr lang="ru-RU" sz="1400" dirty="0" err="1"/>
              <a:t>речовини</a:t>
            </a:r>
            <a:r>
              <a:rPr lang="ru-RU" sz="1400" dirty="0"/>
              <a:t>, </a:t>
            </a:r>
            <a:r>
              <a:rPr lang="ru-RU" sz="1400" dirty="0" err="1"/>
              <a:t>такі</a:t>
            </a:r>
            <a:r>
              <a:rPr lang="ru-RU" sz="1400" dirty="0"/>
              <a:t> як оксид </a:t>
            </a:r>
            <a:r>
              <a:rPr lang="ru-RU" sz="1400" dirty="0" err="1"/>
              <a:t>вуглецю</a:t>
            </a:r>
            <a:r>
              <a:rPr lang="ru-RU" sz="1400" dirty="0"/>
              <a:t>, </a:t>
            </a:r>
            <a:r>
              <a:rPr lang="ru-RU" sz="1400" dirty="0" err="1"/>
              <a:t>оксиди</a:t>
            </a:r>
            <a:r>
              <a:rPr lang="ru-RU" sz="1400" dirty="0"/>
              <a:t> </a:t>
            </a:r>
            <a:r>
              <a:rPr lang="ru-RU" sz="1400" dirty="0" err="1"/>
              <a:t>сірки</a:t>
            </a:r>
            <a:r>
              <a:rPr lang="ru-RU" sz="1400" dirty="0"/>
              <a:t>, азоту, </a:t>
            </a:r>
            <a:r>
              <a:rPr lang="ru-RU" sz="1400" dirty="0" err="1"/>
              <a:t>сполуки</a:t>
            </a:r>
            <a:r>
              <a:rPr lang="ru-RU" sz="1400" dirty="0"/>
              <a:t> </a:t>
            </a:r>
            <a:r>
              <a:rPr lang="ru-RU" sz="1400" dirty="0" err="1"/>
              <a:t>свинцю</a:t>
            </a:r>
            <a:r>
              <a:rPr lang="ru-RU" sz="1400" dirty="0"/>
              <a:t>, сажа, </a:t>
            </a:r>
            <a:r>
              <a:rPr lang="ru-RU" sz="1400" dirty="0" err="1"/>
              <a:t>вуглеводні</a:t>
            </a:r>
            <a:r>
              <a:rPr lang="ru-RU" sz="1400" dirty="0"/>
              <a:t>, у тому </a:t>
            </a:r>
            <a:r>
              <a:rPr lang="ru-RU" sz="1400" dirty="0" err="1"/>
              <a:t>числі</a:t>
            </a:r>
            <a:r>
              <a:rPr lang="ru-RU" sz="1400" dirty="0"/>
              <a:t> </a:t>
            </a:r>
            <a:r>
              <a:rPr lang="ru-RU" sz="1400" dirty="0" err="1"/>
              <a:t>канцерогенний</a:t>
            </a:r>
            <a:r>
              <a:rPr lang="ru-RU" sz="1400" dirty="0"/>
              <a:t> </a:t>
            </a:r>
            <a:r>
              <a:rPr lang="ru-RU" sz="1400" dirty="0" err="1"/>
              <a:t>бензопірен</a:t>
            </a:r>
            <a:r>
              <a:rPr lang="ru-RU" sz="1400" dirty="0"/>
              <a:t> </a:t>
            </a:r>
            <a:r>
              <a:rPr lang="ru-RU" sz="1400" dirty="0" smtClean="0"/>
              <a:t>(С</a:t>
            </a:r>
            <a:r>
              <a:rPr lang="ru-RU" sz="800" dirty="0" smtClean="0"/>
              <a:t>20</a:t>
            </a:r>
            <a:r>
              <a:rPr lang="ru-RU" sz="1400" dirty="0" smtClean="0"/>
              <a:t>Н</a:t>
            </a:r>
            <a:r>
              <a:rPr lang="ru-RU" sz="800" dirty="0" smtClean="0"/>
              <a:t>12</a:t>
            </a:r>
            <a:r>
              <a:rPr lang="ru-RU" sz="1400" dirty="0" smtClean="0"/>
              <a:t>), </a:t>
            </a:r>
            <a:r>
              <a:rPr lang="ru-RU" sz="1400" dirty="0" err="1"/>
              <a:t>незгорілі</a:t>
            </a:r>
            <a:r>
              <a:rPr lang="ru-RU" sz="1400" dirty="0"/>
              <a:t> </a:t>
            </a:r>
            <a:r>
              <a:rPr lang="ru-RU" sz="1400" dirty="0" err="1"/>
              <a:t>частки</a:t>
            </a:r>
            <a:r>
              <a:rPr lang="ru-RU" sz="1400" dirty="0"/>
              <a:t> </a:t>
            </a:r>
            <a:r>
              <a:rPr lang="ru-RU" sz="1400" dirty="0" err="1"/>
              <a:t>палива</a:t>
            </a:r>
            <a:r>
              <a:rPr lang="ru-RU" sz="1400" dirty="0"/>
              <a:t> і т.п.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64087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Види</a:t>
            </a:r>
            <a:r>
              <a:rPr lang="ru-RU" sz="28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забруднень</a:t>
            </a:r>
            <a:r>
              <a:rPr lang="ru-RU" sz="28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від</a:t>
            </a:r>
            <a:r>
              <a:rPr lang="ru-RU" sz="28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автотранспорту</a:t>
            </a:r>
            <a:endParaRPr lang="ru-RU" sz="28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C:\Users\Администратор\Desktop\image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5848"/>
            <a:ext cx="8208912" cy="35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07342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1800" b="1" i="1" dirty="0" smtClean="0"/>
              <a:t>   </a:t>
            </a:r>
            <a:r>
              <a:rPr lang="ru-RU" sz="1800" b="1" i="1" dirty="0" err="1" smtClean="0"/>
              <a:t>Накопичення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відпрацьованих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газів</a:t>
            </a:r>
            <a:endParaRPr lang="ru-RU" sz="1800" b="1" i="1" dirty="0" smtClean="0"/>
          </a:p>
          <a:p>
            <a:pPr marL="36576" indent="0">
              <a:buNone/>
            </a:pPr>
            <a:r>
              <a:rPr lang="ru-RU" sz="1600" dirty="0" err="1"/>
              <a:t>Основними</a:t>
            </a:r>
            <a:r>
              <a:rPr lang="ru-RU" sz="1600" dirty="0"/>
              <a:t> центрами </a:t>
            </a:r>
            <a:r>
              <a:rPr lang="ru-RU" sz="1600" dirty="0" err="1"/>
              <a:t>накопичення</a:t>
            </a:r>
            <a:r>
              <a:rPr lang="ru-RU" sz="1600" dirty="0"/>
              <a:t> </a:t>
            </a:r>
            <a:r>
              <a:rPr lang="ru-RU" sz="1600" dirty="0" err="1"/>
              <a:t>шкідливих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 </a:t>
            </a:r>
            <a:r>
              <a:rPr lang="ru-RU" sz="1600" dirty="0" err="1"/>
              <a:t>відпрацьованих</a:t>
            </a:r>
            <a:endParaRPr lang="ru-RU" sz="1600" dirty="0"/>
          </a:p>
          <a:p>
            <a:pPr marL="36576" indent="0">
              <a:buNone/>
            </a:pPr>
            <a:r>
              <a:rPr lang="ru-RU" sz="1600" dirty="0" err="1"/>
              <a:t>автомобільних</a:t>
            </a:r>
            <a:r>
              <a:rPr lang="ru-RU" sz="1600" dirty="0"/>
              <a:t> </a:t>
            </a:r>
            <a:r>
              <a:rPr lang="ru-RU" sz="1600" dirty="0" err="1"/>
              <a:t>газів</a:t>
            </a:r>
            <a:r>
              <a:rPr lang="ru-RU" sz="1600" dirty="0"/>
              <a:t> є </a:t>
            </a:r>
            <a:r>
              <a:rPr lang="ru-RU" sz="1600" dirty="0" err="1"/>
              <a:t>густонаселені</a:t>
            </a:r>
            <a:r>
              <a:rPr lang="ru-RU" sz="1600" dirty="0"/>
              <a:t> </a:t>
            </a:r>
            <a:r>
              <a:rPr lang="ru-RU" sz="1600" dirty="0" err="1"/>
              <a:t>райони</a:t>
            </a:r>
            <a:r>
              <a:rPr lang="ru-RU" sz="1600" dirty="0"/>
              <a:t> та </a:t>
            </a:r>
            <a:r>
              <a:rPr lang="ru-RU" sz="1600" dirty="0" err="1"/>
              <a:t>міста</a:t>
            </a:r>
            <a:r>
              <a:rPr lang="ru-RU" sz="1600" dirty="0"/>
              <a:t> з великим автопарком.</a:t>
            </a:r>
          </a:p>
          <a:p>
            <a:pPr marL="36576" indent="0">
              <a:buNone/>
            </a:pPr>
            <a:r>
              <a:rPr lang="ru-RU" sz="1600" dirty="0"/>
              <a:t>Над великими </a:t>
            </a:r>
            <a:r>
              <a:rPr lang="ru-RU" sz="1600" dirty="0" err="1"/>
              <a:t>містами</a:t>
            </a:r>
            <a:r>
              <a:rPr lang="ru-RU" sz="1600" dirty="0"/>
              <a:t> атмосфера </a:t>
            </a:r>
            <a:r>
              <a:rPr lang="ru-RU" sz="1600" dirty="0" err="1"/>
              <a:t>містить</a:t>
            </a:r>
            <a:r>
              <a:rPr lang="ru-RU" sz="1600" dirty="0"/>
              <a:t> у 10 </a:t>
            </a:r>
            <a:r>
              <a:rPr lang="ru-RU" sz="1600" dirty="0" err="1"/>
              <a:t>разів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аерозолів</a:t>
            </a:r>
            <a:r>
              <a:rPr lang="ru-RU" sz="1600" dirty="0"/>
              <a:t> і у 25</a:t>
            </a:r>
          </a:p>
          <a:p>
            <a:pPr marL="36576" indent="0">
              <a:buNone/>
            </a:pPr>
            <a:r>
              <a:rPr lang="ru-RU" sz="1600" dirty="0" err="1"/>
              <a:t>разів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газів</a:t>
            </a:r>
            <a:r>
              <a:rPr lang="ru-RU" sz="1600" dirty="0"/>
              <a:t>. При </a:t>
            </a:r>
            <a:r>
              <a:rPr lang="ru-RU" sz="1600" dirty="0" err="1"/>
              <a:t>цьому</a:t>
            </a:r>
            <a:r>
              <a:rPr lang="ru-RU" sz="1600" dirty="0"/>
              <a:t> 60-70 % газового-</a:t>
            </a:r>
            <a:r>
              <a:rPr lang="ru-RU" sz="1600" dirty="0" err="1"/>
              <a:t>забруднення</a:t>
            </a:r>
            <a:r>
              <a:rPr lang="ru-RU" sz="1600" dirty="0"/>
              <a:t> </a:t>
            </a:r>
            <a:r>
              <a:rPr lang="ru-RU" sz="1600" dirty="0" err="1"/>
              <a:t>припадає</a:t>
            </a:r>
            <a:r>
              <a:rPr lang="ru-RU" sz="1600" dirty="0"/>
              <a:t> на</a:t>
            </a:r>
          </a:p>
          <a:p>
            <a:pPr marL="36576" indent="0">
              <a:buNone/>
            </a:pPr>
            <a:r>
              <a:rPr lang="ru-RU" sz="1600" dirty="0"/>
              <a:t>автотранспорт. </a:t>
            </a:r>
            <a:r>
              <a:rPr lang="ru-RU" sz="1600" dirty="0" err="1"/>
              <a:t>Більш</a:t>
            </a:r>
            <a:r>
              <a:rPr lang="ru-RU" sz="1600" dirty="0"/>
              <a:t> активна </a:t>
            </a:r>
            <a:r>
              <a:rPr lang="ru-RU" sz="1600" dirty="0" err="1"/>
              <a:t>конденсація</a:t>
            </a:r>
            <a:r>
              <a:rPr lang="ru-RU" sz="1600" dirty="0"/>
              <a:t> </a:t>
            </a:r>
            <a:r>
              <a:rPr lang="ru-RU" sz="1600" dirty="0" err="1"/>
              <a:t>вологи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</a:t>
            </a:r>
            <a:r>
              <a:rPr lang="ru-RU" sz="1600" dirty="0" err="1" smtClean="0"/>
              <a:t>збільшення</a:t>
            </a:r>
            <a:r>
              <a:rPr lang="ru-RU" sz="1600" dirty="0" smtClean="0"/>
              <a:t> </a:t>
            </a:r>
            <a:r>
              <a:rPr lang="ru-RU" sz="1600" dirty="0" err="1"/>
              <a:t>опадів</a:t>
            </a:r>
            <a:r>
              <a:rPr lang="ru-RU" sz="1600" dirty="0"/>
              <a:t> на 5—10 %.</a:t>
            </a:r>
          </a:p>
          <a:p>
            <a:pPr marL="36576" indent="0">
              <a:buNone/>
            </a:pPr>
            <a:endParaRPr lang="ru-RU" sz="1600" dirty="0"/>
          </a:p>
          <a:p>
            <a:pPr marL="36576" indent="0">
              <a:buNone/>
            </a:pPr>
            <a:r>
              <a:rPr lang="uk-UA" sz="1600" b="1" i="1" u="sng" dirty="0" smtClean="0"/>
              <a:t>  </a:t>
            </a:r>
            <a:endParaRPr lang="ru-RU" sz="1600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281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Вплив ДВЗ на навколишнє середовище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8" y="3272844"/>
            <a:ext cx="6696744" cy="31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9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583264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 smtClean="0"/>
              <a:t>   </a:t>
            </a:r>
            <a:r>
              <a:rPr lang="ru-RU" sz="1600" dirty="0" err="1" smtClean="0"/>
              <a:t>Справжнім</a:t>
            </a:r>
            <a:r>
              <a:rPr lang="ru-RU" sz="1600" dirty="0" smtClean="0"/>
              <a:t> </a:t>
            </a:r>
            <a:r>
              <a:rPr lang="ru-RU" sz="1600" dirty="0"/>
              <a:t>лихом для </a:t>
            </a:r>
            <a:r>
              <a:rPr lang="ru-RU" sz="1600" dirty="0" err="1"/>
              <a:t>міст</a:t>
            </a:r>
            <a:r>
              <a:rPr lang="ru-RU" sz="1600" dirty="0"/>
              <a:t> є </a:t>
            </a:r>
            <a:r>
              <a:rPr lang="ru-RU" sz="1600" dirty="0" err="1"/>
              <a:t>автомобілі</a:t>
            </a:r>
            <a:r>
              <a:rPr lang="ru-RU" sz="1600" dirty="0"/>
              <a:t>. </a:t>
            </a:r>
            <a:r>
              <a:rPr lang="ru-RU" sz="1600" dirty="0" err="1"/>
              <a:t>Більш</a:t>
            </a:r>
            <a:r>
              <a:rPr lang="ru-RU" sz="1600" dirty="0"/>
              <a:t> як </a:t>
            </a:r>
            <a:r>
              <a:rPr lang="ru-RU" sz="1600" b="1" i="1" u="sng" dirty="0"/>
              <a:t>300 млн </a:t>
            </a:r>
            <a:r>
              <a:rPr lang="ru-RU" sz="1600" dirty="0"/>
              <a:t>автомашин </a:t>
            </a:r>
            <a:r>
              <a:rPr lang="ru-RU" sz="1600" dirty="0" err="1"/>
              <a:t>щодня</a:t>
            </a:r>
            <a:r>
              <a:rPr lang="ru-RU" sz="1600" dirty="0"/>
              <a:t> </a:t>
            </a:r>
            <a:r>
              <a:rPr lang="ru-RU" sz="1600" dirty="0" err="1"/>
              <a:t>викидають</a:t>
            </a:r>
            <a:r>
              <a:rPr lang="ru-RU" sz="1600" dirty="0"/>
              <a:t> в </a:t>
            </a:r>
            <a:r>
              <a:rPr lang="ru-RU" sz="1600" dirty="0" err="1"/>
              <a:t>повітря</a:t>
            </a:r>
            <a:r>
              <a:rPr lang="ru-RU" sz="1600" dirty="0"/>
              <a:t> </a:t>
            </a:r>
            <a:r>
              <a:rPr lang="ru-RU" sz="1600" b="1" i="1" u="sng" dirty="0"/>
              <a:t>800 тис. тонн</a:t>
            </a:r>
            <a:r>
              <a:rPr lang="ru-RU" sz="1600" dirty="0"/>
              <a:t> </a:t>
            </a:r>
            <a:r>
              <a:rPr lang="ru-RU" sz="1600" dirty="0" err="1"/>
              <a:t>окису</a:t>
            </a:r>
            <a:r>
              <a:rPr lang="ru-RU" sz="1600" dirty="0"/>
              <a:t> </a:t>
            </a:r>
            <a:r>
              <a:rPr lang="ru-RU" sz="1600" dirty="0" err="1"/>
              <a:t>вуглецю</a:t>
            </a:r>
            <a:r>
              <a:rPr lang="ru-RU" sz="1600" dirty="0"/>
              <a:t>, </a:t>
            </a:r>
            <a:r>
              <a:rPr lang="ru-RU" sz="1600" b="1" i="1" u="sng" dirty="0"/>
              <a:t>1 тис. тонн </a:t>
            </a:r>
            <a:r>
              <a:rPr lang="ru-RU" sz="1600" b="1" i="1" u="sng" dirty="0" err="1"/>
              <a:t>свинцю</a:t>
            </a:r>
            <a:r>
              <a:rPr lang="ru-RU" sz="1600" dirty="0"/>
              <a:t>. </a:t>
            </a:r>
            <a:r>
              <a:rPr lang="ru-RU" sz="1600" dirty="0" err="1"/>
              <a:t>Більшість</a:t>
            </a:r>
            <a:r>
              <a:rPr lang="ru-RU" sz="1600" dirty="0"/>
              <a:t> з 200 </a:t>
            </a:r>
            <a:r>
              <a:rPr lang="ru-RU" sz="1600" dirty="0" err="1"/>
              <a:t>компонентів</a:t>
            </a:r>
            <a:r>
              <a:rPr lang="ru-RU" sz="1600" dirty="0"/>
              <a:t> </a:t>
            </a:r>
            <a:r>
              <a:rPr lang="ru-RU" sz="1600" dirty="0" err="1"/>
              <a:t>вихлопних</a:t>
            </a:r>
            <a:r>
              <a:rPr lang="ru-RU" sz="1600" dirty="0"/>
              <a:t> </a:t>
            </a:r>
            <a:r>
              <a:rPr lang="ru-RU" sz="1600" dirty="0" err="1"/>
              <a:t>газів</a:t>
            </a:r>
            <a:r>
              <a:rPr lang="ru-RU" sz="1600" dirty="0"/>
              <a:t> автомашин </a:t>
            </a:r>
            <a:r>
              <a:rPr lang="ru-RU" sz="1600" dirty="0" err="1"/>
              <a:t>згубно</a:t>
            </a:r>
            <a:r>
              <a:rPr lang="ru-RU" sz="1600" dirty="0"/>
              <a:t>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організм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, а оксид азоту є одним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компонентів</a:t>
            </a:r>
            <a:r>
              <a:rPr lang="ru-RU" sz="1600" dirty="0"/>
              <a:t> смогу</a:t>
            </a:r>
            <a:r>
              <a:rPr lang="ru-RU" sz="1600" dirty="0" smtClean="0"/>
              <a:t>.</a:t>
            </a:r>
            <a:endParaRPr lang="ru-RU" sz="1600" dirty="0"/>
          </a:p>
          <a:p>
            <a:pPr marL="36576" indent="0">
              <a:buNone/>
            </a:pPr>
            <a:r>
              <a:rPr lang="ru-RU" sz="1600" dirty="0" smtClean="0"/>
              <a:t>   </a:t>
            </a:r>
            <a:r>
              <a:rPr lang="ru-RU" sz="1600" dirty="0" err="1" smtClean="0"/>
              <a:t>Хімічні</a:t>
            </a:r>
            <a:r>
              <a:rPr lang="ru-RU" sz="1600" dirty="0" smtClean="0"/>
              <a:t> </a:t>
            </a:r>
            <a:r>
              <a:rPr lang="ru-RU" sz="1600" dirty="0" err="1"/>
              <a:t>реакції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відбуваються</a:t>
            </a:r>
            <a:r>
              <a:rPr lang="ru-RU" sz="1600" dirty="0"/>
              <a:t> в </a:t>
            </a:r>
            <a:r>
              <a:rPr lang="ru-RU" sz="1600" dirty="0" err="1"/>
              <a:t>повітрі</a:t>
            </a:r>
            <a:r>
              <a:rPr lang="ru-RU" sz="1600" dirty="0"/>
              <a:t>, </a:t>
            </a:r>
            <a:r>
              <a:rPr lang="ru-RU" sz="1600" dirty="0" err="1"/>
              <a:t>призводять</a:t>
            </a:r>
            <a:r>
              <a:rPr lang="ru-RU" sz="1600" dirty="0"/>
              <a:t> до </a:t>
            </a:r>
            <a:r>
              <a:rPr lang="ru-RU" sz="1600" dirty="0" err="1"/>
              <a:t>виникнення</a:t>
            </a:r>
            <a:r>
              <a:rPr lang="ru-RU" sz="1600" dirty="0"/>
              <a:t> </a:t>
            </a:r>
            <a:r>
              <a:rPr lang="ru-RU" sz="1600" dirty="0" err="1"/>
              <a:t>димних</a:t>
            </a:r>
            <a:r>
              <a:rPr lang="ru-RU" sz="1600" dirty="0"/>
              <a:t> </a:t>
            </a:r>
            <a:r>
              <a:rPr lang="ru-RU" sz="1600" dirty="0" err="1"/>
              <a:t>туманів</a:t>
            </a:r>
            <a:r>
              <a:rPr lang="ru-RU" sz="1600" dirty="0"/>
              <a:t> — </a:t>
            </a:r>
            <a:r>
              <a:rPr lang="ru-RU" sz="1800" b="1" i="1" u="sng" dirty="0" err="1"/>
              <a:t>смогів</a:t>
            </a:r>
            <a:r>
              <a:rPr lang="ru-RU" sz="1800" b="1" i="1" u="sng" dirty="0"/>
              <a:t>.</a:t>
            </a:r>
            <a:r>
              <a:rPr lang="ru-RU" sz="1600" dirty="0"/>
              <a:t> Смоги </a:t>
            </a:r>
            <a:r>
              <a:rPr lang="ru-RU" sz="1600" dirty="0" err="1"/>
              <a:t>виникають</a:t>
            </a:r>
            <a:r>
              <a:rPr lang="ru-RU" sz="1600" dirty="0"/>
              <a:t> за таких умов: </a:t>
            </a:r>
            <a:r>
              <a:rPr lang="ru-RU" sz="1600" dirty="0" err="1"/>
              <a:t>по-перше</a:t>
            </a:r>
            <a:r>
              <a:rPr lang="ru-RU" sz="1600" dirty="0"/>
              <a:t>, </a:t>
            </a:r>
            <a:r>
              <a:rPr lang="ru-RU" sz="1600" dirty="0" err="1"/>
              <a:t>великої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пилу і </a:t>
            </a:r>
            <a:r>
              <a:rPr lang="ru-RU" sz="1600" dirty="0" err="1"/>
              <a:t>газів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викидають</a:t>
            </a:r>
            <a:r>
              <a:rPr lang="ru-RU" sz="1600" dirty="0"/>
              <a:t> у </a:t>
            </a:r>
            <a:r>
              <a:rPr lang="ru-RU" sz="1600" dirty="0" err="1"/>
              <a:t>повітря</a:t>
            </a:r>
            <a:r>
              <a:rPr lang="ru-RU" sz="1600" dirty="0"/>
              <a:t>, </a:t>
            </a:r>
            <a:r>
              <a:rPr lang="ru-RU" sz="1600" dirty="0" err="1"/>
              <a:t>по-друге</a:t>
            </a:r>
            <a:r>
              <a:rPr lang="ru-RU" sz="1600" dirty="0"/>
              <a:t>, </a:t>
            </a:r>
            <a:r>
              <a:rPr lang="ru-RU" sz="1600" dirty="0" err="1"/>
              <a:t>довгого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антициклонів</a:t>
            </a:r>
            <a:r>
              <a:rPr lang="ru-RU" sz="1600" dirty="0"/>
              <a:t>, коли </a:t>
            </a:r>
            <a:r>
              <a:rPr lang="ru-RU" sz="1600" dirty="0" err="1"/>
              <a:t>забруднювачі</a:t>
            </a:r>
            <a:r>
              <a:rPr lang="ru-RU" sz="1600" dirty="0"/>
              <a:t> </a:t>
            </a:r>
            <a:r>
              <a:rPr lang="ru-RU" sz="1600" dirty="0" err="1"/>
              <a:t>нагромаджуються</a:t>
            </a:r>
            <a:r>
              <a:rPr lang="ru-RU" sz="1600" dirty="0"/>
              <a:t> в приземному </a:t>
            </a:r>
            <a:r>
              <a:rPr lang="ru-RU" sz="1600" dirty="0" err="1"/>
              <a:t>шарі</a:t>
            </a:r>
            <a:r>
              <a:rPr lang="ru-RU" sz="1600" dirty="0"/>
              <a:t> </a:t>
            </a:r>
            <a:r>
              <a:rPr lang="ru-RU" sz="1600" dirty="0" err="1"/>
              <a:t>атмосфери</a:t>
            </a:r>
            <a:r>
              <a:rPr lang="ru-RU" sz="1600" dirty="0"/>
              <a:t>. Смоги </a:t>
            </a:r>
            <a:r>
              <a:rPr lang="ru-RU" sz="1600" dirty="0" err="1"/>
              <a:t>бувають</a:t>
            </a:r>
            <a:r>
              <a:rPr lang="ru-RU" sz="1600" dirty="0"/>
              <a:t> </a:t>
            </a:r>
            <a:r>
              <a:rPr lang="ru-RU" sz="1600" dirty="0" err="1"/>
              <a:t>декількох</a:t>
            </a:r>
            <a:r>
              <a:rPr lang="ru-RU" sz="1600" dirty="0"/>
              <a:t> </a:t>
            </a:r>
            <a:r>
              <a:rPr lang="ru-RU" sz="1600" dirty="0" err="1"/>
              <a:t>типів</a:t>
            </a:r>
            <a:r>
              <a:rPr lang="ru-RU" sz="1600" dirty="0"/>
              <a:t>.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вивчений</a:t>
            </a:r>
            <a:r>
              <a:rPr lang="ru-RU" sz="1600" dirty="0"/>
              <a:t> </a:t>
            </a:r>
            <a:r>
              <a:rPr lang="ru-RU" sz="1600" dirty="0" err="1"/>
              <a:t>вологий</a:t>
            </a:r>
            <a:r>
              <a:rPr lang="ru-RU" sz="1600" dirty="0"/>
              <a:t> смог. 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01008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7310"/>
            <a:ext cx="3626668" cy="27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</TotalTime>
  <Words>520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Дмитрий Каленюк</cp:lastModifiedBy>
  <cp:revision>12</cp:revision>
  <dcterms:created xsi:type="dcterms:W3CDTF">2014-04-13T17:31:53Z</dcterms:created>
  <dcterms:modified xsi:type="dcterms:W3CDTF">2014-04-21T20:49:43Z</dcterms:modified>
</cp:coreProperties>
</file>