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8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577FD-AF44-40A5-97F7-1381E3DB020D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B024E-0F8D-497C-8B2C-2C741323AE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209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\\en.wikipedia.org\wiki\Howard_W._Odum" TargetMode="External"/><Relationship Id="rId13" Type="http://schemas.openxmlformats.org/officeDocument/2006/relationships/hyperlink" Target="http://ru.wikipedia.org/wiki/10_%D0%B0%D0%B2%D0%B3%D1%83%D1%81%D1%82%D0%B0" TargetMode="External"/><Relationship Id="rId18" Type="http://schemas.openxmlformats.org/officeDocument/2006/relationships/hyperlink" Target="http://ru.wikipedia.org/w/index.php?title=%D0%A3%D0%BD%D0%B8%D0%B2%D0%B5%D1%80%D1%81%D0%B8%D1%82%D0%B5%D1%82_%D0%94%D0%B6%D0%BE%D1%80%D0%B4%D0%B6%D0%B8%D0%B8&amp;action=edit&amp;redlink=1" TargetMode="External"/><Relationship Id="rId3" Type="http://schemas.openxmlformats.org/officeDocument/2006/relationships/hyperlink" Target="http://ru.wikipedia.org/wiki/17_%D1%81%D0%B5%D0%BD%D1%82%D1%8F%D0%B1%D1%80%D1%8F" TargetMode="External"/><Relationship Id="rId7" Type="http://schemas.openxmlformats.org/officeDocument/2006/relationships/hyperlink" Target="http://ru.wikipedia.org/wiki/%D0%A1%D0%A8%D0%90" TargetMode="External"/><Relationship Id="rId12" Type="http://schemas.openxmlformats.org/officeDocument/2006/relationships/hyperlink" Target="file:///\\en.wikipedia.org\wiki\University_of_Georgia" TargetMode="External"/><Relationship Id="rId17" Type="http://schemas.openxmlformats.org/officeDocument/2006/relationships/hyperlink" Target="http://ru.wikipedia.org/wiki/2007_%D0%B3%D0%BE%D0%B4" TargetMode="External"/><Relationship Id="rId2" Type="http://schemas.openxmlformats.org/officeDocument/2006/relationships/slide" Target="../slides/slide12.xml"/><Relationship Id="rId16" Type="http://schemas.openxmlformats.org/officeDocument/2006/relationships/hyperlink" Target="http://ru.wikipedia.org/wiki/%D0%94%D0%B6%D0%BE%D1%80%D0%B4%D0%B6%D0%B8%D1%8F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iki/%D0%9D%D1%8C%D1%8E-%D0%93%D1%8D%D0%BC%D0%BF%D1%88%D0%B8%D1%80" TargetMode="External"/><Relationship Id="rId11" Type="http://schemas.openxmlformats.org/officeDocument/2006/relationships/hyperlink" Target="http://ru.wikipedia.org/wiki/1940_%D0%B3%D0%BE%D0%B4" TargetMode="External"/><Relationship Id="rId5" Type="http://schemas.openxmlformats.org/officeDocument/2006/relationships/hyperlink" Target="http://ru.wikipedia.org/w/index.php?title=%D0%9D%D1%8C%D1%8E-%D0%9F%D0%BE%D1%80%D1%82_(%D0%9D%D1%8C%D1%8E-%D0%93%D1%8D%D0%BC%D0%BF%D1%88%D0%B8%D1%80)&amp;action=edit&amp;redlink=1" TargetMode="External"/><Relationship Id="rId15" Type="http://schemas.openxmlformats.org/officeDocument/2006/relationships/hyperlink" Target="http://ru.wikipedia.org/w/index.php?title=%D0%90%D1%84%D0%B8%D0%BD%D1%8B_(%D0%94%D0%B6%D0%BE%D1%80%D0%B4%D0%B6%D0%B8%D1%8F)&amp;action=edit&amp;redlink=1" TargetMode="External"/><Relationship Id="rId10" Type="http://schemas.openxmlformats.org/officeDocument/2006/relationships/hyperlink" Target="http://ru.wikipedia.org/wiki/%D0%98%D0%BB%D0%BB%D0%B8%D0%BD%D0%BE%D0%B9%D1%81%D0%BA%D0%B8%D0%B9_%D1%83%D0%BD%D0%B8%D0%B2%D0%B5%D1%80%D1%81%D0%B8%D1%82%D0%B5%D1%82_%D0%B2_%D0%A3%D1%80%D0%B1%D0%B0%D0%BD%D0%B0-%D0%A8%D0%B0%D0%BC%D0%BF%D0%B5%D0%B9%D0%BD" TargetMode="External"/><Relationship Id="rId19" Type="http://schemas.openxmlformats.org/officeDocument/2006/relationships/hyperlink" Target="file:///\\en.wikipedia.org\wiki\Odum_School_of_Ecology" TargetMode="External"/><Relationship Id="rId4" Type="http://schemas.openxmlformats.org/officeDocument/2006/relationships/hyperlink" Target="http://ru.wikipedia.org/wiki/1913_%D0%B3%D0%BE%D0%B4" TargetMode="External"/><Relationship Id="rId9" Type="http://schemas.openxmlformats.org/officeDocument/2006/relationships/hyperlink" Target="file:///\\en.wikipedia.org\wiki\Howard_T._Odum" TargetMode="External"/><Relationship Id="rId14" Type="http://schemas.openxmlformats.org/officeDocument/2006/relationships/hyperlink" Target="http://ru.wikipedia.org/wiki/2002_%D0%B3%D0%BE%D0%B4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7%D0%B5%D1%80%D0%BA%D0%B0%D1%81%D1%8C%D0%BA%D0%B0_%D0%BE%D0%B1%D0%BB%D0%B0%D1%81%D1%82%D1%8C" TargetMode="External"/><Relationship Id="rId13" Type="http://schemas.openxmlformats.org/officeDocument/2006/relationships/hyperlink" Target="http://uk.wikipedia.org/wiki/1931" TargetMode="External"/><Relationship Id="rId18" Type="http://schemas.openxmlformats.org/officeDocument/2006/relationships/hyperlink" Target="http://uk.wikipedia.org/wiki/1935" TargetMode="External"/><Relationship Id="rId26" Type="http://schemas.openxmlformats.org/officeDocument/2006/relationships/hyperlink" Target="http://uk.wikipedia.org/wiki/%D0%A0%D1%8F%D0%B4%D0%BE%D0%B2%D0%B8%D0%B9" TargetMode="External"/><Relationship Id="rId39" Type="http://schemas.openxmlformats.org/officeDocument/2006/relationships/hyperlink" Target="http://uk.wikipedia.org/wiki/20_%D1%87%D0%B5%D1%80%D0%B2%D0%BD%D1%8F" TargetMode="External"/><Relationship Id="rId3" Type="http://schemas.openxmlformats.org/officeDocument/2006/relationships/hyperlink" Target="http://uk.wikipedia.org/wiki/2_%D1%81%D0%B5%D1%80%D0%BF%D0%BD%D1%8F" TargetMode="External"/><Relationship Id="rId21" Type="http://schemas.openxmlformats.org/officeDocument/2006/relationships/hyperlink" Target="http://uk.wikipedia.org/wiki/%D0%86%D0%BD%D1%81%D1%82%D0%B8%D1%82%D1%83%D1%82_%D0%B7%D0%BE%D0%BE%D0%BB%D0%BE%D0%B3%D1%96%D1%97_%D1%96%D0%BC%D0%B5%D0%BD%D1%96_%D0%86._%D0%86._%D0%A8%D0%BC%D0%B0%D0%BB%D1%8C%D0%B3%D0%B0%D1%83%D0%B7%D0%B5%D0%BD%D0%B0_%D0%9D%D0%90%D0%9D_%D0%A3%D0%BA%D1%80%D0%B0%D1%97%D0%BD%D0%B8" TargetMode="External"/><Relationship Id="rId34" Type="http://schemas.openxmlformats.org/officeDocument/2006/relationships/hyperlink" Target="http://uk.wikipedia.org/wiki/1959" TargetMode="External"/><Relationship Id="rId7" Type="http://schemas.openxmlformats.org/officeDocument/2006/relationships/hyperlink" Target="http://uk.wikipedia.org/wiki/%D0%97%D0%B2%D0%B5%D0%BD%D0%B8%D0%B3%D0%BE%D1%80%D0%BE%D0%B4%D1%81%D1%8C%D0%BA%D0%B8%D0%B9_%D1%80%D0%B0%D0%B9%D0%BE%D0%BD" TargetMode="External"/><Relationship Id="rId12" Type="http://schemas.openxmlformats.org/officeDocument/2006/relationships/hyperlink" Target="http://uk.wikipedia.org/wiki/1925" TargetMode="External"/><Relationship Id="rId17" Type="http://schemas.openxmlformats.org/officeDocument/2006/relationships/hyperlink" Target="http://uk.wikipedia.org/wiki/%D0%A5%D0%B8%D0%B6%D1%96_%D0%BF%D1%82%D0%B0%D1%85%D0%B8" TargetMode="External"/><Relationship Id="rId25" Type="http://schemas.openxmlformats.org/officeDocument/2006/relationships/hyperlink" Target="http://uk.wikipedia.org/wiki/%D0%91%D0%B5%D1%80%D0%BB%D1%96%D0%BD" TargetMode="External"/><Relationship Id="rId33" Type="http://schemas.openxmlformats.org/officeDocument/2006/relationships/hyperlink" Target="http://uk.wikipedia.org/wiki/1952" TargetMode="External"/><Relationship Id="rId38" Type="http://schemas.openxmlformats.org/officeDocument/2006/relationships/hyperlink" Target="http://uk.wikipedia.org/wiki/1965" TargetMode="External"/><Relationship Id="rId2" Type="http://schemas.openxmlformats.org/officeDocument/2006/relationships/slide" Target="../slides/slide14.xml"/><Relationship Id="rId16" Type="http://schemas.openxmlformats.org/officeDocument/2006/relationships/hyperlink" Target="http://uk.wikipedia.org/wiki/%D0%A1%D0%BE%D0%B2%D0%B0" TargetMode="External"/><Relationship Id="rId20" Type="http://schemas.openxmlformats.org/officeDocument/2006/relationships/hyperlink" Target="http://uk.wikipedia.org/wiki/%D0%A1%D1%82%D1%80%D0%B0%D1%82%D0%B8%D0%B3%D1%80%D0%B0%D1%84%D1%96%D1%8F" TargetMode="External"/><Relationship Id="rId29" Type="http://schemas.openxmlformats.org/officeDocument/2006/relationships/hyperlink" Target="http://uk.wikipedia.org/wiki/%D0%9C%D0%B5%D0%B4%D0%B0%D0%BB%D1%8C" TargetMode="External"/><Relationship Id="rId41" Type="http://schemas.openxmlformats.org/officeDocument/2006/relationships/hyperlink" Target="http://uk.wikipedia.org/wiki/%D0%91%D0%B0%D0%B9%D0%BA%D0%BE%D0%B2%D0%B5_%D0%BA%D0%BB%D0%B0%D0%B4%D0%BE%D0%B2%D0%B8%D1%89%D0%B5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k.wikipedia.org/wiki/%D0%9A%D0%B8%D1%97%D0%B2%D1%81%D1%8C%D0%BA%D0%B0_%D0%B3%D1%83%D0%B1%D0%B5%D1%80%D0%BD%D1%96%D1%8F" TargetMode="External"/><Relationship Id="rId11" Type="http://schemas.openxmlformats.org/officeDocument/2006/relationships/hyperlink" Target="http://uk.wikipedia.org/wiki/%D0%9A%D0%B8%D1%97%D0%B2" TargetMode="External"/><Relationship Id="rId24" Type="http://schemas.openxmlformats.org/officeDocument/2006/relationships/hyperlink" Target="http://uk.wikipedia.org/wiki/%D0%A1%D1%82%D0%B0%D0%BB%D1%96%D0%BD%D0%B3%D1%80%D0%B0%D0%B4" TargetMode="External"/><Relationship Id="rId32" Type="http://schemas.openxmlformats.org/officeDocument/2006/relationships/hyperlink" Target="http://uk.wikipedia.org/wiki/1950" TargetMode="External"/><Relationship Id="rId37" Type="http://schemas.openxmlformats.org/officeDocument/2006/relationships/hyperlink" Target="http://uk.wikipedia.org/wiki/1967" TargetMode="External"/><Relationship Id="rId40" Type="http://schemas.openxmlformats.org/officeDocument/2006/relationships/hyperlink" Target="http://uk.wikipedia.org/wiki/1975" TargetMode="External"/><Relationship Id="rId5" Type="http://schemas.openxmlformats.org/officeDocument/2006/relationships/hyperlink" Target="http://uk.wikipedia.org/wiki/%D0%9A%D0%BE%D0%B7%D0%B0%D1%86%D1%8C%D0%BA%D0%B5_(%D0%97%D0%B2%D0%B5%D0%BD%D0%B8%D0%B3%D0%BE%D1%80%D0%BE%D0%B4%D1%81%D1%8C%D0%BA%D0%B8%D0%B9_%D1%80%D0%B0%D0%B9%D0%BE%D0%BD)" TargetMode="External"/><Relationship Id="rId15" Type="http://schemas.openxmlformats.org/officeDocument/2006/relationships/hyperlink" Target="http://uk.wikipedia.org/wiki/%D0%A1%D1%81%D0%B0%D0%B2%D1%86%D1%96" TargetMode="External"/><Relationship Id="rId23" Type="http://schemas.openxmlformats.org/officeDocument/2006/relationships/hyperlink" Target="http://uk.wikipedia.org/wiki/%D0%A0%D0%B0%D0%B4%D1%8F%D0%BD%D1%81%D1%8C%D0%BA%D0%BE-%D0%BD%D1%96%D0%BC%D0%B5%D1%86%D1%8C%D0%BA%D0%B0_%D0%B2%D1%96%D0%B9%D0%BD%D0%B0" TargetMode="External"/><Relationship Id="rId28" Type="http://schemas.openxmlformats.org/officeDocument/2006/relationships/hyperlink" Target="http://uk.wikipedia.org/wiki/%D0%9E%D1%80%D0%B4%D0%B5%D0%BD_%D0%A7%D0%B5%D1%80%D0%B2%D0%BE%D0%BD%D0%BE%D1%97_%D0%97%D1%96%D1%80%D0%BA%D0%B8" TargetMode="External"/><Relationship Id="rId36" Type="http://schemas.openxmlformats.org/officeDocument/2006/relationships/hyperlink" Target="http://uk.wikipedia.org/wiki/%D0%A7%D0%BB%D0%B5%D0%BD-%D0%BA%D0%BE%D1%80%D0%B5%D1%81%D0%BF%D0%BE%D0%BD%D0%B4%D0%B5%D0%BD%D1%82" TargetMode="External"/><Relationship Id="rId10" Type="http://schemas.openxmlformats.org/officeDocument/2006/relationships/hyperlink" Target="http://uk.wikipedia.org/wiki/%D0%9A%D0%BE%D1%80%D1%81%D1%83%D0%BD%D1%8C-%D0%A8%D0%B5%D0%B2%D1%87%D0%B5%D0%BD%D0%BA%D1%96%D0%B2%D1%81%D1%8C%D0%BA%D0%B8%D0%B9" TargetMode="External"/><Relationship Id="rId19" Type="http://schemas.openxmlformats.org/officeDocument/2006/relationships/hyperlink" Target="http://uk.wikipedia.org/wiki/%D0%9F%D0%B0%D0%BB%D0%B5%D0%BE%D0%BD%D1%82%D0%BE%D0%BB%D0%BE%D0%B3%D1%96%D1%8F" TargetMode="External"/><Relationship Id="rId31" Type="http://schemas.openxmlformats.org/officeDocument/2006/relationships/hyperlink" Target="http://uk.wikipedia.org/wiki/%D0%9C%D0%B5%D0%B4%D0%B0%D0%BB%D1%8C_%C2%AB%D0%97%D0%B0_%D0%BF%D0%B5%D1%80%D0%B5%D0%BC%D0%BE%D0%B3%D1%83_%D0%BD%D0%B0%D0%B4_%D0%9D%D1%96%D0%BC%D0%B5%D1%87%D1%87%D0%B8%D0%BD%D0%BE%D1%8E_%D1%83_%D0%92%D0%B5%D0%BB%D0%B8%D0%BA%D1%96%D0%B9_%D0%92%D1%96%D1%82%D1%87%D0%B8%D0%B7%D0%BD%D1%8F%D0%BD%D1%96%D0%B9_%D0%B2%D1%96%D0%B9%D0%BD%D1%96_1941%E2%80%941945_%D1%80%D1%80.%C2%BB" TargetMode="External"/><Relationship Id="rId4" Type="http://schemas.openxmlformats.org/officeDocument/2006/relationships/hyperlink" Target="http://uk.wikipedia.org/wiki/1905" TargetMode="External"/><Relationship Id="rId9" Type="http://schemas.openxmlformats.org/officeDocument/2006/relationships/hyperlink" Target="http://uk.wikipedia.org/wiki/1924" TargetMode="External"/><Relationship Id="rId14" Type="http://schemas.openxmlformats.org/officeDocument/2006/relationships/hyperlink" Target="http://uk.wikipedia.org/wiki/1927" TargetMode="External"/><Relationship Id="rId22" Type="http://schemas.openxmlformats.org/officeDocument/2006/relationships/hyperlink" Target="http://uk.wikipedia.org/wiki/%D0%9A%D0%B8%D1%97%D0%B2%D1%81%D1%8C%D0%BA%D0%B8%D0%B9_%D1%83%D0%BD%D1%96%D0%B2%D0%B5%D1%80%D1%81%D0%B8%D1%82%D0%B5%D1%82" TargetMode="External"/><Relationship Id="rId27" Type="http://schemas.openxmlformats.org/officeDocument/2006/relationships/hyperlink" Target="http://uk.wikipedia.org/wiki/%D0%9E%D1%84%D1%96%D1%86%D0%B5%D1%80" TargetMode="External"/><Relationship Id="rId30" Type="http://schemas.openxmlformats.org/officeDocument/2006/relationships/hyperlink" Target="http://uk.wikipedia.org/wiki/%D0%9C%D0%B5%D0%B4%D0%B0%D0%BB%D1%8C_%C2%AB%D0%97%D0%B0_%D0%BE%D0%B1%D0%BE%D1%80%D0%BE%D0%BD%D1%83_%D0%A1%D1%82%D0%B0%D0%BB%D1%96%D0%BD%D0%B3%D1%80%D0%B0%D0%B4%D0%B0%C2%BB" TargetMode="External"/><Relationship Id="rId35" Type="http://schemas.openxmlformats.org/officeDocument/2006/relationships/hyperlink" Target="http://uk.wikipedia.org/wiki/1961" TargetMode="Externa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5%D1%83%D1%81%D1%82" TargetMode="External"/><Relationship Id="rId13" Type="http://schemas.openxmlformats.org/officeDocument/2006/relationships/hyperlink" Target="http://uk.wikipedia.org/wiki/%D0%9B%D1%8C%D0%B2%D1%96%D0%B2%D1%81%D1%8C%D0%BA%D0%B8%D0%B9_%D0%BB%D1%96%D1%81%D0%BE%D1%82%D0%B5%D1%85%D0%BD%D1%96%D1%87%D0%BD%D0%B8%D0%B9_%D1%96%D0%BD%D1%81%D1%82%D0%B8%D1%82%D1%83%D1%82" TargetMode="External"/><Relationship Id="rId18" Type="http://schemas.openxmlformats.org/officeDocument/2006/relationships/hyperlink" Target="http://uk.wikipedia.org/wiki/1974" TargetMode="External"/><Relationship Id="rId26" Type="http://schemas.openxmlformats.org/officeDocument/2006/relationships/hyperlink" Target="http://uk.wikipedia.org/wiki/%D0%A7%D0%B5%D1%85%D1%96%D1%8F" TargetMode="External"/><Relationship Id="rId39" Type="http://schemas.openxmlformats.org/officeDocument/2006/relationships/hyperlink" Target="http://uk.wikipedia.org/wiki/%D0%93%D0%BE%D0%BB%D0%BE%D1%86%D0%B5%D0%BD" TargetMode="External"/><Relationship Id="rId3" Type="http://schemas.openxmlformats.org/officeDocument/2006/relationships/hyperlink" Target="http://uk.wikipedia.org/wiki/14_%D0%B1%D0%B5%D1%80%D0%B5%D0%B7%D0%BD%D1%8F" TargetMode="External"/><Relationship Id="rId21" Type="http://schemas.openxmlformats.org/officeDocument/2006/relationships/hyperlink" Target="http://uk.wikipedia.org/wiki/1972" TargetMode="External"/><Relationship Id="rId34" Type="http://schemas.openxmlformats.org/officeDocument/2006/relationships/hyperlink" Target="http://uk.wikipedia.org/wiki/%D0%A1%D0%BC%D0%B5%D1%80%D0%B5%D0%BA%D0%B0" TargetMode="External"/><Relationship Id="rId42" Type="http://schemas.openxmlformats.org/officeDocument/2006/relationships/hyperlink" Target="http://uk.wikipedia.org/w/index.php?title=%D0%A3%D0%BA%D1%80%D0%B0%D1%97%D0%BD%D1%81%D1%8C%D0%BA%D0%B5_%D0%B1%D0%BE%D1%82%D0%B0%D0%BD%D1%96%D1%87%D0%BD%D0%B5_%D1%82%D0%BE%D0%B2%D0%B0%D1%80%D0%B8%D1%81%D1%82%D0%B2%D0%B0&amp;action=edit&amp;redlink=1" TargetMode="External"/><Relationship Id="rId7" Type="http://schemas.openxmlformats.org/officeDocument/2006/relationships/hyperlink" Target="http://uk.wikipedia.org/wiki/%D0%97%D0%B0%D0%BA%D0%B0%D1%80%D0%BF%D0%B0%D1%82%D1%81%D1%8C%D0%BA%D0%B0_%D0%BE%D0%B1%D0%BB%D0%B0%D1%81%D1%82%D1%8C" TargetMode="External"/><Relationship Id="rId12" Type="http://schemas.openxmlformats.org/officeDocument/2006/relationships/hyperlink" Target="http://uk.wikipedia.org/wiki/%D0%94%D0%BE%D1%86%D0%B5%D0%BD%D1%82" TargetMode="External"/><Relationship Id="rId17" Type="http://schemas.openxmlformats.org/officeDocument/2006/relationships/hyperlink" Target="http://uk.wikipedia.org/w/index.php?title=%D0%94%D0%B5%D1%80%D0%B6%D0%B0%D0%B2%D0%BD%D0%B8%D0%B9_%D0%BF%D1%80%D0%B8%D1%80%D0%BE%D0%B4%D0%BE%D0%B7%D0%BD%D0%B0%D0%B2%D1%87%D0%B8%D0%B9_%D0%BC%D1%83%D0%B7%D0%B5%D0%B9_%D0%90%D0%9D_%D0%A3%D0%A0%D0%A1%D0%A0&amp;action=edit&amp;redlink=1" TargetMode="External"/><Relationship Id="rId25" Type="http://schemas.openxmlformats.org/officeDocument/2006/relationships/hyperlink" Target="http://uk.wikipedia.org/wiki/%D0%91%D1%80%D0%BD%D0%BE" TargetMode="External"/><Relationship Id="rId33" Type="http://schemas.openxmlformats.org/officeDocument/2006/relationships/hyperlink" Target="http://uk.wikipedia.org/wiki/%D0%9F%D0%BE%D0%B4%D1%96%D0%BB%D0%BB%D1%8F" TargetMode="External"/><Relationship Id="rId38" Type="http://schemas.openxmlformats.org/officeDocument/2006/relationships/hyperlink" Target="http://uk.wikipedia.org/wiki/%D0%AF%D0%BB%D1%96%D0%B2%D0%B5%D1%86%D1%8C_%D0%BA%D0%BE%D0%B7%D0%B0%D1%86%D1%8C%D0%BA%D0%B8%D0%B9" TargetMode="External"/><Relationship Id="rId2" Type="http://schemas.openxmlformats.org/officeDocument/2006/relationships/slide" Target="../slides/slide15.xml"/><Relationship Id="rId16" Type="http://schemas.openxmlformats.org/officeDocument/2006/relationships/hyperlink" Target="http://uk.wikipedia.org/wiki/%D0%86%D0%BD%D1%81%D1%82%D0%B8%D1%82%D1%83%D1%82_%D0%B1%D0%BE%D1%82%D0%B0%D0%BD%D1%96%D0%BA%D0%B8_%D0%90%D0%9D_%D0%A3%D0%A0%D0%A1%D0%A0" TargetMode="External"/><Relationship Id="rId20" Type="http://schemas.openxmlformats.org/officeDocument/2006/relationships/hyperlink" Target="http://uk.wikipedia.org/wiki/%D0%86%D0%BD%D1%81%D1%82%D0%B8%D1%82%D1%83%D1%82_%D0%B5%D0%BA%D0%BE%D0%BB%D0%BE%D0%B3%D1%96%D1%97_%D0%9A%D0%B0%D1%80%D0%BF%D0%B0%D1%82_%D0%9D%D0%90%D0%9D_%D0%A3%D0%BA%D1%80%D0%B0%D1%97%D0%BD%D0%B8" TargetMode="External"/><Relationship Id="rId29" Type="http://schemas.openxmlformats.org/officeDocument/2006/relationships/hyperlink" Target="http://uk.wikipedia.org/wiki/%D0%9A%D0%B5%D0%BB%D1%8C%D0%BD" TargetMode="External"/><Relationship Id="rId41" Type="http://schemas.openxmlformats.org/officeDocument/2006/relationships/hyperlink" Target="http://uk.wikipedia.org/wiki/1987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k.wikipedia.org/wiki/%D0%A2%D1%8F%D1%87%D1%96%D0%B2%D1%81%D1%8C%D0%BA%D0%B8%D0%B9_%D1%80%D0%B0%D0%B9%D0%BE%D0%BD" TargetMode="External"/><Relationship Id="rId11" Type="http://schemas.openxmlformats.org/officeDocument/2006/relationships/hyperlink" Target="http://uk.wikipedia.org/wiki/%D0%9A%D0%B0%D0%BD%D0%B4%D0%B8%D0%B4%D0%B0%D1%82_%D0%BD%D0%B0%D1%83%D0%BA" TargetMode="External"/><Relationship Id="rId24" Type="http://schemas.openxmlformats.org/officeDocument/2006/relationships/hyperlink" Target="http://uk.wikipedia.org/wiki/%D0%9A%D0%B8%D1%97%D0%B2" TargetMode="External"/><Relationship Id="rId32" Type="http://schemas.openxmlformats.org/officeDocument/2006/relationships/hyperlink" Target="http://uk.wikipedia.org/wiki/%D0%A0%D0%BE%D0%B7%D1%82%D0%BE%D1%87%D1%87%D1%8F" TargetMode="External"/><Relationship Id="rId37" Type="http://schemas.openxmlformats.org/officeDocument/2006/relationships/hyperlink" Target="http://uk.wikipedia.org/wiki/%D0%A2%D0%B8%D1%81_%D1%8F%D0%B3%D1%96%D0%B4%D0%BD%D0%B8%D0%B9" TargetMode="External"/><Relationship Id="rId40" Type="http://schemas.openxmlformats.org/officeDocument/2006/relationships/hyperlink" Target="http://uk.wikipedia.org/wiki/%D0%A3%D0%BA%D1%80%D0%B0%D1%97%D0%BD%D1%81%D1%8C%D0%BA%D1%96_%D0%9A%D0%B0%D1%80%D0%BF%D0%B0%D1%82%D0%B8" TargetMode="External"/><Relationship Id="rId5" Type="http://schemas.openxmlformats.org/officeDocument/2006/relationships/hyperlink" Target="http://uk.wikipedia.org/wiki/%D0%9A%D1%80%D0%B8%D1%87%D0%B5%D0%B2%D0%BE" TargetMode="External"/><Relationship Id="rId15" Type="http://schemas.openxmlformats.org/officeDocument/2006/relationships/hyperlink" Target="http://uk.wikipedia.org/wiki/1966" TargetMode="External"/><Relationship Id="rId23" Type="http://schemas.openxmlformats.org/officeDocument/2006/relationships/hyperlink" Target="http://uk.wikipedia.org/wiki/%D0%94%D0%BE%D0%BA%D1%82%D0%BE%D1%80_%D0%BD%D0%B0%D1%83%D0%BA" TargetMode="External"/><Relationship Id="rId28" Type="http://schemas.openxmlformats.org/officeDocument/2006/relationships/hyperlink" Target="http://uk.wikipedia.org/wiki/%D0%A3%D0%B3%D0%BE%D1%80%D1%89%D0%B8%D0%BD%D0%B0" TargetMode="External"/><Relationship Id="rId36" Type="http://schemas.openxmlformats.org/officeDocument/2006/relationships/hyperlink" Target="http://uk.wikipedia.org/wiki/%D0%9B%D0%B8%D0%BF%D0%B0_%D1%88%D0%B8%D1%80%D0%BE%D0%BA%D0%BE%D0%BB%D0%B8%D1%81%D1%82%D0%B0" TargetMode="External"/><Relationship Id="rId10" Type="http://schemas.openxmlformats.org/officeDocument/2006/relationships/hyperlink" Target="http://uk.wikipedia.org/wiki/%D0%9B%D1%8C%D0%B2%D1%96%D0%B2%D1%81%D1%8C%D0%BA%D0%B8%D0%B9_%D1%81%D1%96%D0%BB%D1%8C%D1%81%D1%8C%D0%BA%D0%BE%D0%B3%D0%BE%D1%81%D0%BF%D0%BE%D0%B4%D0%B0%D1%80%D1%81%D1%8C%D0%BA%D0%B8%D0%B9_%D1%96%D0%BD%D1%81%D1%82%D0%B8%D1%82%D1%83%D1%82" TargetMode="External"/><Relationship Id="rId19" Type="http://schemas.openxmlformats.org/officeDocument/2006/relationships/hyperlink" Target="http://uk.wikipedia.org/wiki/2000" TargetMode="External"/><Relationship Id="rId31" Type="http://schemas.openxmlformats.org/officeDocument/2006/relationships/hyperlink" Target="http://uk.wikipedia.org/wiki/%D0%9A%D0%B0%D1%80%D0%BF%D0%B0%D1%82%D0%B8" TargetMode="External"/><Relationship Id="rId4" Type="http://schemas.openxmlformats.org/officeDocument/2006/relationships/hyperlink" Target="http://uk.wikipedia.org/wiki/1920" TargetMode="External"/><Relationship Id="rId9" Type="http://schemas.openxmlformats.org/officeDocument/2006/relationships/hyperlink" Target="http://uk.wikipedia.org/wiki/1949" TargetMode="External"/><Relationship Id="rId14" Type="http://schemas.openxmlformats.org/officeDocument/2006/relationships/hyperlink" Target="http://uk.wikipedia.org/wiki/1955" TargetMode="External"/><Relationship Id="rId22" Type="http://schemas.openxmlformats.org/officeDocument/2006/relationships/hyperlink" Target="http://uk.wikipedia.org/wiki/%D0%9B%D1%8C%D0%B2%D1%96%D0%B2%D1%81%D1%8C%D0%BA%D0%B8%D0%B9_%D0%BD%D0%B0%D1%86%D1%96%D0%BE%D0%BD%D0%B0%D0%BB%D1%8C%D0%BD%D0%B8%D0%B9_%D1%83%D0%BD%D1%96%D0%B2%D0%B5%D1%80%D1%81%D0%B8%D1%82%D0%B5%D1%82_%D1%96%D0%BC%D0%B5%D0%BD%D1%96_%D0%86%D0%B2%D0%B0%D0%BD%D0%B0_%D0%A4%D1%80%D0%B0%D0%BD%D0%BA%D0%B0" TargetMode="External"/><Relationship Id="rId27" Type="http://schemas.openxmlformats.org/officeDocument/2006/relationships/hyperlink" Target="http://uk.wikipedia.org/wiki/%D0%91%D1%83%D0%B4%D0%B0%D0%BF%D0%B5%D1%88%D1%82" TargetMode="External"/><Relationship Id="rId30" Type="http://schemas.openxmlformats.org/officeDocument/2006/relationships/hyperlink" Target="http://uk.wikipedia.org/wiki/%D0%9D%D1%96%D0%BC%D0%B5%D1%87%D1%87%D0%B8%D0%BD%D0%B0" TargetMode="External"/><Relationship Id="rId35" Type="http://schemas.openxmlformats.org/officeDocument/2006/relationships/hyperlink" Target="http://uk.wikipedia.org/wiki/%D0%94%D1%83%D0%B1_%D1%81%D0%BA%D0%B5%D0%BB%D1%8C%D0%BD%D0%B8%D0%B9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uv.gov.ua/institutions/botany/index.html" TargetMode="External"/><Relationship Id="rId7" Type="http://schemas.openxmlformats.org/officeDocument/2006/relationships/hyperlink" Target="http://www.nbuv.gov.ua/portal/chem_biol/ubj/index.html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nbuv.gov.ua/nsu/vernadsky/" TargetMode="External"/><Relationship Id="rId5" Type="http://schemas.openxmlformats.org/officeDocument/2006/relationships/hyperlink" Target="http://www.nbuv.gov.ua/people/gleba.html" TargetMode="External"/><Relationship Id="rId4" Type="http://schemas.openxmlformats.org/officeDocument/2006/relationships/hyperlink" Target="http://www.nbuv.gov.ua/institutions/botany/kholodny.html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uv.gov.ua/portal/chem_biol/nvnltu/nltu.html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nbuv.gov.ua/institutions/iek/index.html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uv.gov.ua/portal/chem_biol/nvnltu/nltu.html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Загострення взаємостосунків між суспільством</a:t>
            </a:r>
            <a:r>
              <a:rPr lang="uk-UA" baseline="0" dirty="0" smtClean="0"/>
              <a:t> і природою активізувало розвиток прикладних екологічних знань. Генеральна конференція ЮНЕСКО прийняла рішення про організацію спеціальної міжнародної програми, її мета-проведення в різних регіонах світу комплексних багаторічних досліджень впливу людства на природні процеси в біосфері і вивчення зворотного впливу змін цих процесів на саму людину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Від біологічної науки екологія еволюціонувала в бік прикладної природничої дисципліни, що розвивається</a:t>
            </a:r>
            <a:r>
              <a:rPr lang="uk-UA" baseline="0" dirty="0" smtClean="0"/>
              <a:t> на перетині з іншими природничими, гуманітарними і технічними  науками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Фахівців-екологів готують майже усі ВНЗ </a:t>
            </a:r>
            <a:r>
              <a:rPr lang="uk-UA" dirty="0" err="1" smtClean="0"/>
              <a:t>україни</a:t>
            </a:r>
            <a:r>
              <a:rPr lang="uk-UA" dirty="0" smtClean="0"/>
              <a:t>, що свідчить про </a:t>
            </a:r>
            <a:r>
              <a:rPr lang="uk-UA" dirty="0" err="1" smtClean="0"/>
              <a:t>тпотребу</a:t>
            </a:r>
            <a:r>
              <a:rPr lang="uk-UA" dirty="0" smtClean="0"/>
              <a:t> таких спеціалістів</a:t>
            </a:r>
            <a:r>
              <a:rPr lang="uk-UA" baseline="0" dirty="0" smtClean="0"/>
              <a:t> в галузі народного господарства, управлінських структурах, освіти і науці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Екологія</a:t>
            </a:r>
            <a:r>
              <a:rPr lang="uk-UA" baseline="0" dirty="0" smtClean="0"/>
              <a:t> </a:t>
            </a:r>
            <a:r>
              <a:rPr lang="uk-UA" baseline="0" dirty="0" err="1" smtClean="0"/>
              <a:t>–наука</a:t>
            </a:r>
            <a:r>
              <a:rPr lang="uk-UA" baseline="0" dirty="0" smtClean="0"/>
              <a:t> дуже проста за задумом і методами, але складна за спробою зрозуміти взаємостосунки між живою і неживою природою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ru-RU" dirty="0" smtClean="0"/>
              <a:t>известный американский эколог и зоолог, автор классического труда «Экология», который до сих пор является актуальным по теории экологии. Родился </a:t>
            </a:r>
            <a:r>
              <a:rPr lang="ru-RU" dirty="0" smtClean="0">
                <a:hlinkClick r:id="rId3" action="ppaction://hlinkfile" tooltip="17 сентября"/>
              </a:rPr>
              <a:t>17 сентября</a:t>
            </a:r>
            <a:r>
              <a:rPr lang="ru-RU" dirty="0" smtClean="0"/>
              <a:t> </a:t>
            </a:r>
            <a:r>
              <a:rPr lang="ru-RU" dirty="0" smtClean="0">
                <a:hlinkClick r:id="rId4" action="ppaction://hlinkfile" tooltip="1913 год"/>
              </a:rPr>
              <a:t>1913 года</a:t>
            </a:r>
            <a:r>
              <a:rPr lang="ru-RU" dirty="0" smtClean="0"/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action="ppaction://hlinkfile" tooltip="Нью-Порт (Нью-Гэмпшир) (страница отсутствует)"/>
              </a:rPr>
              <a:t>Нью-Порте</a:t>
            </a:r>
            <a:r>
              <a:rPr lang="ru-RU" dirty="0" smtClean="0"/>
              <a:t> (</a:t>
            </a:r>
            <a:r>
              <a:rPr lang="ru-RU" dirty="0" err="1" smtClean="0">
                <a:hlinkClick r:id="rId6" action="ppaction://hlinkfile" tooltip="Нью-Гэмпшир"/>
              </a:rPr>
              <a:t>Нью-Гэмпшир</a:t>
            </a:r>
            <a:r>
              <a:rPr lang="ru-RU" dirty="0" smtClean="0"/>
              <a:t>, </a:t>
            </a:r>
            <a:r>
              <a:rPr lang="ru-RU" dirty="0" smtClean="0">
                <a:hlinkClick r:id="rId7" action="ppaction://hlinkfile" tooltip="США"/>
              </a:rPr>
              <a:t>США</a:t>
            </a:r>
            <a:r>
              <a:rPr lang="ru-RU" dirty="0" smtClean="0"/>
              <a:t>). Сын социолога </a:t>
            </a:r>
            <a:r>
              <a:rPr lang="ru-RU" dirty="0" err="1" smtClean="0">
                <a:hlinkClick r:id="rId8" action="ppaction://hlinkfile" tooltip="en:Howard W. Odum"/>
              </a:rPr>
              <a:t>Говарда</a:t>
            </a:r>
            <a:r>
              <a:rPr lang="ru-RU" dirty="0" smtClean="0">
                <a:hlinkClick r:id="rId8" action="ppaction://hlinkfile" tooltip="en:Howard W. Odum"/>
              </a:rPr>
              <a:t> В. </a:t>
            </a:r>
            <a:r>
              <a:rPr lang="ru-RU" dirty="0" err="1" smtClean="0">
                <a:hlinkClick r:id="rId8" action="ppaction://hlinkfile" tooltip="en:Howard W. Odum"/>
              </a:rPr>
              <a:t>Одума</a:t>
            </a:r>
            <a:r>
              <a:rPr lang="ru-RU" dirty="0" smtClean="0"/>
              <a:t> и брат эколога </a:t>
            </a:r>
            <a:r>
              <a:rPr lang="ru-RU" dirty="0" err="1" smtClean="0">
                <a:hlinkClick r:id="rId9" action="ppaction://hlinkfile" tooltip="en:Howard T. Odum"/>
              </a:rPr>
              <a:t>Говарда</a:t>
            </a:r>
            <a:r>
              <a:rPr lang="ru-RU" dirty="0" smtClean="0">
                <a:hlinkClick r:id="rId9" action="ppaction://hlinkfile" tooltip="en:Howard T. Odum"/>
              </a:rPr>
              <a:t> Т. </a:t>
            </a:r>
            <a:r>
              <a:rPr lang="ru-RU" dirty="0" err="1" smtClean="0">
                <a:hlinkClick r:id="rId9" action="ppaction://hlinkfile" tooltip="en:Howard T. Odum"/>
              </a:rPr>
              <a:t>Одума</a:t>
            </a:r>
            <a:r>
              <a:rPr lang="ru-RU" dirty="0" smtClean="0"/>
              <a:t>.</a:t>
            </a:r>
          </a:p>
          <a:p>
            <a:pPr rtl="0"/>
            <a:r>
              <a:rPr lang="ru-RU" dirty="0" smtClean="0"/>
              <a:t>Докторскую диссертацию защищал в </a:t>
            </a:r>
            <a:r>
              <a:rPr lang="ru-RU" dirty="0" smtClean="0">
                <a:hlinkClick r:id="rId10" action="ppaction://hlinkfile" tooltip="Иллинойский университет в Урбана-Шампейн"/>
              </a:rPr>
              <a:t>Иллинойском университете в </a:t>
            </a:r>
            <a:r>
              <a:rPr lang="ru-RU" dirty="0" err="1" smtClean="0">
                <a:hlinkClick r:id="rId10" action="ppaction://hlinkfile" tooltip="Иллинойский университет в Урбана-Шампейн"/>
              </a:rPr>
              <a:t>Урбана-Шампейн</a:t>
            </a:r>
            <a:r>
              <a:rPr lang="ru-RU" baseline="30000" dirty="0" smtClean="0">
                <a:hlinkClick r:id="" action="ppaction://hlinkfile"/>
              </a:rPr>
              <a:t>[1]</a:t>
            </a:r>
            <a:r>
              <a:rPr lang="ru-RU" dirty="0" smtClean="0"/>
              <a:t>.</a:t>
            </a:r>
          </a:p>
          <a:p>
            <a:pPr rtl="0"/>
            <a:r>
              <a:rPr lang="ru-RU" dirty="0" smtClean="0"/>
              <a:t>С </a:t>
            </a:r>
            <a:r>
              <a:rPr lang="ru-RU" dirty="0" smtClean="0">
                <a:hlinkClick r:id="rId11" action="ppaction://hlinkfile" tooltip="1940 год"/>
              </a:rPr>
              <a:t>1940 года</a:t>
            </a:r>
            <a:r>
              <a:rPr lang="ru-RU" dirty="0" smtClean="0"/>
              <a:t> работал в </a:t>
            </a:r>
            <a:r>
              <a:rPr lang="ru-RU" dirty="0" err="1" smtClean="0">
                <a:hlinkClick r:id="rId12" action="ppaction://hlinkfile" tooltip="en:University of Georgia"/>
              </a:rPr>
              <a:t>University</a:t>
            </a:r>
            <a:r>
              <a:rPr lang="ru-RU" dirty="0" smtClean="0">
                <a:hlinkClick r:id="rId12" action="ppaction://hlinkfile" tooltip="en:University of Georgia"/>
              </a:rPr>
              <a:t> </a:t>
            </a:r>
            <a:r>
              <a:rPr lang="ru-RU" dirty="0" err="1" smtClean="0">
                <a:hlinkClick r:id="rId12" action="ppaction://hlinkfile" tooltip="en:University of Georgia"/>
              </a:rPr>
              <a:t>of</a:t>
            </a:r>
            <a:r>
              <a:rPr lang="ru-RU" dirty="0" smtClean="0">
                <a:hlinkClick r:id="rId12" action="ppaction://hlinkfile" tooltip="en:University of Georgia"/>
              </a:rPr>
              <a:t> </a:t>
            </a:r>
            <a:r>
              <a:rPr lang="ru-RU" dirty="0" err="1" smtClean="0">
                <a:hlinkClick r:id="rId12" action="ppaction://hlinkfile" tooltip="en:University of Georgia"/>
              </a:rPr>
              <a:t>Georgia</a:t>
            </a:r>
            <a:r>
              <a:rPr lang="ru-RU" dirty="0" smtClean="0"/>
              <a:t>.</a:t>
            </a:r>
          </a:p>
          <a:p>
            <a:pPr rtl="0"/>
            <a:r>
              <a:rPr lang="ru-RU" dirty="0" smtClean="0"/>
              <a:t>Умер </a:t>
            </a:r>
            <a:r>
              <a:rPr lang="ru-RU" dirty="0" smtClean="0">
                <a:hlinkClick r:id="rId13" action="ppaction://hlinkfile" tooltip="10 августа"/>
              </a:rPr>
              <a:t>10 августа</a:t>
            </a:r>
            <a:r>
              <a:rPr lang="ru-RU" dirty="0" smtClean="0"/>
              <a:t> </a:t>
            </a:r>
            <a:r>
              <a:rPr lang="ru-RU" dirty="0" smtClean="0">
                <a:hlinkClick r:id="rId14" action="ppaction://hlinkfile" tooltip="2002 год"/>
              </a:rPr>
              <a:t>2002 года</a:t>
            </a:r>
            <a:r>
              <a:rPr lang="ru-RU" dirty="0" smtClean="0"/>
              <a:t> в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 action="ppaction://hlinkfile" tooltip="Афины (Джорджия) (страница отсутствует)"/>
              </a:rPr>
              <a:t>Афинах</a:t>
            </a:r>
            <a:r>
              <a:rPr lang="ru-RU" dirty="0" smtClean="0"/>
              <a:t>, штат </a:t>
            </a:r>
            <a:r>
              <a:rPr lang="ru-RU" dirty="0" smtClean="0">
                <a:hlinkClick r:id="rId16" action="ppaction://hlinkfile" tooltip="Джорджия"/>
              </a:rPr>
              <a:t>Джорджия</a:t>
            </a:r>
            <a:r>
              <a:rPr lang="ru-RU" dirty="0" smtClean="0"/>
              <a:t> (</a:t>
            </a:r>
            <a:r>
              <a:rPr lang="ru-RU" dirty="0" smtClean="0">
                <a:hlinkClick r:id="rId7" action="ppaction://hlinkfile" tooltip="США"/>
              </a:rPr>
              <a:t>США</a:t>
            </a:r>
            <a:r>
              <a:rPr lang="ru-RU" dirty="0" smtClean="0"/>
              <a:t>).</a:t>
            </a:r>
          </a:p>
          <a:p>
            <a:pPr rtl="0"/>
            <a:r>
              <a:rPr lang="ru-RU" dirty="0" smtClean="0"/>
              <a:t>В </a:t>
            </a:r>
            <a:r>
              <a:rPr lang="ru-RU" dirty="0" smtClean="0">
                <a:hlinkClick r:id="rId17" action="ppaction://hlinkfile" tooltip="2007 год"/>
              </a:rPr>
              <a:t>2007 году</a:t>
            </a:r>
            <a:r>
              <a:rPr lang="ru-RU" dirty="0" smtClean="0"/>
              <a:t> Институт экологии (</a:t>
            </a:r>
            <a:r>
              <a:rPr lang="ru-RU" i="1" dirty="0" err="1" smtClean="0"/>
              <a:t>Institute</a:t>
            </a:r>
            <a:r>
              <a:rPr lang="ru-RU" i="1" dirty="0" smtClean="0"/>
              <a:t> </a:t>
            </a:r>
            <a:r>
              <a:rPr lang="ru-RU" i="1" dirty="0" err="1" smtClean="0"/>
              <a:t>of</a:t>
            </a:r>
            <a:r>
              <a:rPr lang="ru-RU" i="1" dirty="0" smtClean="0"/>
              <a:t> </a:t>
            </a:r>
            <a:r>
              <a:rPr lang="ru-RU" i="1" dirty="0" err="1" smtClean="0"/>
              <a:t>Ecology</a:t>
            </a:r>
            <a:r>
              <a:rPr lang="ru-RU" dirty="0" smtClean="0"/>
              <a:t>), основанный </a:t>
            </a:r>
            <a:r>
              <a:rPr lang="ru-RU" dirty="0" err="1" smtClean="0"/>
              <a:t>Одумом</a:t>
            </a:r>
            <a:r>
              <a:rPr lang="ru-RU" dirty="0" smtClean="0"/>
              <a:t> при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8" action="ppaction://hlinkfile" tooltip="Университет Джорджии (страница отсутствует)"/>
              </a:rPr>
              <a:t>Университете Джорджии</a:t>
            </a:r>
            <a:r>
              <a:rPr lang="ru-RU" dirty="0" smtClean="0"/>
              <a:t>, был преобразован в </a:t>
            </a:r>
            <a:r>
              <a:rPr lang="ru-RU" dirty="0" smtClean="0">
                <a:hlinkClick r:id="rId19" action="ppaction://hlinkfile" tooltip="en:Odum School of Ecology"/>
              </a:rPr>
              <a:t>Школу </a:t>
            </a:r>
            <a:r>
              <a:rPr lang="ru-RU" dirty="0" err="1" smtClean="0">
                <a:hlinkClick r:id="rId19" action="ppaction://hlinkfile" tooltip="en:Odum School of Ecology"/>
              </a:rPr>
              <a:t>Одума</a:t>
            </a:r>
            <a:r>
              <a:rPr lang="ru-RU" dirty="0" smtClean="0">
                <a:hlinkClick r:id="rId19" action="ppaction://hlinkfile" tooltip="en:Odum School of Ecology"/>
              </a:rPr>
              <a:t> по экологии</a:t>
            </a:r>
            <a:r>
              <a:rPr lang="ru-RU" baseline="30000" dirty="0" smtClean="0">
                <a:hlinkClick r:id="" action="ppaction://hlinkfile"/>
              </a:rPr>
              <a:t>[1][2]</a:t>
            </a:r>
            <a:r>
              <a:rPr lang="ru-RU" dirty="0" smtClean="0"/>
              <a:t>.</a:t>
            </a:r>
          </a:p>
          <a:p>
            <a:pPr rtl="0"/>
            <a:r>
              <a:rPr lang="ru-RU" b="1" dirty="0" smtClean="0"/>
              <a:t>[</a:t>
            </a:r>
          </a:p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Станчинський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Володимир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Володимирович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(1882-1942),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видатний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орнітолог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засновник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вітчизняної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діяч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охорони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заповідної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справи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 smtClean="0"/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Народився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квітня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1882 року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Москві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сім’ї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інженера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Закінчив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Смоленську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гімназію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дитячих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цікавився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дослідженням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ru-RU" dirty="0" smtClean="0"/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Навчався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на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природничому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відділенні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фізико-математичного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факультету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Московського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державного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університету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у  1902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за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протиурядову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діяльність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виключений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університету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та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емігрував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Німеччини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продовжував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навчання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Гейдельберзькому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університеті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1906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В.В.Станчинський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захищає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дисертацію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зоології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повертається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Москву. Молодому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вченому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довелося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здавати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екстерном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екзамени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весь курс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університету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оскільки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диплом,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отриманий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кордоном, 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Росії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дійсним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Москві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удосконалює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орнітології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займається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науковою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викладацькою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роботою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час служить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армії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 smtClean="0"/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Володимир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Володимирович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переїжджає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Смоленськ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1918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бере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активну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участь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організації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навчальних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закладів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краєзнавчого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товариства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природничо-історичного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музею.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Смоленський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період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час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продуктивних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екологічних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досліджень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Станчинський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публікує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статті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активне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листування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членом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Британського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Американського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екологічного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товариств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 smtClean="0"/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Літо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1926 року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переломним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житті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Станчинського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Працюючи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комісії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заповіднику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Асканія-Нова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звернув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особливу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увагу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степи, як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порівняно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прості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зручні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для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вивчення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біоценози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нього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з’явилася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ідея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проведення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масштабного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тривалого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часом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біоценологічного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експерименту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асканійських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цілинних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степах. У 1929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В.В.Станчинський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заступником директора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роботи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інституту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Асканія-Нова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".</a:t>
            </a:r>
            <a:endParaRPr lang="ru-RU" dirty="0" smtClean="0"/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Вчений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грандіозні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створення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країні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екологічних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інститутів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степу,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лісу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пустель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 тайги,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тундри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Добивався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приєднання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до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заповідника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"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Асканія-Нова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територій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узбережжя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Чорного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Азовського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морів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ділянок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Кримського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півострову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Пропонував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створити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базі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Асканії-Нової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організаційний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центр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усіх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заповідників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 </a:t>
            </a:r>
            <a:endParaRPr lang="ru-RU" dirty="0" smtClean="0"/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комплексний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моніторинг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різних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ділянок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степу, залучив до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цієї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робот команду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молодих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науковців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кліматологів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грунтознавців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ботаніків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зоологів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фізіологів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біохіміків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зоотехніків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агрономів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Перші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досліджень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Асканії-Новій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представлені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травні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1930 року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Києві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IV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з’їзді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науковців-біологів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Доповідь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Станчинського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яка включала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безліч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цікавих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незвичайних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відомостей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степові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біоценози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викликала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величезний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інтерес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У  1931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Володимир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Володимирович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Станчинський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одним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ініціаторів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перетворення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заповідника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Асканія-Нова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степовий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інститут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період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виникла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особиста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суперечка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В.В.Станчинського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вченим-твариннком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М.Ф.Івановим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очолював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Асканії-Новій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зоотехнічну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станцію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щодо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перспектив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розвитку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заповідника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Перемогла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позиція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М.Ф.Іванова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підтримана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Т.Д.Лисенком,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гасло «наука повинна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служити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виробництву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Замість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степового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інституту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Асканії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виник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інститут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акліматизації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гібридизації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наша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країна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надовго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втратила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передові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позиції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вивченні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біологічних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співтовариств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Масштабні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екологічні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дослідження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організовані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Станчинським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згорнуті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Ідею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організації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заповідників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охорони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лисенковці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оголосили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шкідливою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самих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ворогами народу.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За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науковою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розправою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настала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фізична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Станчинського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заарештували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листопаді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1933 р. за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звинуваченням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шпіонажі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організації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повстанської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групи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метою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усунення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Радянської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влади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Учений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світовим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ім’ям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отримав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вирок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п’ять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виправних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робіт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зоотехніком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радгоспах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підпорядкованих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Наркомату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внутрішніх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справ. У 1936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справу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переглянули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достроково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звільнили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заборонили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викладати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вищих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навчальних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закладах. З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червня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1936 року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В.В.Станчинський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працює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посаді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заступника директора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науки Центрального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лісового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державного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заповідника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Тверській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області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Там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продовжує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дослідження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створює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комплексну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станцію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налагоджує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зв’язки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відомими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вченими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залучає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роботи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студентів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&lt;!--[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endif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]--&gt;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перші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війни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червні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1941 року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Станчинського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знову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заарештували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винесли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вирок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8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виправно-трудових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таборів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як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соціально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небезпечному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раніше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засудженому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в’язниці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помирає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хвороби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серця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березні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1942 року.</a:t>
            </a:r>
            <a:endParaRPr lang="ru-RU" dirty="0" smtClean="0"/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В.В.Станчинський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зробив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значний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внесок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світову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науку: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підійшов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синтезу генетики,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еволюції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першим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висунув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ідею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створення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біосферних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заповідників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проведення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них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моніторингу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розробляв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теорію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екологічної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диференціації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на 10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випередив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американських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вчених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вимірюванні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динаміки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видової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речовини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біоценозі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винайшов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спеціальний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прилад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біоценометр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rtl="0"/>
            <a:r>
              <a:rPr lang="uk-UA" dirty="0" smtClean="0"/>
              <a:t>Народився </a:t>
            </a:r>
            <a:r>
              <a:rPr lang="uk-UA" dirty="0" smtClean="0">
                <a:hlinkClick r:id="rId3" action="ppaction://hlinkfile" tooltip="2 серпня"/>
              </a:rPr>
              <a:t>2 серпня</a:t>
            </a:r>
            <a:r>
              <a:rPr lang="uk-UA" dirty="0" smtClean="0"/>
              <a:t> </a:t>
            </a:r>
            <a:r>
              <a:rPr lang="uk-UA" dirty="0" smtClean="0">
                <a:hlinkClick r:id="rId4" action="ppaction://hlinkfile" tooltip="1905"/>
              </a:rPr>
              <a:t>1905</a:t>
            </a:r>
            <a:r>
              <a:rPr lang="uk-UA" dirty="0" smtClean="0"/>
              <a:t> року у селі </a:t>
            </a:r>
            <a:r>
              <a:rPr lang="uk-UA" dirty="0" smtClean="0">
                <a:hlinkClick r:id="rId5" action="ppaction://hlinkfile" tooltip="Козацьке (Звенигородський район)"/>
              </a:rPr>
              <a:t>Козацькому</a:t>
            </a:r>
            <a:r>
              <a:rPr lang="uk-UA" dirty="0" smtClean="0"/>
              <a:t> </a:t>
            </a:r>
            <a:r>
              <a:rPr lang="uk-UA" dirty="0" smtClean="0">
                <a:hlinkClick r:id="rId6" action="ppaction://hlinkfile" tooltip="Київська губернія"/>
              </a:rPr>
              <a:t>Київської губернії</a:t>
            </a:r>
            <a:r>
              <a:rPr lang="uk-UA" dirty="0" smtClean="0"/>
              <a:t> (нині </a:t>
            </a:r>
            <a:r>
              <a:rPr lang="uk-UA" dirty="0" smtClean="0">
                <a:hlinkClick r:id="rId7" action="ppaction://hlinkfile" tooltip="Звенигородський район"/>
              </a:rPr>
              <a:t>Звенигородського району</a:t>
            </a:r>
            <a:r>
              <a:rPr lang="uk-UA" dirty="0" smtClean="0"/>
              <a:t> </a:t>
            </a:r>
            <a:r>
              <a:rPr lang="uk-UA" dirty="0" smtClean="0">
                <a:hlinkClick r:id="rId8" action="ppaction://hlinkfile" tooltip="Черкаська область"/>
              </a:rPr>
              <a:t>Черкаської області</a:t>
            </a:r>
            <a:r>
              <a:rPr lang="uk-UA" dirty="0" smtClean="0"/>
              <a:t>) у родині столяра. З </a:t>
            </a:r>
            <a:r>
              <a:rPr lang="uk-UA" dirty="0" smtClean="0">
                <a:hlinkClick r:id="rId9" action="ppaction://hlinkfile" tooltip="1924"/>
              </a:rPr>
              <a:t>1924</a:t>
            </a:r>
            <a:r>
              <a:rPr lang="uk-UA" dirty="0" smtClean="0"/>
              <a:t> року, після закінчення Вищих педагогічних курсів у місті </a:t>
            </a:r>
            <a:r>
              <a:rPr lang="uk-UA" dirty="0" smtClean="0">
                <a:hlinkClick r:id="rId10" action="ppaction://hlinkfile" tooltip="Корсунь-Шевченківський"/>
              </a:rPr>
              <a:t>Корсунь-Шевченківському</a:t>
            </a:r>
            <a:r>
              <a:rPr lang="uk-UA" dirty="0" smtClean="0"/>
              <a:t>, працював вчителем у цьому ж місті. Після отримання посади інструктора у Губернському земельному управлінні міста </a:t>
            </a:r>
            <a:r>
              <a:rPr lang="uk-UA" dirty="0" smtClean="0">
                <a:hlinkClick r:id="rId11" action="ppaction://hlinkfile" tooltip="Київ"/>
              </a:rPr>
              <a:t>Києва</a:t>
            </a:r>
            <a:r>
              <a:rPr lang="uk-UA" dirty="0" smtClean="0"/>
              <a:t> почав займатись науковим дослідженням шкідників народного господарства.</a:t>
            </a:r>
          </a:p>
          <a:p>
            <a:pPr rtl="0"/>
            <a:r>
              <a:rPr lang="uk-UA" dirty="0" smtClean="0"/>
              <a:t>В </a:t>
            </a:r>
            <a:r>
              <a:rPr lang="uk-UA" dirty="0" smtClean="0">
                <a:hlinkClick r:id="rId12" action="ppaction://hlinkfile" tooltip="1925"/>
              </a:rPr>
              <a:t>1925</a:t>
            </a:r>
            <a:r>
              <a:rPr lang="uk-UA" dirty="0" smtClean="0"/>
              <a:t>—</a:t>
            </a:r>
            <a:r>
              <a:rPr lang="uk-UA" dirty="0" smtClean="0">
                <a:hlinkClick r:id="rId13" action="ppaction://hlinkfile" tooltip="1931"/>
              </a:rPr>
              <a:t>1931</a:t>
            </a:r>
            <a:r>
              <a:rPr lang="uk-UA" dirty="0" smtClean="0"/>
              <a:t> роки — продовжує займатись вивченням шкідників та навчається у Ленінградському інституті прикладної зоології та фітопатології, який закінчив </a:t>
            </a:r>
            <a:r>
              <a:rPr lang="uk-UA" dirty="0" smtClean="0">
                <a:hlinkClick r:id="rId14" action="ppaction://hlinkfile" tooltip="1927"/>
              </a:rPr>
              <a:t>1927</a:t>
            </a:r>
            <a:r>
              <a:rPr lang="uk-UA" dirty="0" smtClean="0"/>
              <a:t> року, отримавши звання спеціаліста вищої кваліфікації із захисту рослин. Розробляє метод вивчення дрібних </a:t>
            </a:r>
            <a:r>
              <a:rPr lang="uk-UA" dirty="0" smtClean="0">
                <a:hlinkClick r:id="rId15" action="ppaction://hlinkfile" tooltip="Ссавці"/>
              </a:rPr>
              <a:t>ссавців</a:t>
            </a:r>
            <a:r>
              <a:rPr lang="uk-UA" dirty="0" smtClean="0"/>
              <a:t> за їх залишками у </a:t>
            </a:r>
            <a:r>
              <a:rPr lang="uk-UA" dirty="0" err="1" smtClean="0"/>
              <a:t>погадках</a:t>
            </a:r>
            <a:r>
              <a:rPr lang="uk-UA" dirty="0" smtClean="0"/>
              <a:t> </a:t>
            </a:r>
            <a:r>
              <a:rPr lang="uk-UA" dirty="0" smtClean="0">
                <a:hlinkClick r:id="rId16" action="ppaction://hlinkfile" tooltip="Сова"/>
              </a:rPr>
              <a:t>сов</a:t>
            </a:r>
            <a:r>
              <a:rPr lang="uk-UA" dirty="0" smtClean="0"/>
              <a:t> та інших </a:t>
            </a:r>
            <a:r>
              <a:rPr lang="uk-UA" dirty="0" smtClean="0">
                <a:hlinkClick r:id="rId17" action="ppaction://hlinkfile" tooltip="Хижі птахи"/>
              </a:rPr>
              <a:t>хижих птахів</a:t>
            </a:r>
            <a:r>
              <a:rPr lang="uk-UA" dirty="0" smtClean="0"/>
              <a:t>.</a:t>
            </a:r>
          </a:p>
          <a:p>
            <a:pPr rtl="0"/>
            <a:r>
              <a:rPr lang="uk-UA" dirty="0" smtClean="0"/>
              <a:t>В </a:t>
            </a:r>
            <a:r>
              <a:rPr lang="uk-UA" dirty="0" smtClean="0">
                <a:hlinkClick r:id="rId13" action="ppaction://hlinkfile" tooltip="1931"/>
              </a:rPr>
              <a:t>1931</a:t>
            </a:r>
            <a:r>
              <a:rPr lang="uk-UA" dirty="0" smtClean="0"/>
              <a:t>—</a:t>
            </a:r>
            <a:r>
              <a:rPr lang="uk-UA" dirty="0" smtClean="0">
                <a:hlinkClick r:id="rId18" action="ppaction://hlinkfile" tooltip="1935"/>
              </a:rPr>
              <a:t>1935</a:t>
            </a:r>
            <a:r>
              <a:rPr lang="uk-UA" dirty="0" smtClean="0"/>
              <a:t> роки — закінчує одразу дві аспірантури — Українського науково-дослідного інституту геології ВУАН (спеціальність — </a:t>
            </a:r>
            <a:r>
              <a:rPr lang="uk-UA" dirty="0" smtClean="0">
                <a:hlinkClick r:id="rId19" action="ppaction://hlinkfile" tooltip="Палеонтологія"/>
              </a:rPr>
              <a:t>палеонтологія</a:t>
            </a:r>
            <a:r>
              <a:rPr lang="uk-UA" dirty="0" smtClean="0"/>
              <a:t> та </a:t>
            </a:r>
            <a:r>
              <a:rPr lang="uk-UA" dirty="0" smtClean="0">
                <a:hlinkClick r:id="rId20" action="ppaction://hlinkfile" tooltip="Стратиграфія"/>
              </a:rPr>
              <a:t>стратиграфія</a:t>
            </a:r>
            <a:r>
              <a:rPr lang="uk-UA" dirty="0" smtClean="0"/>
              <a:t>) та Інституту зоології та біології ВУАН (спеціальність — палеонтологія).</a:t>
            </a:r>
          </a:p>
          <a:p>
            <a:pPr rtl="0"/>
            <a:r>
              <a:rPr lang="uk-UA" dirty="0" smtClean="0"/>
              <a:t>1935 рік — захист кандидатської дисертації за темою: «Походження сучасної фауни ссавців УРСР», створення наукової групи (пізніше, відділу) палеозоології у </a:t>
            </a:r>
            <a:r>
              <a:rPr lang="uk-UA" dirty="0" smtClean="0">
                <a:hlinkClick r:id="rId21" action="ppaction://hlinkfile" tooltip="Інститут зоології імені І. І. Шмальгаузена НАН України"/>
              </a:rPr>
              <a:t>Інституті зоології ВУАН</a:t>
            </a:r>
            <a:r>
              <a:rPr lang="uk-UA" dirty="0" smtClean="0"/>
              <a:t>. Також одночасно працює у Інституті археології та </a:t>
            </a:r>
            <a:r>
              <a:rPr lang="uk-UA" dirty="0" smtClean="0">
                <a:hlinkClick r:id="rId22" action="ppaction://hlinkfile" tooltip="Київський університет"/>
              </a:rPr>
              <a:t>Київському університеті</a:t>
            </a:r>
            <a:r>
              <a:rPr lang="uk-UA" dirty="0" smtClean="0"/>
              <a:t>.</a:t>
            </a:r>
          </a:p>
          <a:p>
            <a:pPr rtl="0"/>
            <a:r>
              <a:rPr lang="uk-UA" dirty="0" smtClean="0"/>
              <a:t>У роки </a:t>
            </a:r>
            <a:r>
              <a:rPr lang="uk-UA" dirty="0" smtClean="0">
                <a:hlinkClick r:id="rId23" action="ppaction://hlinkfile" tooltip="Радянсько-німецька війна"/>
              </a:rPr>
              <a:t>радянсько-німецької війни</a:t>
            </a:r>
            <a:r>
              <a:rPr lang="uk-UA" dirty="0" smtClean="0"/>
              <a:t> пішов на фронт добровольцем. Пройшов бойовими дорогами від </a:t>
            </a:r>
            <a:r>
              <a:rPr lang="uk-UA" dirty="0" smtClean="0">
                <a:hlinkClick r:id="rId24" action="ppaction://hlinkfile" tooltip="Сталінград"/>
              </a:rPr>
              <a:t>Сталінграда</a:t>
            </a:r>
            <a:r>
              <a:rPr lang="uk-UA" dirty="0" smtClean="0"/>
              <a:t> до </a:t>
            </a:r>
            <a:r>
              <a:rPr lang="uk-UA" dirty="0" smtClean="0">
                <a:hlinkClick r:id="rId25" action="ppaction://hlinkfile" tooltip="Берлін"/>
              </a:rPr>
              <a:t>Берліна</a:t>
            </a:r>
            <a:r>
              <a:rPr lang="uk-UA" dirty="0" smtClean="0"/>
              <a:t> шлях від </a:t>
            </a:r>
            <a:r>
              <a:rPr lang="uk-UA" dirty="0" smtClean="0">
                <a:hlinkClick r:id="rId26" action="ppaction://hlinkfile" tooltip="Рядовий"/>
              </a:rPr>
              <a:t>рядового</a:t>
            </a:r>
            <a:r>
              <a:rPr lang="uk-UA" dirty="0" smtClean="0"/>
              <a:t> до бойового </a:t>
            </a:r>
            <a:r>
              <a:rPr lang="uk-UA" dirty="0" smtClean="0">
                <a:hlinkClick r:id="rId27" action="ppaction://hlinkfile" tooltip="Офіцер"/>
              </a:rPr>
              <a:t>офіцера</a:t>
            </a:r>
            <a:r>
              <a:rPr lang="uk-UA" dirty="0" smtClean="0"/>
              <a:t>. Нагороджений </a:t>
            </a:r>
            <a:r>
              <a:rPr lang="uk-UA" dirty="0" smtClean="0">
                <a:hlinkClick r:id="rId28" action="ppaction://hlinkfile" tooltip="Орден Червоної Зірки"/>
              </a:rPr>
              <a:t>орденом Червоної Зірки</a:t>
            </a:r>
            <a:r>
              <a:rPr lang="uk-UA" dirty="0" smtClean="0"/>
              <a:t>, </a:t>
            </a:r>
            <a:r>
              <a:rPr lang="uk-UA" dirty="0" smtClean="0">
                <a:hlinkClick r:id="rId29" action="ppaction://hlinkfile" tooltip="Медаль"/>
              </a:rPr>
              <a:t>медалями</a:t>
            </a:r>
            <a:r>
              <a:rPr lang="uk-UA" dirty="0" smtClean="0"/>
              <a:t> </a:t>
            </a:r>
            <a:r>
              <a:rPr lang="uk-UA" dirty="0" smtClean="0">
                <a:hlinkClick r:id="rId30" action="ppaction://hlinkfile" tooltip="Медаль «За оборону Сталінграда»"/>
              </a:rPr>
              <a:t>«За оборону Сталінграда»</a:t>
            </a:r>
            <a:r>
              <a:rPr lang="uk-UA" dirty="0" smtClean="0"/>
              <a:t>, </a:t>
            </a:r>
            <a:r>
              <a:rPr lang="uk-UA" dirty="0" smtClean="0">
                <a:hlinkClick r:id="rId31" action="ppaction://hlinkfile" tooltip="Медаль «За перемогу над Німеччиною у Великій Вітчизняній війні 1941—1945 рр.»"/>
              </a:rPr>
              <a:t>«За перемогу над Німеччиною у Великій Вітчизняній війні 1941—1945 рр..»</a:t>
            </a:r>
            <a:r>
              <a:rPr lang="uk-UA" dirty="0" smtClean="0"/>
              <a:t> та іншими бойовими нагородами</a:t>
            </a:r>
            <a:r>
              <a:rPr lang="uk-UA" baseline="30000" dirty="0" smtClean="0">
                <a:hlinkClick r:id="" action="ppaction://hlinkfile"/>
              </a:rPr>
              <a:t>[1]</a:t>
            </a:r>
            <a:r>
              <a:rPr lang="uk-UA" dirty="0" smtClean="0"/>
              <a:t>.</a:t>
            </a:r>
          </a:p>
          <a:p>
            <a:pPr rtl="0"/>
            <a:r>
              <a:rPr lang="uk-UA" dirty="0" smtClean="0"/>
              <a:t>У повоєнний період І. Г. Підоплічко очолює Відділ палеозоології у Інституті зоології АН УРСР, працює у Інституті археології АН УРСР, викладає у Київському університеті. </a:t>
            </a:r>
            <a:r>
              <a:rPr lang="uk-UA" dirty="0" smtClean="0">
                <a:hlinkClick r:id="rId32" action="ppaction://hlinkfile" tooltip="1950"/>
              </a:rPr>
              <a:t>1950</a:t>
            </a:r>
            <a:r>
              <a:rPr lang="uk-UA" dirty="0" smtClean="0"/>
              <a:t> року захищає докторську дисертацію за темою «Основні риси четвертинної фауни Європейської частини СРСР». В </a:t>
            </a:r>
            <a:r>
              <a:rPr lang="uk-UA" dirty="0" smtClean="0">
                <a:hlinkClick r:id="rId33" action="ppaction://hlinkfile" tooltip="1952"/>
              </a:rPr>
              <a:t>1952</a:t>
            </a:r>
            <a:r>
              <a:rPr lang="uk-UA" dirty="0" smtClean="0"/>
              <a:t>—</a:t>
            </a:r>
            <a:r>
              <a:rPr lang="uk-UA" dirty="0" smtClean="0">
                <a:hlinkClick r:id="rId34" action="ppaction://hlinkfile" tooltip="1959"/>
              </a:rPr>
              <a:t>1959</a:t>
            </a:r>
            <a:r>
              <a:rPr lang="uk-UA" dirty="0" smtClean="0"/>
              <a:t> роки — займає посаду професора кафедри історичної геології </a:t>
            </a:r>
            <a:r>
              <a:rPr lang="uk-UA" dirty="0" smtClean="0">
                <a:hlinkClick r:id="rId22" action="ppaction://hlinkfile" tooltip="Київський університет"/>
              </a:rPr>
              <a:t>Київського державного університету</a:t>
            </a:r>
            <a:r>
              <a:rPr lang="uk-UA" dirty="0" smtClean="0"/>
              <a:t>.</a:t>
            </a:r>
          </a:p>
          <a:p>
            <a:pPr rtl="0"/>
            <a:r>
              <a:rPr lang="uk-UA" dirty="0" smtClean="0"/>
              <a:t>З </a:t>
            </a:r>
            <a:r>
              <a:rPr lang="uk-UA" dirty="0" smtClean="0">
                <a:hlinkClick r:id="rId35" action="ppaction://hlinkfile" tooltip="1961"/>
              </a:rPr>
              <a:t>1961</a:t>
            </a:r>
            <a:r>
              <a:rPr lang="uk-UA" dirty="0" smtClean="0"/>
              <a:t> року </a:t>
            </a:r>
            <a:r>
              <a:rPr lang="uk-UA" dirty="0" smtClean="0">
                <a:hlinkClick r:id="rId36" action="ppaction://hlinkfile" tooltip="Член-кореспондент"/>
              </a:rPr>
              <a:t>член-кореспондент</a:t>
            </a:r>
            <a:r>
              <a:rPr lang="uk-UA" dirty="0" smtClean="0"/>
              <a:t>, а з </a:t>
            </a:r>
            <a:r>
              <a:rPr lang="uk-UA" dirty="0" smtClean="0">
                <a:hlinkClick r:id="rId37" action="ppaction://hlinkfile" tooltip="1967"/>
              </a:rPr>
              <a:t>1967</a:t>
            </a:r>
            <a:r>
              <a:rPr lang="uk-UA" dirty="0" smtClean="0"/>
              <a:t> року — академік АН УРСР. </a:t>
            </a:r>
            <a:r>
              <a:rPr lang="uk-UA" dirty="0" smtClean="0">
                <a:hlinkClick r:id="rId38" action="ppaction://hlinkfile" tooltip="1965"/>
              </a:rPr>
              <a:t>1965</a:t>
            </a:r>
            <a:r>
              <a:rPr lang="uk-UA" dirty="0" smtClean="0"/>
              <a:t> року вченому присвоєно почесне звання заслуженого діяча науки УРСР.</a:t>
            </a:r>
          </a:p>
          <a:p>
            <a:pPr rtl="0"/>
            <a:r>
              <a:rPr lang="uk-UA" dirty="0" smtClean="0"/>
              <a:t>Могила Івана Підоплічка</a:t>
            </a:r>
          </a:p>
          <a:p>
            <a:pPr rtl="0"/>
            <a:r>
              <a:rPr lang="uk-UA" dirty="0" smtClean="0"/>
              <a:t>Помер </a:t>
            </a:r>
            <a:r>
              <a:rPr lang="uk-UA" dirty="0" smtClean="0">
                <a:hlinkClick r:id="rId39" action="ppaction://hlinkfile" tooltip="20 червня"/>
              </a:rPr>
              <a:t>20 червня</a:t>
            </a:r>
            <a:r>
              <a:rPr lang="uk-UA" dirty="0" smtClean="0"/>
              <a:t> </a:t>
            </a:r>
            <a:r>
              <a:rPr lang="uk-UA" dirty="0" smtClean="0">
                <a:hlinkClick r:id="rId40" action="ppaction://hlinkfile" tooltip="1975"/>
              </a:rPr>
              <a:t>1975</a:t>
            </a:r>
            <a:r>
              <a:rPr lang="uk-UA" dirty="0" smtClean="0"/>
              <a:t> року. Похований в Києві на </a:t>
            </a:r>
            <a:r>
              <a:rPr lang="uk-UA" dirty="0" smtClean="0">
                <a:hlinkClick r:id="rId41" action="ppaction://hlinkfile" tooltip="Байкове кладовище"/>
              </a:rPr>
              <a:t>Байковому кладовищі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rtl="0"/>
            <a:r>
              <a:rPr lang="uk-UA" dirty="0" smtClean="0"/>
              <a:t>Степан Стойко народився </a:t>
            </a:r>
            <a:r>
              <a:rPr lang="uk-UA" dirty="0" smtClean="0">
                <a:hlinkClick r:id="rId3" action="ppaction://hlinkfile" tooltip="14 березня"/>
              </a:rPr>
              <a:t>14 березня</a:t>
            </a:r>
            <a:r>
              <a:rPr lang="uk-UA" dirty="0" smtClean="0"/>
              <a:t> </a:t>
            </a:r>
            <a:r>
              <a:rPr lang="uk-UA" dirty="0" smtClean="0">
                <a:hlinkClick r:id="rId4" action="ppaction://hlinkfile" tooltip="1920"/>
              </a:rPr>
              <a:t>1920</a:t>
            </a:r>
            <a:r>
              <a:rPr lang="uk-UA" dirty="0" smtClean="0"/>
              <a:t> р. у родині </a:t>
            </a:r>
            <a:r>
              <a:rPr lang="uk-UA" dirty="0" err="1" smtClean="0"/>
              <a:t>священника</a:t>
            </a:r>
            <a:r>
              <a:rPr lang="uk-UA" dirty="0" smtClean="0"/>
              <a:t> в с. </a:t>
            </a:r>
            <a:r>
              <a:rPr lang="uk-UA" dirty="0" err="1" smtClean="0">
                <a:hlinkClick r:id="rId5" action="ppaction://hlinkfile" tooltip="Кричево"/>
              </a:rPr>
              <a:t>Кричево</a:t>
            </a:r>
            <a:r>
              <a:rPr lang="uk-UA" dirty="0" smtClean="0"/>
              <a:t> (нині </a:t>
            </a:r>
            <a:r>
              <a:rPr lang="uk-UA" dirty="0" smtClean="0">
                <a:hlinkClick r:id="rId6" action="ppaction://hlinkfile" tooltip="Тячівський район"/>
              </a:rPr>
              <a:t>Тячівського району</a:t>
            </a:r>
            <a:r>
              <a:rPr lang="uk-UA" dirty="0" smtClean="0"/>
              <a:t> </a:t>
            </a:r>
            <a:r>
              <a:rPr lang="uk-UA" dirty="0" smtClean="0">
                <a:hlinkClick r:id="rId7" action="ppaction://hlinkfile" tooltip="Закарпатська область"/>
              </a:rPr>
              <a:t>Закарпатської області</a:t>
            </a:r>
            <a:r>
              <a:rPr lang="uk-UA" dirty="0" smtClean="0"/>
              <a:t>).</a:t>
            </a:r>
          </a:p>
          <a:p>
            <a:pPr rtl="0"/>
            <a:r>
              <a:rPr lang="uk-UA" dirty="0" smtClean="0"/>
              <a:t>Середню освіту отримав у класичній гімназії у м. </a:t>
            </a:r>
            <a:r>
              <a:rPr lang="uk-UA" dirty="0" smtClean="0">
                <a:hlinkClick r:id="rId8" action="ppaction://hlinkfile" tooltip="Хуст"/>
              </a:rPr>
              <a:t>Хуст</a:t>
            </a:r>
            <a:r>
              <a:rPr lang="uk-UA" dirty="0" smtClean="0"/>
              <a:t>.</a:t>
            </a:r>
          </a:p>
          <a:p>
            <a:pPr rtl="0"/>
            <a:r>
              <a:rPr lang="uk-UA" dirty="0" smtClean="0">
                <a:hlinkClick r:id="rId9" action="ppaction://hlinkfile" tooltip="1949"/>
              </a:rPr>
              <a:t>1949</a:t>
            </a:r>
            <a:r>
              <a:rPr lang="uk-UA" dirty="0" smtClean="0"/>
              <a:t> року закінчив лісогосподарський факультет </a:t>
            </a:r>
            <a:r>
              <a:rPr lang="uk-UA" dirty="0" smtClean="0">
                <a:hlinkClick r:id="rId10" action="ppaction://hlinkfile" tooltip="Львівський сільськогосподарський інститут"/>
              </a:rPr>
              <a:t>Львівського сільськогосподарського інституту</a:t>
            </a:r>
            <a:r>
              <a:rPr lang="uk-UA" dirty="0" smtClean="0"/>
              <a:t> здобувши кваліфікацію інженера лісового господарства.</a:t>
            </a:r>
          </a:p>
          <a:p>
            <a:pPr rtl="0"/>
            <a:r>
              <a:rPr lang="uk-UA" dirty="0" smtClean="0"/>
              <a:t>У 1955 р. він став </a:t>
            </a:r>
            <a:r>
              <a:rPr lang="uk-UA" dirty="0" smtClean="0">
                <a:hlinkClick r:id="rId11" action="ppaction://hlinkfile" tooltip="Кандидат наук"/>
              </a:rPr>
              <a:t>кандидатом</a:t>
            </a:r>
            <a:r>
              <a:rPr lang="uk-UA" dirty="0" smtClean="0"/>
              <a:t> біологічних наук, у 1962 р. йому присвоєне звання званні </a:t>
            </a:r>
            <a:r>
              <a:rPr lang="uk-UA" dirty="0" smtClean="0">
                <a:hlinkClick r:id="rId12" action="ppaction://hlinkfile" tooltip="Доцент"/>
              </a:rPr>
              <a:t>доцента</a:t>
            </a:r>
            <a:r>
              <a:rPr lang="uk-UA" dirty="0" smtClean="0"/>
              <a:t> </a:t>
            </a:r>
            <a:r>
              <a:rPr lang="uk-UA" dirty="0" smtClean="0">
                <a:hlinkClick r:id="rId13" action="ppaction://hlinkfile" tooltip="Львівський лісотехнічний інститут"/>
              </a:rPr>
              <a:t>Львівського лісотехнічного інституту</a:t>
            </a:r>
            <a:r>
              <a:rPr lang="uk-UA" dirty="0" smtClean="0"/>
              <a:t>.</a:t>
            </a:r>
          </a:p>
          <a:p>
            <a:pPr rtl="0"/>
            <a:r>
              <a:rPr lang="uk-UA" dirty="0" smtClean="0"/>
              <a:t>Протягом </a:t>
            </a:r>
            <a:r>
              <a:rPr lang="uk-UA" dirty="0" smtClean="0">
                <a:hlinkClick r:id="rId14" action="ppaction://hlinkfile" tooltip="1955"/>
              </a:rPr>
              <a:t>1955</a:t>
            </a:r>
            <a:r>
              <a:rPr lang="uk-UA" dirty="0" smtClean="0"/>
              <a:t>-</a:t>
            </a:r>
            <a:r>
              <a:rPr lang="uk-UA" dirty="0" smtClean="0">
                <a:hlinkClick r:id="rId15" action="ppaction://hlinkfile" tooltip="1966"/>
              </a:rPr>
              <a:t>1966</a:t>
            </a:r>
            <a:r>
              <a:rPr lang="uk-UA" dirty="0" smtClean="0"/>
              <a:t> рр. він працював доцентом на кафедрі ботаніки і дендрології </a:t>
            </a:r>
            <a:r>
              <a:rPr lang="uk-UA" dirty="0" smtClean="0">
                <a:hlinkClick r:id="rId13" action="ppaction://hlinkfile" tooltip="Львівський лісотехнічний інститут"/>
              </a:rPr>
              <a:t>Львівського лісотехнічного інституту</a:t>
            </a:r>
            <a:r>
              <a:rPr lang="uk-UA" dirty="0" smtClean="0"/>
              <a:t>. У 1966—1970 роках він був на посаді старшого наукового співробітника у Львівському відділенні </a:t>
            </a:r>
            <a:r>
              <a:rPr lang="uk-UA" dirty="0" smtClean="0">
                <a:hlinkClick r:id="rId16" action="ppaction://hlinkfile" tooltip="Інститут ботаніки АН УРСР"/>
              </a:rPr>
              <a:t>Інституту ботаніки АН УРСР</a:t>
            </a:r>
            <a:r>
              <a:rPr lang="uk-UA" dirty="0" smtClean="0"/>
              <a:t>, а протягом наступних чотирьох років був завідувачем відділу охорони природних екосистем у 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7" action="ppaction://hlinkfile" tooltip="Державний природознавчий музей АН УРСР (ще не написана)"/>
              </a:rPr>
              <a:t>Державному природознавчому музеї АН УРСР</a:t>
            </a:r>
            <a:r>
              <a:rPr lang="uk-UA" dirty="0" smtClean="0"/>
              <a:t>.</a:t>
            </a:r>
          </a:p>
          <a:p>
            <a:pPr rtl="0"/>
            <a:r>
              <a:rPr lang="uk-UA" dirty="0" smtClean="0"/>
              <a:t>У </a:t>
            </a:r>
            <a:r>
              <a:rPr lang="uk-UA" dirty="0" smtClean="0">
                <a:hlinkClick r:id="rId18" action="ppaction://hlinkfile" tooltip="1974"/>
              </a:rPr>
              <a:t>1974</a:t>
            </a:r>
            <a:r>
              <a:rPr lang="uk-UA" dirty="0" smtClean="0"/>
              <a:t>—</a:t>
            </a:r>
            <a:r>
              <a:rPr lang="uk-UA" dirty="0" smtClean="0">
                <a:hlinkClick r:id="rId19" action="ppaction://hlinkfile" tooltip="2000"/>
              </a:rPr>
              <a:t>2000</a:t>
            </a:r>
            <a:r>
              <a:rPr lang="uk-UA" dirty="0" smtClean="0"/>
              <a:t> роках був завідувачем відділу охорони природних екосистем в </a:t>
            </a:r>
            <a:r>
              <a:rPr lang="uk-UA" dirty="0" smtClean="0">
                <a:hlinkClick r:id="rId20" action="ppaction://hlinkfile" tooltip="Інститут екології Карпат НАН України"/>
              </a:rPr>
              <a:t>Інституті екології Карпат НАН України</a:t>
            </a:r>
            <a:r>
              <a:rPr lang="uk-UA" dirty="0" smtClean="0"/>
              <a:t>, а з цього часу працює головним науковим співробітником </a:t>
            </a:r>
            <a:r>
              <a:rPr lang="uk-UA" dirty="0" smtClean="0">
                <a:hlinkClick r:id="rId20" action="ppaction://hlinkfile" tooltip="Інститут екології Карпат НАН України"/>
              </a:rPr>
              <a:t>Інституту екології Карпат НАН України</a:t>
            </a:r>
            <a:r>
              <a:rPr lang="uk-UA" dirty="0" smtClean="0"/>
              <a:t>. За сумісництвом з </a:t>
            </a:r>
            <a:r>
              <a:rPr lang="uk-UA" dirty="0" smtClean="0">
                <a:hlinkClick r:id="rId21" action="ppaction://hlinkfile" tooltip="1972"/>
              </a:rPr>
              <a:t>1972</a:t>
            </a:r>
            <a:r>
              <a:rPr lang="uk-UA" dirty="0" smtClean="0"/>
              <a:t> року </a:t>
            </a:r>
            <a:r>
              <a:rPr lang="uk-UA" dirty="0" err="1" smtClean="0"/>
              <a:t>працюває</a:t>
            </a:r>
            <a:r>
              <a:rPr lang="uk-UA" dirty="0" smtClean="0"/>
              <a:t> на географічному факультеті </a:t>
            </a:r>
            <a:r>
              <a:rPr lang="uk-UA" dirty="0" smtClean="0">
                <a:hlinkClick r:id="rId22" action="ppaction://hlinkfile" tooltip="Львівський національний університет імені Івана Франка"/>
              </a:rPr>
              <a:t>Львівського національного університету імені Івана Франка</a:t>
            </a:r>
            <a:r>
              <a:rPr lang="uk-UA" dirty="0" smtClean="0"/>
              <a:t>.</a:t>
            </a:r>
          </a:p>
          <a:p>
            <a:pPr rtl="0"/>
            <a:r>
              <a:rPr lang="uk-UA" dirty="0" smtClean="0"/>
              <a:t>У 1970 р. Степан Стойко став </a:t>
            </a:r>
            <a:r>
              <a:rPr lang="uk-UA" dirty="0" smtClean="0">
                <a:hlinkClick r:id="rId23" action="ppaction://hlinkfile" tooltip="Доктор наук"/>
              </a:rPr>
              <a:t>доктором</a:t>
            </a:r>
            <a:r>
              <a:rPr lang="uk-UA" dirty="0" smtClean="0"/>
              <a:t> біологічних наук, і почав працювати в </a:t>
            </a:r>
            <a:r>
              <a:rPr lang="uk-UA" dirty="0" smtClean="0">
                <a:hlinkClick r:id="rId16" action="ppaction://hlinkfile" tooltip="Інститут ботаніки АН УРСР"/>
              </a:rPr>
              <a:t>Інституті ботаніки АН УРСР</a:t>
            </a:r>
            <a:r>
              <a:rPr lang="uk-UA" dirty="0" smtClean="0"/>
              <a:t> (м. </a:t>
            </a:r>
            <a:r>
              <a:rPr lang="uk-UA" dirty="0" smtClean="0">
                <a:hlinkClick r:id="rId24" action="ppaction://hlinkfile" tooltip="Київ"/>
              </a:rPr>
              <a:t>Київ</a:t>
            </a:r>
            <a:r>
              <a:rPr lang="uk-UA" dirty="0" smtClean="0"/>
              <a:t>), а за десять років йому було присвоєне вчене звання професора.</a:t>
            </a:r>
          </a:p>
          <a:p>
            <a:pPr rtl="0"/>
            <a:r>
              <a:rPr lang="uk-UA" dirty="0" smtClean="0"/>
              <a:t>На запрошення зарубіжних вузів виступав з лекціями в Агрономічному університеті ім. Менделя в м. </a:t>
            </a:r>
            <a:r>
              <a:rPr lang="uk-UA" dirty="0" smtClean="0">
                <a:hlinkClick r:id="rId25" action="ppaction://hlinkfile" tooltip="Брно"/>
              </a:rPr>
              <a:t>Брно</a:t>
            </a:r>
            <a:r>
              <a:rPr lang="uk-UA" dirty="0" smtClean="0"/>
              <a:t> (</a:t>
            </a:r>
            <a:r>
              <a:rPr lang="uk-UA" dirty="0" smtClean="0">
                <a:hlinkClick r:id="rId26" action="ppaction://hlinkfile" tooltip="Чехія"/>
              </a:rPr>
              <a:t>Чехія</a:t>
            </a:r>
            <a:r>
              <a:rPr lang="uk-UA" dirty="0" smtClean="0"/>
              <a:t>), університеті ім. Етвеша в </a:t>
            </a:r>
            <a:r>
              <a:rPr lang="uk-UA" dirty="0" smtClean="0">
                <a:hlinkClick r:id="rId27" action="ppaction://hlinkfile" tooltip="Будапешт"/>
              </a:rPr>
              <a:t>Будапешті</a:t>
            </a:r>
            <a:r>
              <a:rPr lang="uk-UA" dirty="0" smtClean="0"/>
              <a:t> (</a:t>
            </a:r>
            <a:r>
              <a:rPr lang="uk-UA" dirty="0" smtClean="0">
                <a:hlinkClick r:id="rId28" action="ppaction://hlinkfile" tooltip="Угорщина"/>
              </a:rPr>
              <a:t>Угорщина</a:t>
            </a:r>
            <a:r>
              <a:rPr lang="uk-UA" dirty="0" smtClean="0"/>
              <a:t>) та в університеті м. </a:t>
            </a:r>
            <a:r>
              <a:rPr lang="uk-UA" dirty="0" smtClean="0">
                <a:hlinkClick r:id="rId29" action="ppaction://hlinkfile" tooltip="Кельн"/>
              </a:rPr>
              <a:t>Кельн</a:t>
            </a:r>
            <a:r>
              <a:rPr lang="uk-UA" dirty="0" smtClean="0"/>
              <a:t> (</a:t>
            </a:r>
            <a:r>
              <a:rPr lang="uk-UA" dirty="0" smtClean="0">
                <a:hlinkClick r:id="rId30" action="ppaction://hlinkfile" tooltip="Німеччина"/>
              </a:rPr>
              <a:t>Німеччина</a:t>
            </a:r>
            <a:r>
              <a:rPr lang="uk-UA" dirty="0" smtClean="0"/>
              <a:t>).</a:t>
            </a:r>
          </a:p>
          <a:p>
            <a:pPr rtl="0"/>
            <a:r>
              <a:rPr lang="uk-UA" dirty="0" smtClean="0"/>
              <a:t>Наукова діяльність професора пов'язана з лісовою геоботанікою, екологією та заповідна справа </a:t>
            </a:r>
            <a:r>
              <a:rPr lang="uk-UA" dirty="0" smtClean="0">
                <a:hlinkClick r:id="rId31" action="ppaction://hlinkfile" tooltip="Карпати"/>
              </a:rPr>
              <a:t>Карпат</a:t>
            </a:r>
            <a:r>
              <a:rPr lang="uk-UA" dirty="0" smtClean="0"/>
              <a:t>, </a:t>
            </a:r>
            <a:r>
              <a:rPr lang="uk-UA" dirty="0" err="1" smtClean="0">
                <a:hlinkClick r:id="rId32" action="ppaction://hlinkfile" tooltip="Розточчя"/>
              </a:rPr>
              <a:t>Розточчя</a:t>
            </a:r>
            <a:r>
              <a:rPr lang="uk-UA" dirty="0" smtClean="0"/>
              <a:t> та Західного </a:t>
            </a:r>
            <a:r>
              <a:rPr lang="uk-UA" dirty="0" smtClean="0">
                <a:hlinkClick r:id="rId33" action="ppaction://hlinkfile" tooltip="Поділля"/>
              </a:rPr>
              <a:t>Поділля</a:t>
            </a:r>
            <a:r>
              <a:rPr lang="uk-UA" dirty="0" smtClean="0"/>
              <a:t>, де досліджував реліктові </a:t>
            </a:r>
            <a:r>
              <a:rPr lang="uk-UA" dirty="0" err="1" smtClean="0"/>
              <a:t>локалітети</a:t>
            </a:r>
            <a:r>
              <a:rPr lang="uk-UA" dirty="0" smtClean="0"/>
              <a:t> </a:t>
            </a:r>
            <a:r>
              <a:rPr lang="uk-UA" dirty="0" smtClean="0">
                <a:hlinkClick r:id="rId34" action="ppaction://hlinkfile" tooltip="Смерека"/>
              </a:rPr>
              <a:t>смереки</a:t>
            </a:r>
            <a:r>
              <a:rPr lang="uk-UA" dirty="0" smtClean="0"/>
              <a:t>, </a:t>
            </a:r>
            <a:r>
              <a:rPr lang="uk-UA" dirty="0" smtClean="0">
                <a:hlinkClick r:id="rId35" action="ppaction://hlinkfile" tooltip="Дуб скельний"/>
              </a:rPr>
              <a:t>дуба скельного</a:t>
            </a:r>
            <a:r>
              <a:rPr lang="uk-UA" dirty="0" smtClean="0"/>
              <a:t>, </a:t>
            </a:r>
            <a:r>
              <a:rPr lang="uk-UA" dirty="0" smtClean="0">
                <a:hlinkClick r:id="rId36" action="ppaction://hlinkfile" tooltip="Липа широколиста"/>
              </a:rPr>
              <a:t>липи широколистої</a:t>
            </a:r>
            <a:r>
              <a:rPr lang="uk-UA" dirty="0" smtClean="0"/>
              <a:t>, </a:t>
            </a:r>
            <a:r>
              <a:rPr lang="uk-UA" dirty="0" smtClean="0">
                <a:hlinkClick r:id="rId37" action="ppaction://hlinkfile" tooltip="Тис ягідний"/>
              </a:rPr>
              <a:t>тиса ягідного</a:t>
            </a:r>
            <a:r>
              <a:rPr lang="uk-UA" dirty="0" smtClean="0"/>
              <a:t>, </a:t>
            </a:r>
            <a:r>
              <a:rPr lang="uk-UA" dirty="0" smtClean="0">
                <a:hlinkClick r:id="rId38" action="ppaction://hlinkfile" tooltip="Ялівець козацький"/>
              </a:rPr>
              <a:t>ялівцю козачого</a:t>
            </a:r>
            <a:r>
              <a:rPr lang="uk-UA" dirty="0" smtClean="0"/>
              <a:t>, які збереглися з раннього і середнього </a:t>
            </a:r>
            <a:r>
              <a:rPr lang="uk-UA" dirty="0" smtClean="0">
                <a:hlinkClick r:id="rId39" action="ppaction://hlinkfile" tooltip="Голоцен"/>
              </a:rPr>
              <a:t>голоцену</a:t>
            </a:r>
            <a:r>
              <a:rPr lang="uk-UA" dirty="0" smtClean="0"/>
              <a:t> і мають значення для з'ясування </a:t>
            </a:r>
            <a:r>
              <a:rPr lang="uk-UA" dirty="0" err="1" smtClean="0"/>
              <a:t>польодовикової</a:t>
            </a:r>
            <a:r>
              <a:rPr lang="uk-UA" dirty="0" smtClean="0"/>
              <a:t> історії розвитку лісів. За допомогою </a:t>
            </a:r>
            <a:r>
              <a:rPr lang="uk-UA" dirty="0" err="1" smtClean="0"/>
              <a:t>фітоценохорологічних</a:t>
            </a:r>
            <a:r>
              <a:rPr lang="uk-UA" dirty="0" smtClean="0"/>
              <a:t> та геоботанічних методів дослідив висотну диференціацію рослинного покриву в </a:t>
            </a:r>
            <a:r>
              <a:rPr lang="uk-UA" dirty="0" smtClean="0">
                <a:hlinkClick r:id="rId40" action="ppaction://hlinkfile" tooltip="Українські Карпати"/>
              </a:rPr>
              <a:t>Українських Карпатах</a:t>
            </a:r>
            <a:r>
              <a:rPr lang="uk-UA" dirty="0" smtClean="0"/>
              <a:t>, де виділив 10 висотних рослинних поясів та визначив два варіанти поясності — на південно-західному та північно-східному </a:t>
            </a:r>
            <a:r>
              <a:rPr lang="uk-UA" dirty="0" err="1" smtClean="0"/>
              <a:t>макросхилах</a:t>
            </a:r>
            <a:r>
              <a:rPr lang="uk-UA" dirty="0" smtClean="0"/>
              <a:t>. Результати багаторічних досліджень підсумовані в монографії "Дубові ліси Українських Карпат: екологічна характеристика, відтворення, охорона" (2009).</a:t>
            </a:r>
          </a:p>
          <a:p>
            <a:pPr rtl="0"/>
            <a:r>
              <a:rPr lang="uk-UA" dirty="0" smtClean="0"/>
              <a:t>Степан Стойко один з ініціаторів видання «Зеленої книги України» (</a:t>
            </a:r>
            <a:r>
              <a:rPr lang="uk-UA" dirty="0" smtClean="0">
                <a:hlinkClick r:id="rId41" action="ppaction://hlinkfile" tooltip="1987"/>
              </a:rPr>
              <a:t>1987</a:t>
            </a:r>
            <a:r>
              <a:rPr lang="uk-UA" dirty="0" smtClean="0"/>
              <a:t> р.).</a:t>
            </a:r>
          </a:p>
          <a:p>
            <a:pPr rtl="0"/>
            <a:r>
              <a:rPr lang="uk-UA" dirty="0" smtClean="0"/>
              <a:t>Професор Стойко автор десяти наукових і науково-популярних монографій та 400-х наукових працях. Під його керівництвом захищено 12 кандидатських дисертацій.</a:t>
            </a:r>
          </a:p>
          <a:p>
            <a:pPr rtl="0"/>
            <a:r>
              <a:rPr lang="uk-UA" dirty="0" smtClean="0"/>
              <a:t>Також С. Стойко є членом редколегії ряду фахових часописів («Науковий вісник НЛТУ України», «Наукові праці Лісівничої академії наук України»).</a:t>
            </a:r>
          </a:p>
          <a:p>
            <a:pPr rtl="0"/>
            <a:r>
              <a:rPr lang="uk-UA" dirty="0" smtClean="0"/>
              <a:t>Тривалий період він очолював Президію Львівського обласного товариства охорони природи та Наукову раду Львівського будинку вчених. Також був членом Ради 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2" action="ppaction://hlinkfile" tooltip="Українське ботанічне товариства (ще не написана)"/>
              </a:rPr>
              <a:t>Українського ботанічного товариства</a:t>
            </a:r>
            <a:r>
              <a:rPr lang="uk-UA" dirty="0" smtClean="0"/>
              <a:t> та заступником голови Ради з проблем біосфери Західного Наукового Центру.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err="1" smtClean="0"/>
              <a:t>Видатний</a:t>
            </a:r>
            <a:r>
              <a:rPr lang="ru-RU" b="1" dirty="0" smtClean="0"/>
              <a:t> </a:t>
            </a:r>
            <a:r>
              <a:rPr lang="ru-RU" b="1" dirty="0" err="1" smtClean="0"/>
              <a:t>учений-фітобіолог</a:t>
            </a:r>
            <a:r>
              <a:rPr lang="ru-RU" b="1" dirty="0" smtClean="0"/>
              <a:t>, </a:t>
            </a:r>
            <a:r>
              <a:rPr lang="ru-RU" b="1" dirty="0" err="1" smtClean="0"/>
              <a:t>організатор</a:t>
            </a:r>
            <a:r>
              <a:rPr lang="ru-RU" b="1" dirty="0" smtClean="0"/>
              <a:t> науки, </a:t>
            </a:r>
            <a:r>
              <a:rPr lang="ru-RU" b="1" dirty="0" err="1" smtClean="0"/>
              <a:t>громадський</a:t>
            </a:r>
            <a:r>
              <a:rPr lang="ru-RU" b="1" dirty="0" smtClean="0"/>
              <a:t> </a:t>
            </a:r>
            <a:r>
              <a:rPr lang="ru-RU" b="1" dirty="0" err="1" smtClean="0"/>
              <a:t>діяч</a:t>
            </a:r>
            <a:r>
              <a:rPr lang="ru-RU" b="1" dirty="0" smtClean="0"/>
              <a:t>. </a:t>
            </a:r>
            <a:r>
              <a:rPr lang="ru-RU" b="1" dirty="0" err="1" smtClean="0"/>
              <a:t>Почесний</a:t>
            </a:r>
            <a:r>
              <a:rPr lang="ru-RU" b="1" dirty="0" smtClean="0"/>
              <a:t> директор </a:t>
            </a:r>
            <a:r>
              <a:rPr lang="ru-RU" b="1" dirty="0" err="1" smtClean="0"/>
              <a:t>Інституту</a:t>
            </a:r>
            <a:r>
              <a:rPr lang="ru-RU" b="1" dirty="0" smtClean="0"/>
              <a:t> </a:t>
            </a:r>
            <a:r>
              <a:rPr lang="ru-RU" b="1" dirty="0" err="1" smtClean="0"/>
              <a:t>ботаніки</a:t>
            </a:r>
            <a:r>
              <a:rPr lang="ru-RU" b="1" dirty="0" smtClean="0"/>
              <a:t> </a:t>
            </a:r>
            <a:r>
              <a:rPr lang="ru-RU" b="1" dirty="0" err="1" smtClean="0"/>
              <a:t>ім</a:t>
            </a:r>
            <a:r>
              <a:rPr lang="ru-RU" b="1" dirty="0" smtClean="0"/>
              <a:t>. М. Г. Холодного НАН </a:t>
            </a:r>
            <a:r>
              <a:rPr lang="ru-RU" b="1" dirty="0" err="1" smtClean="0"/>
              <a:t>України</a:t>
            </a:r>
            <a:r>
              <a:rPr lang="ru-RU" b="1" dirty="0" smtClean="0"/>
              <a:t>, </a:t>
            </a:r>
            <a:r>
              <a:rPr lang="ru-RU" b="1" dirty="0" err="1" smtClean="0"/>
              <a:t>академік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академії</a:t>
            </a:r>
            <a:r>
              <a:rPr lang="ru-RU" b="1" dirty="0" smtClean="0"/>
              <a:t> наук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(1973), лауреат </a:t>
            </a:r>
            <a:r>
              <a:rPr lang="ru-RU" b="1" dirty="0" err="1" smtClean="0"/>
              <a:t>Державних</a:t>
            </a:r>
            <a:r>
              <a:rPr lang="ru-RU" b="1" dirty="0" smtClean="0"/>
              <a:t> </a:t>
            </a:r>
            <a:r>
              <a:rPr lang="ru-RU" b="1" dirty="0" err="1" smtClean="0"/>
              <a:t>премій</a:t>
            </a:r>
            <a:r>
              <a:rPr lang="ru-RU" b="1" dirty="0" smtClean="0"/>
              <a:t> СРСР (1984) </a:t>
            </a:r>
            <a:r>
              <a:rPr lang="ru-RU" b="1" dirty="0" err="1" smtClean="0"/>
              <a:t>і</a:t>
            </a:r>
            <a:r>
              <a:rPr lang="ru-RU" b="1" dirty="0" smtClean="0"/>
              <a:t> УРСР (1979) в </a:t>
            </a:r>
            <a:r>
              <a:rPr lang="ru-RU" b="1" dirty="0" err="1" smtClean="0"/>
              <a:t>галузі</a:t>
            </a:r>
            <a:r>
              <a:rPr lang="ru-RU" b="1" dirty="0" smtClean="0"/>
              <a:t> науки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техніки</a:t>
            </a:r>
            <a:r>
              <a:rPr lang="ru-RU" b="1" dirty="0" smtClean="0"/>
              <a:t> .</a:t>
            </a:r>
            <a:endParaRPr lang="ru-RU" dirty="0" smtClean="0"/>
          </a:p>
          <a:p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Меркурійович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в 1926 р. у м. </a:t>
            </a:r>
            <a:r>
              <a:rPr lang="ru-RU" dirty="0" err="1" smtClean="0"/>
              <a:t>Луганську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у 1949 р. </a:t>
            </a:r>
            <a:r>
              <a:rPr lang="ru-RU" dirty="0" err="1" smtClean="0"/>
              <a:t>Луганського</a:t>
            </a:r>
            <a:r>
              <a:rPr lang="ru-RU" dirty="0" smtClean="0"/>
              <a:t> </a:t>
            </a:r>
            <a:r>
              <a:rPr lang="ru-RU" dirty="0" err="1" smtClean="0"/>
              <a:t>педагогічного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 Т. Г. </a:t>
            </a:r>
            <a:r>
              <a:rPr lang="ru-RU" dirty="0" err="1" smtClean="0"/>
              <a:t>Шевченка</a:t>
            </a:r>
            <a:r>
              <a:rPr lang="ru-RU" dirty="0" smtClean="0"/>
              <a:t> </a:t>
            </a:r>
            <a:r>
              <a:rPr lang="ru-RU" dirty="0" err="1" smtClean="0"/>
              <a:t>розпочав</a:t>
            </a:r>
            <a:r>
              <a:rPr lang="ru-RU" dirty="0" smtClean="0"/>
              <a:t> свою </a:t>
            </a:r>
            <a:r>
              <a:rPr lang="ru-RU" dirty="0" err="1" smtClean="0"/>
              <a:t>трудову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на </a:t>
            </a:r>
            <a:r>
              <a:rPr lang="ru-RU" dirty="0" err="1" smtClean="0"/>
              <a:t>посаді</a:t>
            </a:r>
            <a:r>
              <a:rPr lang="ru-RU" dirty="0" smtClean="0"/>
              <a:t> </a:t>
            </a:r>
            <a:r>
              <a:rPr lang="ru-RU" dirty="0" err="1" smtClean="0"/>
              <a:t>асистента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1950 р. </a:t>
            </a:r>
            <a:r>
              <a:rPr lang="ru-RU" dirty="0" err="1" smtClean="0"/>
              <a:t>працює</a:t>
            </a:r>
            <a:r>
              <a:rPr lang="ru-RU" dirty="0" smtClean="0"/>
              <a:t> в </a:t>
            </a:r>
            <a:r>
              <a:rPr lang="ru-RU" dirty="0" err="1" smtClean="0"/>
              <a:t>Національній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</a:t>
            </a:r>
            <a:r>
              <a:rPr lang="ru-RU" dirty="0" err="1" smtClean="0"/>
              <a:t>України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подолав</a:t>
            </a:r>
            <a:r>
              <a:rPr lang="ru-RU" dirty="0" smtClean="0"/>
              <a:t> шлях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аспіранта</a:t>
            </a:r>
            <a:r>
              <a:rPr lang="ru-RU" dirty="0" smtClean="0"/>
              <a:t> </a:t>
            </a:r>
            <a:r>
              <a:rPr lang="ru-RU" dirty="0" err="1" smtClean="0">
                <a:hlinkClick r:id="rId3" action="ppaction://hlinkfile"/>
              </a:rPr>
              <a:t>Інституту</a:t>
            </a:r>
            <a:r>
              <a:rPr lang="ru-RU" dirty="0" smtClean="0">
                <a:hlinkClick r:id="rId3" action="ppaction://hlinkfile"/>
              </a:rPr>
              <a:t> </a:t>
            </a:r>
            <a:r>
              <a:rPr lang="ru-RU" dirty="0" err="1" smtClean="0">
                <a:hlinkClick r:id="rId3" action="ppaction://hlinkfile"/>
              </a:rPr>
              <a:t>ботаніки</a:t>
            </a:r>
            <a:r>
              <a:rPr lang="ru-RU" dirty="0" smtClean="0">
                <a:hlinkClick r:id="rId3" action="ppaction://hlinkfile"/>
              </a:rPr>
              <a:t> </a:t>
            </a:r>
            <a:r>
              <a:rPr lang="ru-RU" dirty="0" err="1" smtClean="0">
                <a:hlinkClick r:id="rId3" action="ppaction://hlinkfile"/>
              </a:rPr>
              <a:t>ім</a:t>
            </a:r>
            <a:r>
              <a:rPr lang="ru-RU" dirty="0" smtClean="0">
                <a:hlinkClick r:id="rId3" action="ppaction://hlinkfile"/>
              </a:rPr>
              <a:t>. М. Г. Холодного</a:t>
            </a:r>
            <a:r>
              <a:rPr lang="ru-RU" dirty="0" smtClean="0"/>
              <a:t> до </a:t>
            </a:r>
            <a:r>
              <a:rPr lang="ru-RU" dirty="0" err="1" smtClean="0"/>
              <a:t>його</a:t>
            </a:r>
            <a:r>
              <a:rPr lang="ru-RU" dirty="0" smtClean="0"/>
              <a:t> директора, </a:t>
            </a:r>
            <a:r>
              <a:rPr lang="ru-RU" dirty="0" err="1" smtClean="0"/>
              <a:t>від</a:t>
            </a:r>
            <a:r>
              <a:rPr lang="ru-RU" dirty="0" smtClean="0"/>
              <a:t> кандидата наук до </a:t>
            </a:r>
            <a:r>
              <a:rPr lang="ru-RU" dirty="0" err="1" smtClean="0"/>
              <a:t>академіка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кроки в </a:t>
            </a:r>
            <a:r>
              <a:rPr lang="ru-RU" dirty="0" err="1" smtClean="0"/>
              <a:t>ботаніці</a:t>
            </a:r>
            <a:r>
              <a:rPr lang="ru-RU" dirty="0" smtClean="0"/>
              <a:t> — </a:t>
            </a:r>
            <a:r>
              <a:rPr lang="ru-RU" dirty="0" err="1" smtClean="0"/>
              <a:t>старій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красивій</a:t>
            </a:r>
            <a:r>
              <a:rPr lang="ru-RU" dirty="0" smtClean="0"/>
              <a:t> </a:t>
            </a:r>
            <a:r>
              <a:rPr lang="ru-RU" dirty="0" err="1" smtClean="0"/>
              <a:t>науці</a:t>
            </a:r>
            <a:r>
              <a:rPr lang="ru-RU" dirty="0" smtClean="0"/>
              <a:t> —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тодішнього</a:t>
            </a:r>
            <a:r>
              <a:rPr lang="ru-RU" dirty="0" smtClean="0"/>
              <a:t> </a:t>
            </a:r>
            <a:r>
              <a:rPr lang="ru-RU" dirty="0" err="1" smtClean="0"/>
              <a:t>завідувача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ботаніки</a:t>
            </a:r>
            <a:r>
              <a:rPr lang="ru-RU" dirty="0" smtClean="0"/>
              <a:t> </a:t>
            </a:r>
            <a:r>
              <a:rPr lang="ru-RU" dirty="0" err="1" smtClean="0"/>
              <a:t>Луганського</a:t>
            </a:r>
            <a:r>
              <a:rPr lang="ru-RU" dirty="0" smtClean="0"/>
              <a:t> </a:t>
            </a:r>
            <a:r>
              <a:rPr lang="ru-RU" dirty="0" err="1" smtClean="0"/>
              <a:t>педагогічного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Ф. К. </a:t>
            </a:r>
            <a:r>
              <a:rPr lang="ru-RU" dirty="0" err="1" smtClean="0"/>
              <a:t>Терещенка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професора</a:t>
            </a:r>
            <a:r>
              <a:rPr lang="ru-RU" dirty="0" smtClean="0"/>
              <a:t> С. І. </a:t>
            </a:r>
            <a:r>
              <a:rPr lang="ru-RU" dirty="0" err="1" smtClean="0"/>
              <a:t>Лебедєва</a:t>
            </a:r>
            <a:r>
              <a:rPr lang="ru-RU" dirty="0" smtClean="0"/>
              <a:t>, </a:t>
            </a:r>
            <a:r>
              <a:rPr lang="ru-RU" dirty="0" err="1" smtClean="0"/>
              <a:t>аспірантом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став у </a:t>
            </a:r>
            <a:r>
              <a:rPr lang="ru-RU" dirty="0" err="1" smtClean="0"/>
              <a:t>Києві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безпосереднім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та </a:t>
            </a:r>
            <a:r>
              <a:rPr lang="ru-RU" dirty="0" err="1" smtClean="0"/>
              <a:t>особистій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К. М. Ситника у 70-ті роки </a:t>
            </a:r>
            <a:r>
              <a:rPr lang="ru-RU" dirty="0" err="1" smtClean="0"/>
              <a:t>минулого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започатковані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біо</a:t>
            </a:r>
            <a:r>
              <a:rPr lang="ru-RU" dirty="0" smtClean="0"/>
              <a:t>- та </a:t>
            </a:r>
            <a:r>
              <a:rPr lang="ru-RU" dirty="0" err="1" smtClean="0"/>
              <a:t>хемосистематики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закладено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для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та </a:t>
            </a:r>
            <a:r>
              <a:rPr lang="ru-RU" dirty="0" err="1" smtClean="0"/>
              <a:t>клітинної</a:t>
            </a:r>
            <a:r>
              <a:rPr lang="ru-RU" dirty="0" smtClean="0"/>
              <a:t> </a:t>
            </a:r>
            <a:r>
              <a:rPr lang="ru-RU" dirty="0" err="1" smtClean="0"/>
              <a:t>інженерії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Фізіолог</a:t>
            </a:r>
            <a:r>
              <a:rPr lang="ru-RU" dirty="0" smtClean="0"/>
              <a:t> за </a:t>
            </a:r>
            <a:r>
              <a:rPr lang="ru-RU" dirty="0" err="1" smtClean="0"/>
              <a:t>фахом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став </a:t>
            </a:r>
            <a:r>
              <a:rPr lang="ru-RU" dirty="0" err="1" smtClean="0"/>
              <a:t>гідним</a:t>
            </a:r>
            <a:r>
              <a:rPr lang="ru-RU" dirty="0" smtClean="0"/>
              <a:t> </a:t>
            </a:r>
            <a:r>
              <a:rPr lang="ru-RU" dirty="0" err="1" smtClean="0"/>
              <a:t>послідовником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</a:t>
            </a:r>
            <a:r>
              <a:rPr lang="ru-RU" dirty="0" err="1" smtClean="0"/>
              <a:t>академіка</a:t>
            </a:r>
            <a:r>
              <a:rPr lang="ru-RU" dirty="0" smtClean="0"/>
              <a:t> </a:t>
            </a:r>
            <a:r>
              <a:rPr lang="ru-RU" dirty="0" smtClean="0">
                <a:hlinkClick r:id="rId4" action="ppaction://hlinkfile"/>
              </a:rPr>
              <a:t>М. Г. Холодного</a:t>
            </a:r>
            <a:r>
              <a:rPr lang="ru-RU" dirty="0" smtClean="0"/>
              <a:t>, </a:t>
            </a:r>
            <a:r>
              <a:rPr lang="ru-RU" dirty="0" err="1" smtClean="0"/>
              <a:t>зробивши</a:t>
            </a:r>
            <a:r>
              <a:rPr lang="ru-RU" dirty="0" smtClean="0"/>
              <a:t> </a:t>
            </a:r>
            <a:r>
              <a:rPr lang="ru-RU" dirty="0" err="1" smtClean="0"/>
              <a:t>вагомий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розробку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фітогормони</a:t>
            </a:r>
            <a:r>
              <a:rPr lang="ru-RU" dirty="0" smtClean="0"/>
              <a:t>. </a:t>
            </a:r>
            <a:r>
              <a:rPr lang="ru-RU" dirty="0" err="1" smtClean="0"/>
              <a:t>Запропонувавши</a:t>
            </a:r>
            <a:r>
              <a:rPr lang="ru-RU" dirty="0" smtClean="0"/>
              <a:t> </a:t>
            </a:r>
            <a:r>
              <a:rPr lang="ru-RU" dirty="0" err="1" smtClean="0"/>
              <a:t>системний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ростових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Меркурійович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колегами</a:t>
            </a:r>
            <a:r>
              <a:rPr lang="ru-RU" dirty="0" smtClean="0"/>
              <a:t> </a:t>
            </a:r>
            <a:r>
              <a:rPr lang="ru-RU" dirty="0" err="1" smtClean="0"/>
              <a:t>розпочав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фітогормональної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кореня</a:t>
            </a:r>
            <a:r>
              <a:rPr lang="ru-RU" dirty="0" smtClean="0"/>
              <a:t>, листка та стебла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застосуванням</a:t>
            </a:r>
            <a:r>
              <a:rPr lang="ru-RU" dirty="0" smtClean="0"/>
              <a:t> </a:t>
            </a:r>
            <a:r>
              <a:rPr lang="ru-RU" dirty="0" err="1" smtClean="0"/>
              <a:t>найсучасніших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мікроскопії</a:t>
            </a:r>
            <a:r>
              <a:rPr lang="ru-RU" dirty="0" smtClean="0"/>
              <a:t> та </a:t>
            </a:r>
            <a:r>
              <a:rPr lang="ru-RU" dirty="0" err="1" smtClean="0"/>
              <a:t>цитохімії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Учений стояв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витоків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принципово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— </a:t>
            </a:r>
            <a:r>
              <a:rPr lang="ru-RU" dirty="0" err="1" smtClean="0"/>
              <a:t>інженерної</a:t>
            </a:r>
            <a:r>
              <a:rPr lang="ru-RU" dirty="0" smtClean="0"/>
              <a:t> </a:t>
            </a:r>
            <a:r>
              <a:rPr lang="ru-RU" dirty="0" err="1" smtClean="0"/>
              <a:t>ботаніки</a:t>
            </a:r>
            <a:r>
              <a:rPr lang="ru-RU" dirty="0" smtClean="0"/>
              <a:t>.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двобатьківського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плазмогенів</a:t>
            </a:r>
            <a:r>
              <a:rPr lang="ru-RU" dirty="0" smtClean="0"/>
              <a:t> стало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найвидатніших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</a:t>
            </a:r>
            <a:r>
              <a:rPr lang="ru-RU" dirty="0" err="1" smtClean="0"/>
              <a:t>вітчизняної</a:t>
            </a:r>
            <a:r>
              <a:rPr lang="ru-RU" dirty="0" smtClean="0"/>
              <a:t> науки,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відкрило</a:t>
            </a:r>
            <a:r>
              <a:rPr lang="ru-RU" dirty="0" smtClean="0"/>
              <a:t>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. </a:t>
            </a:r>
            <a:r>
              <a:rPr lang="ru-RU" dirty="0" err="1" smtClean="0"/>
              <a:t>Висновки</a:t>
            </a:r>
            <a:r>
              <a:rPr lang="ru-RU" dirty="0" smtClean="0"/>
              <a:t> про </a:t>
            </a:r>
            <a:r>
              <a:rPr lang="ru-RU" dirty="0" err="1" smtClean="0"/>
              <a:t>особливу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ядер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ДНК-сумісних</a:t>
            </a:r>
            <a:r>
              <a:rPr lang="ru-RU" dirty="0" smtClean="0"/>
              <a:t> </a:t>
            </a:r>
            <a:r>
              <a:rPr lang="ru-RU" dirty="0" err="1" smtClean="0"/>
              <a:t>органел</a:t>
            </a:r>
            <a:r>
              <a:rPr lang="ru-RU" dirty="0" smtClean="0"/>
              <a:t> при </a:t>
            </a:r>
            <a:r>
              <a:rPr lang="ru-RU" dirty="0" err="1" smtClean="0"/>
              <a:t>соматичній</a:t>
            </a:r>
            <a:r>
              <a:rPr lang="ru-RU" dirty="0" smtClean="0"/>
              <a:t> </a:t>
            </a:r>
            <a:r>
              <a:rPr lang="ru-RU" dirty="0" err="1" smtClean="0"/>
              <a:t>гібридизації</a:t>
            </a:r>
            <a:r>
              <a:rPr lang="ru-RU" dirty="0" smtClean="0"/>
              <a:t>, </a:t>
            </a:r>
            <a:r>
              <a:rPr lang="ru-RU" dirty="0" err="1" smtClean="0"/>
              <a:t>отримані</a:t>
            </a:r>
            <a:r>
              <a:rPr lang="ru-RU" dirty="0" smtClean="0"/>
              <a:t> в роботах К. М. Ситника, Р. Г. </a:t>
            </a:r>
            <a:r>
              <a:rPr lang="ru-RU" dirty="0" err="1" smtClean="0"/>
              <a:t>Бутенко</a:t>
            </a:r>
            <a:r>
              <a:rPr lang="ru-RU" dirty="0" smtClean="0"/>
              <a:t> та </a:t>
            </a:r>
            <a:r>
              <a:rPr lang="ru-RU" dirty="0" smtClean="0">
                <a:hlinkClick r:id="rId5" action="ppaction://hlinkfile"/>
              </a:rPr>
              <a:t>Ю. Ю. </a:t>
            </a:r>
            <a:r>
              <a:rPr lang="ru-RU" dirty="0" err="1" smtClean="0">
                <a:hlinkClick r:id="rId5" action="ppaction://hlinkfile"/>
              </a:rPr>
              <a:t>Глеби</a:t>
            </a:r>
            <a:r>
              <a:rPr lang="ru-RU" dirty="0" smtClean="0"/>
              <a:t>,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вважаються</a:t>
            </a:r>
            <a:r>
              <a:rPr lang="ru-RU" dirty="0" smtClean="0"/>
              <a:t>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положеннями</a:t>
            </a:r>
            <a:r>
              <a:rPr lang="ru-RU" dirty="0" smtClean="0"/>
              <a:t> </a:t>
            </a:r>
            <a:r>
              <a:rPr lang="ru-RU" dirty="0" err="1" smtClean="0"/>
              <a:t>трансмісійної</a:t>
            </a:r>
            <a:r>
              <a:rPr lang="ru-RU" dirty="0" smtClean="0"/>
              <a:t> генетики. За </a:t>
            </a:r>
            <a:r>
              <a:rPr lang="ru-RU" dirty="0" err="1" smtClean="0"/>
              <a:t>успішну</a:t>
            </a:r>
            <a:r>
              <a:rPr lang="ru-RU" dirty="0" smtClean="0"/>
              <a:t> </a:t>
            </a:r>
            <a:r>
              <a:rPr lang="ru-RU" dirty="0" err="1" smtClean="0"/>
              <a:t>розробку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основ </a:t>
            </a:r>
            <a:r>
              <a:rPr lang="ru-RU" dirty="0" err="1" smtClean="0"/>
              <a:t>клітинної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інженерії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фахівців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Костянтином</a:t>
            </a:r>
            <a:r>
              <a:rPr lang="ru-RU" dirty="0" smtClean="0"/>
              <a:t> </a:t>
            </a:r>
            <a:r>
              <a:rPr lang="ru-RU" dirty="0" err="1" smtClean="0"/>
              <a:t>Меркурійовичем</a:t>
            </a:r>
            <a:r>
              <a:rPr lang="ru-RU" dirty="0" smtClean="0"/>
              <a:t> у 1984 р. </a:t>
            </a:r>
            <a:r>
              <a:rPr lang="ru-RU" dirty="0" err="1" smtClean="0"/>
              <a:t>відзначили</a:t>
            </a:r>
            <a:r>
              <a:rPr lang="ru-RU" dirty="0" smtClean="0"/>
              <a:t> Державною </a:t>
            </a:r>
            <a:r>
              <a:rPr lang="ru-RU" dirty="0" err="1" smtClean="0"/>
              <a:t>премією</a:t>
            </a:r>
            <a:r>
              <a:rPr lang="ru-RU" dirty="0" smtClean="0"/>
              <a:t> СРСР у </a:t>
            </a:r>
            <a:r>
              <a:rPr lang="ru-RU" dirty="0" err="1" smtClean="0"/>
              <a:t>галузі</a:t>
            </a:r>
            <a:r>
              <a:rPr lang="ru-RU" dirty="0" smtClean="0"/>
              <a:t> науки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Наукова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К. М. Ситника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питаннями</a:t>
            </a:r>
            <a:r>
              <a:rPr lang="ru-RU" dirty="0" smtClean="0"/>
              <a:t> </a:t>
            </a:r>
            <a:r>
              <a:rPr lang="ru-RU" dirty="0" err="1" smtClean="0"/>
              <a:t>космічної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, в </a:t>
            </a:r>
            <a:r>
              <a:rPr lang="ru-RU" dirty="0" err="1" smtClean="0"/>
              <a:t>Академії</a:t>
            </a:r>
            <a:r>
              <a:rPr lang="ru-RU" dirty="0" smtClean="0"/>
              <a:t> наук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організовано</a:t>
            </a:r>
            <a:r>
              <a:rPr lang="ru-RU" dirty="0" smtClean="0"/>
              <a:t> </a:t>
            </a:r>
            <a:r>
              <a:rPr lang="ru-RU" dirty="0" err="1" smtClean="0"/>
              <a:t>комплексні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космічного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на </a:t>
            </a:r>
            <a:r>
              <a:rPr lang="ru-RU" dirty="0" err="1" smtClean="0"/>
              <a:t>ріст</a:t>
            </a:r>
            <a:r>
              <a:rPr lang="ru-RU" dirty="0" smtClean="0"/>
              <a:t>, </a:t>
            </a:r>
            <a:r>
              <a:rPr lang="ru-RU" dirty="0" err="1" smtClean="0"/>
              <a:t>розвиток</a:t>
            </a:r>
            <a:r>
              <a:rPr lang="ru-RU" dirty="0" smtClean="0"/>
              <a:t> та </a:t>
            </a:r>
            <a:r>
              <a:rPr lang="ru-RU" dirty="0" err="1" smtClean="0"/>
              <a:t>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прокаріотичних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еукаріотичних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. За цикл </a:t>
            </a:r>
            <a:r>
              <a:rPr lang="ru-RU" dirty="0" err="1" smtClean="0"/>
              <a:t>робіт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росту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космічного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очолюваний</a:t>
            </a:r>
            <a:r>
              <a:rPr lang="ru-RU" dirty="0" smtClean="0"/>
              <a:t> ним </a:t>
            </a:r>
            <a:r>
              <a:rPr lang="ru-RU" dirty="0" err="1" smtClean="0"/>
              <a:t>високопрофесійний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 </a:t>
            </a:r>
            <a:r>
              <a:rPr lang="ru-RU" dirty="0" err="1" smtClean="0"/>
              <a:t>удостоєно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УРСР в </a:t>
            </a:r>
            <a:r>
              <a:rPr lang="ru-RU" dirty="0" err="1" smtClean="0"/>
              <a:t>галузі</a:t>
            </a:r>
            <a:r>
              <a:rPr lang="ru-RU" dirty="0" smtClean="0"/>
              <a:t> науки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(1979). </a:t>
            </a:r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Меркурійович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автором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українсько-американського</a:t>
            </a:r>
            <a:r>
              <a:rPr lang="ru-RU" dirty="0" smtClean="0"/>
              <a:t> </a:t>
            </a:r>
            <a:r>
              <a:rPr lang="ru-RU" dirty="0" err="1" smtClean="0"/>
              <a:t>експерименту</a:t>
            </a:r>
            <a:r>
              <a:rPr lang="ru-RU" dirty="0" smtClean="0"/>
              <a:t>, </a:t>
            </a:r>
            <a:r>
              <a:rPr lang="ru-RU" dirty="0" err="1" smtClean="0"/>
              <a:t>пов’язаного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польотом</a:t>
            </a:r>
            <a:r>
              <a:rPr lang="ru-RU" dirty="0" smtClean="0"/>
              <a:t> у космос </a:t>
            </a:r>
            <a:r>
              <a:rPr lang="ru-RU" dirty="0" err="1" smtClean="0"/>
              <a:t>українського</a:t>
            </a:r>
            <a:r>
              <a:rPr lang="ru-RU" dirty="0" smtClean="0"/>
              <a:t> космонавта Л. К. </a:t>
            </a:r>
            <a:r>
              <a:rPr lang="ru-RU" dirty="0" err="1" smtClean="0"/>
              <a:t>Каденюка</a:t>
            </a:r>
            <a:r>
              <a:rPr lang="ru-RU" dirty="0" smtClean="0"/>
              <a:t> на </a:t>
            </a:r>
            <a:r>
              <a:rPr lang="ru-RU" dirty="0" err="1" smtClean="0"/>
              <a:t>кораблі</a:t>
            </a:r>
            <a:r>
              <a:rPr lang="ru-RU" dirty="0" smtClean="0"/>
              <a:t> «</a:t>
            </a:r>
            <a:r>
              <a:rPr lang="ru-RU" dirty="0" err="1" smtClean="0"/>
              <a:t>Колумбія</a:t>
            </a:r>
            <a:r>
              <a:rPr lang="ru-RU" dirty="0" smtClean="0"/>
              <a:t>».</a:t>
            </a:r>
          </a:p>
          <a:p>
            <a:r>
              <a:rPr lang="ru-RU" dirty="0" err="1" smtClean="0"/>
              <a:t>Науковця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хвилювали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ботаніки</a:t>
            </a:r>
            <a:r>
              <a:rPr lang="ru-RU" dirty="0" smtClean="0"/>
              <a:t>. </a:t>
            </a:r>
            <a:r>
              <a:rPr lang="ru-RU" dirty="0" err="1" smtClean="0"/>
              <a:t>Продовжуючи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славних</a:t>
            </a:r>
            <a:r>
              <a:rPr lang="ru-RU" dirty="0" smtClean="0"/>
              <a:t> </a:t>
            </a:r>
            <a:r>
              <a:rPr lang="ru-RU" dirty="0" err="1" smtClean="0"/>
              <a:t>попередників</a:t>
            </a:r>
            <a:r>
              <a:rPr lang="ru-RU" dirty="0" smtClean="0"/>
              <a:t> — Д. К. Зерова, А. М. </a:t>
            </a:r>
            <a:r>
              <a:rPr lang="ru-RU" dirty="0" err="1" smtClean="0"/>
              <a:t>Окснера</a:t>
            </a:r>
            <a:r>
              <a:rPr lang="ru-RU" dirty="0" smtClean="0"/>
              <a:t>, М. І. Котова, М. В. </a:t>
            </a:r>
            <a:r>
              <a:rPr lang="ru-RU" dirty="0" err="1" smtClean="0"/>
              <a:t>Клокова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колегами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організував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комплексного </a:t>
            </a:r>
            <a:r>
              <a:rPr lang="ru-RU" dirty="0" err="1" smtClean="0"/>
              <a:t>дослідження</a:t>
            </a:r>
            <a:r>
              <a:rPr lang="ru-RU" dirty="0" smtClean="0"/>
              <a:t> роду </a:t>
            </a:r>
            <a:r>
              <a:rPr lang="en-US" dirty="0" err="1" smtClean="0"/>
              <a:t>Achillea</a:t>
            </a:r>
            <a:r>
              <a:rPr lang="en-US" dirty="0" smtClean="0"/>
              <a:t>, </a:t>
            </a:r>
            <a:r>
              <a:rPr lang="ru-RU" dirty="0" smtClean="0"/>
              <a:t>яке дало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глибше</a:t>
            </a:r>
            <a:r>
              <a:rPr lang="ru-RU" dirty="0" smtClean="0"/>
              <a:t> </a:t>
            </a:r>
            <a:r>
              <a:rPr lang="ru-RU" dirty="0" err="1" smtClean="0"/>
              <a:t>розкрити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видової</a:t>
            </a:r>
            <a:r>
              <a:rPr lang="ru-RU" dirty="0" smtClean="0"/>
              <a:t> </a:t>
            </a:r>
            <a:r>
              <a:rPr lang="ru-RU" dirty="0" err="1" smtClean="0"/>
              <a:t>диференціації</a:t>
            </a:r>
            <a:r>
              <a:rPr lang="ru-RU" dirty="0" smtClean="0"/>
              <a:t>, </a:t>
            </a:r>
            <a:r>
              <a:rPr lang="ru-RU" dirty="0" err="1" smtClean="0"/>
              <a:t>показати</a:t>
            </a:r>
            <a:r>
              <a:rPr lang="ru-RU" dirty="0" smtClean="0"/>
              <a:t> </a:t>
            </a:r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філогенетичних</a:t>
            </a:r>
            <a:r>
              <a:rPr lang="ru-RU" dirty="0" smtClean="0"/>
              <a:t> </a:t>
            </a:r>
            <a:r>
              <a:rPr lang="ru-RU" dirty="0" err="1" smtClean="0"/>
              <a:t>зв’язків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таксонами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покладені</a:t>
            </a:r>
            <a:r>
              <a:rPr lang="ru-RU" dirty="0" smtClean="0"/>
              <a:t> в основу нового </a:t>
            </a:r>
            <a:r>
              <a:rPr lang="ru-RU" dirty="0" err="1" smtClean="0"/>
              <a:t>підходу</a:t>
            </a:r>
            <a:r>
              <a:rPr lang="ru-RU" dirty="0" smtClean="0"/>
              <a:t> до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природної</a:t>
            </a:r>
            <a:r>
              <a:rPr lang="ru-RU" dirty="0" smtClean="0"/>
              <a:t> </a:t>
            </a:r>
            <a:r>
              <a:rPr lang="ru-RU" dirty="0" err="1" smtClean="0"/>
              <a:t>диференціації</a:t>
            </a:r>
            <a:r>
              <a:rPr lang="ru-RU" dirty="0" smtClean="0"/>
              <a:t> </a:t>
            </a:r>
            <a:r>
              <a:rPr lang="ru-RU" dirty="0" err="1" smtClean="0"/>
              <a:t>фітобіоти</a:t>
            </a:r>
            <a:r>
              <a:rPr lang="ru-RU" dirty="0" smtClean="0"/>
              <a:t>,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популяційної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раціонального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природної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політипної</a:t>
            </a:r>
            <a:r>
              <a:rPr lang="ru-RU" dirty="0" smtClean="0"/>
              <a:t> </a:t>
            </a:r>
            <a:r>
              <a:rPr lang="ru-RU" dirty="0" err="1" smtClean="0"/>
              <a:t>диференціації</a:t>
            </a:r>
            <a:r>
              <a:rPr lang="ru-RU" dirty="0" smtClean="0"/>
              <a:t> у </a:t>
            </a:r>
            <a:r>
              <a:rPr lang="ru-RU" dirty="0" err="1" smtClean="0"/>
              <a:t>таксономічних</a:t>
            </a:r>
            <a:r>
              <a:rPr lang="ru-RU" dirty="0" smtClean="0"/>
              <a:t> </a:t>
            </a:r>
            <a:r>
              <a:rPr lang="ru-RU" dirty="0" err="1" smtClean="0"/>
              <a:t>одиницях</a:t>
            </a:r>
            <a:r>
              <a:rPr lang="ru-RU" dirty="0" smtClean="0"/>
              <a:t> </a:t>
            </a:r>
            <a:r>
              <a:rPr lang="ru-RU" dirty="0" err="1" smtClean="0"/>
              <a:t>фітосистематики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,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екологічної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займали</a:t>
            </a:r>
            <a:r>
              <a:rPr lang="ru-RU" dirty="0" smtClean="0"/>
              <a:t> </a:t>
            </a:r>
            <a:r>
              <a:rPr lang="ru-RU" dirty="0" err="1" smtClean="0"/>
              <a:t>чільне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Костянтина</a:t>
            </a:r>
            <a:r>
              <a:rPr lang="ru-RU" dirty="0" smtClean="0"/>
              <a:t> </a:t>
            </a:r>
            <a:r>
              <a:rPr lang="ru-RU" dirty="0" err="1" smtClean="0"/>
              <a:t>Меркурійовича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безпосереднім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підготовлено</a:t>
            </a:r>
            <a:r>
              <a:rPr lang="ru-RU" dirty="0" smtClean="0"/>
              <a:t> </a:t>
            </a:r>
            <a:r>
              <a:rPr lang="ru-RU" dirty="0" err="1" smtClean="0"/>
              <a:t>колективну</a:t>
            </a:r>
            <a:r>
              <a:rPr lang="ru-RU" dirty="0" smtClean="0"/>
              <a:t> </a:t>
            </a:r>
            <a:r>
              <a:rPr lang="ru-RU" dirty="0" err="1" smtClean="0"/>
              <a:t>монографію</a:t>
            </a:r>
            <a:r>
              <a:rPr lang="ru-RU" dirty="0" smtClean="0"/>
              <a:t> «Охрана важнейших объектов Украины, Белоруссии и Молдавии».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увів</a:t>
            </a:r>
            <a:r>
              <a:rPr lang="ru-RU" dirty="0" smtClean="0"/>
              <a:t> у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обіг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інвайронменталізм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започаткував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— </a:t>
            </a:r>
            <a:r>
              <a:rPr lang="ru-RU" dirty="0" err="1" smtClean="0"/>
              <a:t>інвайронментологію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турботам</a:t>
            </a:r>
            <a:r>
              <a:rPr lang="ru-RU" dirty="0" smtClean="0"/>
              <a:t> К. М. Ситника </a:t>
            </a:r>
            <a:r>
              <a:rPr lang="ru-RU" dirty="0" err="1" smtClean="0"/>
              <a:t>було</a:t>
            </a:r>
            <a:r>
              <a:rPr lang="ru-RU" dirty="0" smtClean="0"/>
              <a:t> створено два </a:t>
            </a:r>
            <a:r>
              <a:rPr lang="ru-RU" dirty="0" err="1" smtClean="0"/>
              <a:t>біосферних</a:t>
            </a:r>
            <a:r>
              <a:rPr lang="ru-RU" dirty="0" smtClean="0"/>
              <a:t> </a:t>
            </a:r>
            <a:r>
              <a:rPr lang="ru-RU" dirty="0" err="1" smtClean="0"/>
              <a:t>заповідники</a:t>
            </a:r>
            <a:r>
              <a:rPr lang="ru-RU" dirty="0" smtClean="0"/>
              <a:t>.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природоохоронній</a:t>
            </a:r>
            <a:r>
              <a:rPr lang="ru-RU" dirty="0" smtClean="0"/>
              <a:t> </a:t>
            </a:r>
            <a:r>
              <a:rPr lang="ru-RU" dirty="0" err="1" smtClean="0"/>
              <a:t>громадськості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монографії</a:t>
            </a:r>
            <a:r>
              <a:rPr lang="ru-RU" dirty="0" smtClean="0"/>
              <a:t>, </a:t>
            </a:r>
            <a:r>
              <a:rPr lang="ru-RU" dirty="0" err="1" smtClean="0"/>
              <a:t>підручники</a:t>
            </a:r>
            <a:r>
              <a:rPr lang="ru-RU" dirty="0" smtClean="0"/>
              <a:t> та </a:t>
            </a:r>
            <a:r>
              <a:rPr lang="ru-RU" dirty="0" err="1" smtClean="0"/>
              <a:t>довідник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,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, </a:t>
            </a:r>
            <a:r>
              <a:rPr lang="ru-RU" dirty="0" err="1" smtClean="0"/>
              <a:t>біосферології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ноосферології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академік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ЮНЕСКО «Людина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біосфера</a:t>
            </a:r>
            <a:r>
              <a:rPr lang="ru-RU" dirty="0" smtClean="0"/>
              <a:t>».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r>
              <a:rPr lang="ru-RU" dirty="0" smtClean="0"/>
              <a:t> </a:t>
            </a:r>
            <a:r>
              <a:rPr lang="ru-RU" dirty="0" err="1" smtClean="0"/>
              <a:t>доклав</a:t>
            </a:r>
            <a:r>
              <a:rPr lang="ru-RU" dirty="0" smtClean="0"/>
              <a:t> </a:t>
            </a:r>
            <a:r>
              <a:rPr lang="ru-RU" dirty="0" err="1" smtClean="0"/>
              <a:t>ювіляр</a:t>
            </a:r>
            <a:r>
              <a:rPr lang="ru-RU" dirty="0" smtClean="0"/>
              <a:t> до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Червоної</a:t>
            </a:r>
            <a:r>
              <a:rPr lang="ru-RU" dirty="0" smtClean="0"/>
              <a:t> книги </a:t>
            </a:r>
            <a:r>
              <a:rPr lang="ru-RU" dirty="0" err="1" smtClean="0"/>
              <a:t>України</a:t>
            </a:r>
            <a:r>
              <a:rPr lang="ru-RU" dirty="0" smtClean="0"/>
              <a:t> як редактор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(1980),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публікацій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спадщини</a:t>
            </a:r>
            <a:r>
              <a:rPr lang="ru-RU" dirty="0" smtClean="0"/>
              <a:t> </a:t>
            </a:r>
            <a:r>
              <a:rPr lang="ru-RU" dirty="0" err="1" smtClean="0"/>
              <a:t>академіка</a:t>
            </a:r>
            <a:r>
              <a:rPr lang="ru-RU" dirty="0" smtClean="0"/>
              <a:t> В. І. </a:t>
            </a:r>
            <a:r>
              <a:rPr lang="ru-RU" dirty="0" err="1" smtClean="0"/>
              <a:t>Вернадського</a:t>
            </a:r>
            <a:r>
              <a:rPr lang="ru-RU" dirty="0" smtClean="0"/>
              <a:t> — </a:t>
            </a:r>
            <a:r>
              <a:rPr lang="ru-RU" dirty="0" err="1" smtClean="0"/>
              <a:t>творця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біосферу</a:t>
            </a:r>
            <a:r>
              <a:rPr lang="ru-RU" dirty="0" smtClean="0"/>
              <a:t>. В </a:t>
            </a:r>
            <a:r>
              <a:rPr lang="ru-RU" dirty="0" err="1" smtClean="0"/>
              <a:t>травні</a:t>
            </a:r>
            <a:r>
              <a:rPr lang="ru-RU" dirty="0" smtClean="0"/>
              <a:t> 2006 р. </a:t>
            </a:r>
            <a:r>
              <a:rPr lang="ru-RU" dirty="0" err="1" smtClean="0"/>
              <a:t>побачила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підготовлена</a:t>
            </a:r>
            <a:r>
              <a:rPr lang="ru-RU" dirty="0" smtClean="0"/>
              <a:t> </a:t>
            </a:r>
            <a:r>
              <a:rPr lang="ru-RU" dirty="0" err="1" smtClean="0"/>
              <a:t>академіком</a:t>
            </a:r>
            <a:r>
              <a:rPr lang="ru-RU" dirty="0" smtClean="0"/>
              <a:t> К. М. Ситником у </a:t>
            </a:r>
            <a:r>
              <a:rPr lang="ru-RU" dirty="0" err="1" smtClean="0"/>
              <a:t>співавторстві</a:t>
            </a:r>
            <a:r>
              <a:rPr lang="ru-RU" dirty="0" smtClean="0"/>
              <a:t> </a:t>
            </a:r>
            <a:r>
              <a:rPr lang="ru-RU" dirty="0" err="1" smtClean="0"/>
              <a:t>монографія</a:t>
            </a:r>
            <a:r>
              <a:rPr lang="ru-RU" dirty="0" smtClean="0"/>
              <a:t> «В. І. </a:t>
            </a:r>
            <a:r>
              <a:rPr lang="ru-RU" dirty="0" err="1" smtClean="0"/>
              <a:t>Вернадський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 наук».</a:t>
            </a:r>
          </a:p>
          <a:p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Меркурійович</a:t>
            </a:r>
            <a:r>
              <a:rPr lang="ru-RU" dirty="0" smtClean="0"/>
              <a:t> </a:t>
            </a:r>
            <a:r>
              <a:rPr lang="ru-RU" dirty="0" err="1" smtClean="0"/>
              <a:t>вдало</a:t>
            </a:r>
            <a:r>
              <a:rPr lang="ru-RU" dirty="0" smtClean="0"/>
              <a:t> </a:t>
            </a:r>
            <a:r>
              <a:rPr lang="ru-RU" dirty="0" err="1" smtClean="0"/>
              <a:t>поєднував</a:t>
            </a:r>
            <a:r>
              <a:rPr lang="ru-RU" dirty="0" smtClean="0"/>
              <a:t> </a:t>
            </a:r>
            <a:r>
              <a:rPr lang="ru-RU" dirty="0" err="1" smtClean="0"/>
              <a:t>наукову</a:t>
            </a:r>
            <a:r>
              <a:rPr lang="ru-RU" dirty="0" smtClean="0"/>
              <a:t> роботу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науково-організаційною</a:t>
            </a:r>
            <a:r>
              <a:rPr lang="ru-RU" dirty="0" smtClean="0"/>
              <a:t>, </a:t>
            </a:r>
            <a:r>
              <a:rPr lang="ru-RU" dirty="0" err="1" smtClean="0"/>
              <a:t>обіймаючи</a:t>
            </a:r>
            <a:r>
              <a:rPr lang="ru-RU" dirty="0" smtClean="0"/>
              <a:t> посади </a:t>
            </a:r>
            <a:r>
              <a:rPr lang="ru-RU" dirty="0" err="1" smtClean="0"/>
              <a:t>керівника</a:t>
            </a:r>
            <a:r>
              <a:rPr lang="ru-RU" dirty="0" smtClean="0"/>
              <a:t> </a:t>
            </a:r>
            <a:r>
              <a:rPr lang="ru-RU" dirty="0" err="1" smtClean="0"/>
              <a:t>науково-організаційного</a:t>
            </a:r>
            <a:r>
              <a:rPr lang="ru-RU" dirty="0" smtClean="0"/>
              <a:t> </a:t>
            </a:r>
            <a:r>
              <a:rPr lang="ru-RU" dirty="0" err="1" smtClean="0"/>
              <a:t>відділу</a:t>
            </a:r>
            <a:r>
              <a:rPr lang="ru-RU" dirty="0" smtClean="0"/>
              <a:t> </a:t>
            </a:r>
            <a:r>
              <a:rPr lang="ru-RU" dirty="0" err="1" smtClean="0"/>
              <a:t>Президії</a:t>
            </a:r>
            <a:r>
              <a:rPr lang="ru-RU" dirty="0" smtClean="0"/>
              <a:t> АН УРСР (1962–1966), головного </a:t>
            </a:r>
            <a:r>
              <a:rPr lang="ru-RU" dirty="0" err="1" smtClean="0"/>
              <a:t>вченого</a:t>
            </a:r>
            <a:r>
              <a:rPr lang="ru-RU" dirty="0" smtClean="0"/>
              <a:t> секретаря </a:t>
            </a:r>
            <a:r>
              <a:rPr lang="ru-RU" dirty="0" err="1" smtClean="0"/>
              <a:t>Президії</a:t>
            </a:r>
            <a:r>
              <a:rPr lang="ru-RU" dirty="0" smtClean="0"/>
              <a:t> (1966–1970), </a:t>
            </a:r>
            <a:r>
              <a:rPr lang="ru-RU" dirty="0" err="1" smtClean="0"/>
              <a:t>академіка-секретаря</a:t>
            </a:r>
            <a:r>
              <a:rPr lang="ru-RU" dirty="0" smtClean="0"/>
              <a:t> </a:t>
            </a:r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(1972–1974), </a:t>
            </a:r>
            <a:r>
              <a:rPr lang="ru-RU" dirty="0" err="1" smtClean="0"/>
              <a:t>віце-президента</a:t>
            </a:r>
            <a:r>
              <a:rPr lang="ru-RU" dirty="0" smtClean="0"/>
              <a:t>, а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віце-президента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</a:t>
            </a:r>
            <a:r>
              <a:rPr lang="ru-RU" dirty="0" err="1" smtClean="0"/>
              <a:t>України</a:t>
            </a:r>
            <a:r>
              <a:rPr lang="ru-RU" dirty="0" smtClean="0"/>
              <a:t> (1974–1988). </a:t>
            </a:r>
            <a:r>
              <a:rPr lang="ru-RU" dirty="0" err="1" smtClean="0"/>
              <a:t>Спільно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президентом </a:t>
            </a:r>
            <a:r>
              <a:rPr lang="ru-RU" dirty="0" err="1" smtClean="0"/>
              <a:t>академії</a:t>
            </a:r>
            <a:r>
              <a:rPr lang="ru-RU" dirty="0" smtClean="0"/>
              <a:t> наук Б. Є. Патоном </a:t>
            </a:r>
            <a:r>
              <a:rPr lang="ru-RU" dirty="0" err="1" smtClean="0"/>
              <a:t>він</a:t>
            </a:r>
            <a:r>
              <a:rPr lang="ru-RU" dirty="0" smtClean="0"/>
              <a:t> активно </a:t>
            </a:r>
            <a:r>
              <a:rPr lang="ru-RU" dirty="0" err="1" smtClean="0"/>
              <a:t>розбудовував</a:t>
            </a:r>
            <a:r>
              <a:rPr lang="ru-RU" dirty="0" smtClean="0"/>
              <a:t> </a:t>
            </a:r>
            <a:r>
              <a:rPr lang="ru-RU" dirty="0" err="1" smtClean="0"/>
              <a:t>вітчизняну</a:t>
            </a:r>
            <a:r>
              <a:rPr lang="ru-RU" dirty="0" smtClean="0"/>
              <a:t> науку, </a:t>
            </a:r>
            <a:r>
              <a:rPr lang="ru-RU" dirty="0" err="1" smtClean="0"/>
              <a:t>сприяв</a:t>
            </a:r>
            <a:r>
              <a:rPr lang="ru-RU" dirty="0" smtClean="0"/>
              <a:t> </a:t>
            </a:r>
            <a:r>
              <a:rPr lang="ru-RU" dirty="0" err="1" smtClean="0"/>
              <a:t>відкриттю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центрів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, </a:t>
            </a:r>
            <a:r>
              <a:rPr lang="ru-RU" dirty="0" err="1" smtClean="0"/>
              <a:t>Донецьку</a:t>
            </a:r>
            <a:r>
              <a:rPr lang="ru-RU" dirty="0" smtClean="0"/>
              <a:t>, </a:t>
            </a:r>
            <a:r>
              <a:rPr lang="ru-RU" dirty="0" err="1" smtClean="0"/>
              <a:t>Харкові</a:t>
            </a:r>
            <a:r>
              <a:rPr lang="ru-RU" dirty="0" smtClean="0"/>
              <a:t>, </a:t>
            </a:r>
            <a:r>
              <a:rPr lang="ru-RU" dirty="0" err="1" smtClean="0"/>
              <a:t>Одесі</a:t>
            </a:r>
            <a:r>
              <a:rPr lang="ru-RU" dirty="0" smtClean="0"/>
              <a:t>, </a:t>
            </a:r>
            <a:r>
              <a:rPr lang="ru-RU" dirty="0" err="1" smtClean="0"/>
              <a:t>Дніпропетровську</a:t>
            </a:r>
            <a:r>
              <a:rPr lang="ru-RU" dirty="0" smtClean="0"/>
              <a:t>, </a:t>
            </a:r>
            <a:r>
              <a:rPr lang="ru-RU" dirty="0" err="1" smtClean="0"/>
              <a:t>турбувався</a:t>
            </a:r>
            <a:r>
              <a:rPr lang="ru-RU" dirty="0" smtClean="0"/>
              <a:t> про </a:t>
            </a:r>
            <a:r>
              <a:rPr lang="ru-RU" dirty="0" err="1" smtClean="0"/>
              <a:t>соціальну</a:t>
            </a:r>
            <a:r>
              <a:rPr lang="ru-RU" dirty="0" smtClean="0"/>
              <a:t> </a:t>
            </a:r>
            <a:r>
              <a:rPr lang="ru-RU" dirty="0" err="1" smtClean="0"/>
              <a:t>захищеність</a:t>
            </a:r>
            <a:r>
              <a:rPr lang="ru-RU" dirty="0" smtClean="0"/>
              <a:t> та </a:t>
            </a:r>
            <a:r>
              <a:rPr lang="ru-RU" dirty="0" err="1" smtClean="0"/>
              <a:t>добробут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К. М. Ситник — автор </a:t>
            </a:r>
            <a:r>
              <a:rPr lang="ru-RU" dirty="0" err="1" smtClean="0"/>
              <a:t>понад</a:t>
            </a:r>
            <a:r>
              <a:rPr lang="ru-RU" dirty="0" smtClean="0"/>
              <a:t> 1000 </a:t>
            </a:r>
            <a:r>
              <a:rPr lang="ru-RU" dirty="0" err="1" smtClean="0"/>
              <a:t>наукових</a:t>
            </a:r>
            <a:r>
              <a:rPr lang="ru-RU" dirty="0" smtClean="0"/>
              <a:t>, </a:t>
            </a:r>
            <a:r>
              <a:rPr lang="ru-RU" dirty="0" err="1" smtClean="0"/>
              <a:t>науково-популярних</a:t>
            </a:r>
            <a:r>
              <a:rPr lang="ru-RU" dirty="0" smtClean="0"/>
              <a:t>, </a:t>
            </a:r>
            <a:r>
              <a:rPr lang="ru-RU" dirty="0" err="1" smtClean="0"/>
              <a:t>публіцистичних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опублікованих</a:t>
            </a:r>
            <a:r>
              <a:rPr lang="ru-RU" dirty="0" smtClean="0"/>
              <a:t> у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вітчизняних</a:t>
            </a:r>
            <a:r>
              <a:rPr lang="ru-RU" dirty="0" smtClean="0"/>
              <a:t> та </a:t>
            </a:r>
            <a:r>
              <a:rPr lang="ru-RU" dirty="0" err="1" smtClean="0"/>
              <a:t>закордонних</a:t>
            </a:r>
            <a:r>
              <a:rPr lang="ru-RU" dirty="0" smtClean="0"/>
              <a:t> </a:t>
            </a:r>
            <a:r>
              <a:rPr lang="ru-RU" dirty="0" err="1" smtClean="0"/>
              <a:t>виданнях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підготував</a:t>
            </a:r>
            <a:r>
              <a:rPr lang="ru-RU" dirty="0" smtClean="0"/>
              <a:t> 20 </a:t>
            </a:r>
            <a:r>
              <a:rPr lang="ru-RU" dirty="0" err="1" smtClean="0"/>
              <a:t>докторів</a:t>
            </a:r>
            <a:r>
              <a:rPr lang="ru-RU" dirty="0" smtClean="0"/>
              <a:t> та 30 </a:t>
            </a:r>
            <a:r>
              <a:rPr lang="ru-RU" dirty="0" err="1" smtClean="0"/>
              <a:t>кандидатів</a:t>
            </a:r>
            <a:r>
              <a:rPr lang="ru-RU" dirty="0" smtClean="0"/>
              <a:t> наук,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— </a:t>
            </a:r>
            <a:r>
              <a:rPr lang="ru-RU" dirty="0" err="1" smtClean="0"/>
              <a:t>академік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три </a:t>
            </a:r>
            <a:r>
              <a:rPr lang="ru-RU" dirty="0" err="1" smtClean="0"/>
              <a:t>члени-кореспонденти</a:t>
            </a:r>
            <a:r>
              <a:rPr lang="ru-RU" dirty="0" smtClean="0"/>
              <a:t> НАН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Меркурійович</a:t>
            </a:r>
            <a:r>
              <a:rPr lang="ru-RU" dirty="0" smtClean="0"/>
              <a:t> — </a:t>
            </a:r>
            <a:r>
              <a:rPr lang="ru-RU" dirty="0" err="1" smtClean="0"/>
              <a:t>почесний</a:t>
            </a:r>
            <a:r>
              <a:rPr lang="ru-RU" dirty="0" smtClean="0"/>
              <a:t> директор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ботаніки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 М. Г. Холодного НАН </a:t>
            </a:r>
            <a:r>
              <a:rPr lang="ru-RU" dirty="0" err="1" smtClean="0"/>
              <a:t>України</a:t>
            </a:r>
            <a:r>
              <a:rPr lang="ru-RU" dirty="0" smtClean="0"/>
              <a:t>, голова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спадщини</a:t>
            </a:r>
            <a:r>
              <a:rPr lang="ru-RU" dirty="0" smtClean="0"/>
              <a:t> </a:t>
            </a:r>
            <a:r>
              <a:rPr lang="ru-RU" dirty="0" err="1" smtClean="0"/>
              <a:t>академіка</a:t>
            </a:r>
            <a:r>
              <a:rPr lang="ru-RU" dirty="0" smtClean="0"/>
              <a:t> </a:t>
            </a:r>
            <a:r>
              <a:rPr lang="ru-RU" dirty="0" smtClean="0">
                <a:hlinkClick r:id="rId6" action="ppaction://hlinkfile"/>
              </a:rPr>
              <a:t>В. І. </a:t>
            </a:r>
            <a:r>
              <a:rPr lang="ru-RU" dirty="0" err="1" smtClean="0">
                <a:hlinkClick r:id="rId6" action="ppaction://hlinkfile"/>
              </a:rPr>
              <a:t>Вернадського</a:t>
            </a:r>
            <a:r>
              <a:rPr lang="ru-RU" dirty="0" smtClean="0"/>
              <a:t>, Президент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ботанічного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, член </a:t>
            </a:r>
            <a:r>
              <a:rPr lang="ru-RU" dirty="0" err="1" smtClean="0"/>
              <a:t>редколегії</a:t>
            </a:r>
            <a:r>
              <a:rPr lang="ru-RU" dirty="0" smtClean="0"/>
              <a:t> </a:t>
            </a:r>
            <a:r>
              <a:rPr lang="ru-RU" dirty="0" err="1" smtClean="0"/>
              <a:t>журналів</a:t>
            </a:r>
            <a:r>
              <a:rPr lang="ru-RU" dirty="0" smtClean="0"/>
              <a:t> </a:t>
            </a:r>
            <a:r>
              <a:rPr lang="ru-RU" dirty="0" smtClean="0">
                <a:hlinkClick r:id="rId7" action="ppaction://hlinkfile"/>
              </a:rPr>
              <a:t>«</a:t>
            </a:r>
            <a:r>
              <a:rPr lang="ru-RU" dirty="0" err="1" smtClean="0">
                <a:hlinkClick r:id="rId7" action="ppaction://hlinkfile"/>
              </a:rPr>
              <a:t>Український</a:t>
            </a:r>
            <a:r>
              <a:rPr lang="ru-RU" dirty="0" smtClean="0">
                <a:hlinkClick r:id="rId7" action="ppaction://hlinkfile"/>
              </a:rPr>
              <a:t> </a:t>
            </a:r>
            <a:r>
              <a:rPr lang="ru-RU" dirty="0" err="1" smtClean="0">
                <a:hlinkClick r:id="rId7" action="ppaction://hlinkfile"/>
              </a:rPr>
              <a:t>ботанічний</a:t>
            </a:r>
            <a:r>
              <a:rPr lang="ru-RU" dirty="0" smtClean="0">
                <a:hlinkClick r:id="rId7" action="ppaction://hlinkfile"/>
              </a:rPr>
              <a:t> журнал»</a:t>
            </a:r>
            <a:r>
              <a:rPr lang="ru-RU" dirty="0" smtClean="0"/>
              <a:t>, «Экология и </a:t>
            </a:r>
            <a:r>
              <a:rPr lang="ru-RU" dirty="0" err="1" smtClean="0"/>
              <a:t>ноосферология</a:t>
            </a:r>
            <a:r>
              <a:rPr lang="ru-RU" dirty="0" smtClean="0"/>
              <a:t>», «</a:t>
            </a:r>
            <a:r>
              <a:rPr lang="ru-RU" dirty="0" err="1" smtClean="0"/>
              <a:t>Вісник</a:t>
            </a:r>
            <a:r>
              <a:rPr lang="ru-RU" dirty="0" smtClean="0"/>
              <a:t> </a:t>
            </a:r>
            <a:r>
              <a:rPr lang="ru-RU" dirty="0" err="1" smtClean="0"/>
              <a:t>Харківського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аграрного </a:t>
            </a:r>
            <a:r>
              <a:rPr lang="ru-RU" dirty="0" err="1" smtClean="0"/>
              <a:t>університету</a:t>
            </a:r>
            <a:r>
              <a:rPr lang="ru-RU" dirty="0" smtClean="0"/>
              <a:t>» (</a:t>
            </a:r>
            <a:r>
              <a:rPr lang="ru-RU" dirty="0" err="1" smtClean="0"/>
              <a:t>Серія</a:t>
            </a:r>
            <a:r>
              <a:rPr lang="ru-RU" dirty="0" smtClean="0"/>
              <a:t>: </a:t>
            </a:r>
            <a:r>
              <a:rPr lang="ru-RU" dirty="0" err="1" smtClean="0"/>
              <a:t>біологія</a:t>
            </a:r>
            <a:r>
              <a:rPr lang="ru-RU" dirty="0" smtClean="0"/>
              <a:t>), «Физиология растений» (</a:t>
            </a:r>
            <a:r>
              <a:rPr lang="ru-RU" dirty="0" err="1" smtClean="0"/>
              <a:t>Росія</a:t>
            </a:r>
            <a:r>
              <a:rPr lang="ru-RU" dirty="0" smtClean="0"/>
              <a:t>), «Ботанический журнал» (</a:t>
            </a:r>
            <a:r>
              <a:rPr lang="ru-RU" dirty="0" err="1" smtClean="0"/>
              <a:t>Росія</a:t>
            </a:r>
            <a:r>
              <a:rPr lang="ru-RU" dirty="0" smtClean="0"/>
              <a:t>), Голова </a:t>
            </a:r>
            <a:r>
              <a:rPr lang="ru-RU" dirty="0" err="1" smtClean="0"/>
              <a:t>спеціалізованої</a:t>
            </a:r>
            <a:r>
              <a:rPr lang="ru-RU" dirty="0" smtClean="0"/>
              <a:t> </a:t>
            </a:r>
            <a:r>
              <a:rPr lang="ru-RU" dirty="0" err="1" smtClean="0"/>
              <a:t>вченої</a:t>
            </a:r>
            <a:r>
              <a:rPr lang="ru-RU" dirty="0" smtClean="0"/>
              <a:t> ради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докторських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кандидатських</a:t>
            </a:r>
            <a:r>
              <a:rPr lang="ru-RU" dirty="0" smtClean="0"/>
              <a:t> </a:t>
            </a:r>
            <a:r>
              <a:rPr lang="ru-RU" dirty="0" err="1" smtClean="0"/>
              <a:t>дисертацій</a:t>
            </a:r>
            <a:r>
              <a:rPr lang="ru-RU" dirty="0" smtClean="0"/>
              <a:t> за </a:t>
            </a:r>
            <a:r>
              <a:rPr lang="ru-RU" dirty="0" err="1" smtClean="0"/>
              <a:t>спеціальностями</a:t>
            </a:r>
            <a:r>
              <a:rPr lang="ru-RU" dirty="0" smtClean="0"/>
              <a:t> «</a:t>
            </a:r>
            <a:r>
              <a:rPr lang="ru-RU" dirty="0" err="1" smtClean="0"/>
              <a:t>ботаніка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мікологія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К. М. Ситник —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членом ЦК </a:t>
            </a:r>
            <a:r>
              <a:rPr lang="ru-RU" dirty="0" err="1" smtClean="0"/>
              <a:t>Компартії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(1982–1990), </a:t>
            </a:r>
            <a:r>
              <a:rPr lang="ru-RU" dirty="0" err="1" smtClean="0"/>
              <a:t>обирався</a:t>
            </a:r>
            <a:r>
              <a:rPr lang="ru-RU" dirty="0" smtClean="0"/>
              <a:t> депутатом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УРСР </a:t>
            </a:r>
            <a:r>
              <a:rPr lang="en-US" dirty="0" smtClean="0"/>
              <a:t>X </a:t>
            </a:r>
            <a:r>
              <a:rPr lang="ru-RU" dirty="0" smtClean="0"/>
              <a:t>та </a:t>
            </a:r>
            <a:r>
              <a:rPr lang="en-US" dirty="0" smtClean="0"/>
              <a:t>XI </a:t>
            </a:r>
            <a:r>
              <a:rPr lang="ru-RU" dirty="0" err="1" smtClean="0"/>
              <a:t>скликань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Головою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УРСР Х </a:t>
            </a:r>
            <a:r>
              <a:rPr lang="ru-RU" dirty="0" err="1" smtClean="0"/>
              <a:t>скликання</a:t>
            </a:r>
            <a:r>
              <a:rPr lang="ru-RU" dirty="0" smtClean="0"/>
              <a:t>, </a:t>
            </a:r>
            <a:r>
              <a:rPr lang="ru-RU" dirty="0" err="1" smtClean="0"/>
              <a:t>народним</a:t>
            </a:r>
            <a:r>
              <a:rPr lang="ru-RU" dirty="0" smtClean="0"/>
              <a:t> депутатом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ІІІ (1998–2002) та </a:t>
            </a:r>
            <a:r>
              <a:rPr lang="en-US" dirty="0" smtClean="0"/>
              <a:t>IV (2002–2006) </a:t>
            </a:r>
            <a:r>
              <a:rPr lang="ru-RU" dirty="0" err="1" smtClean="0"/>
              <a:t>скликань</a:t>
            </a:r>
            <a:r>
              <a:rPr lang="ru-RU" dirty="0" smtClean="0"/>
              <a:t>,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 smtClean="0"/>
              <a:t>підкомітет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науки та </a:t>
            </a:r>
            <a:r>
              <a:rPr lang="ru-RU" dirty="0" err="1" smtClean="0"/>
              <a:t>освіти</a:t>
            </a:r>
            <a:r>
              <a:rPr lang="ru-RU" dirty="0" smtClean="0"/>
              <a:t>. Про </a:t>
            </a:r>
            <a:r>
              <a:rPr lang="ru-RU" dirty="0" err="1" smtClean="0"/>
              <a:t>величезну</a:t>
            </a:r>
            <a:r>
              <a:rPr lang="ru-RU" dirty="0" smtClean="0"/>
              <a:t> </a:t>
            </a:r>
            <a:r>
              <a:rPr lang="ru-RU" dirty="0" err="1" smtClean="0"/>
              <a:t>парламентську</a:t>
            </a:r>
            <a:r>
              <a:rPr lang="ru-RU" dirty="0" smtClean="0"/>
              <a:t> роботу говорить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вагомий</a:t>
            </a:r>
            <a:r>
              <a:rPr lang="ru-RU" dirty="0" smtClean="0"/>
              <a:t> </a:t>
            </a:r>
            <a:r>
              <a:rPr lang="ru-RU" dirty="0" err="1" smtClean="0"/>
              <a:t>законотворчий</a:t>
            </a:r>
            <a:r>
              <a:rPr lang="ru-RU" dirty="0" smtClean="0"/>
              <a:t> </a:t>
            </a:r>
            <a:r>
              <a:rPr lang="ru-RU" dirty="0" err="1" smtClean="0"/>
              <a:t>доробок</a:t>
            </a:r>
            <a:r>
              <a:rPr lang="ru-RU" dirty="0" smtClean="0"/>
              <a:t>,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та </a:t>
            </a:r>
            <a:r>
              <a:rPr lang="ru-RU" dirty="0" err="1" smtClean="0"/>
              <a:t>документи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науки та </a:t>
            </a:r>
            <a:r>
              <a:rPr lang="ru-RU" dirty="0" err="1" smtClean="0"/>
              <a:t>освіти</a:t>
            </a:r>
            <a:r>
              <a:rPr lang="ru-RU" dirty="0" smtClean="0"/>
              <a:t>: </a:t>
            </a:r>
            <a:r>
              <a:rPr lang="ru-RU" dirty="0" err="1" smtClean="0"/>
              <a:t>закони</a:t>
            </a:r>
            <a:r>
              <a:rPr lang="ru-RU" dirty="0" smtClean="0"/>
              <a:t> «Про </a:t>
            </a:r>
            <a:r>
              <a:rPr lang="ru-RU" dirty="0" err="1" smtClean="0"/>
              <a:t>наукову</a:t>
            </a:r>
            <a:r>
              <a:rPr lang="ru-RU" dirty="0" smtClean="0"/>
              <a:t> та </a:t>
            </a:r>
            <a:r>
              <a:rPr lang="ru-RU" dirty="0" err="1" smtClean="0"/>
              <a:t>науково-технічну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» </a:t>
            </a:r>
            <a:r>
              <a:rPr lang="ru-RU" dirty="0" err="1" smtClean="0"/>
              <a:t>та</a:t>
            </a:r>
            <a:r>
              <a:rPr lang="ru-RU" dirty="0" smtClean="0"/>
              <a:t> «Про </a:t>
            </a:r>
            <a:r>
              <a:rPr lang="ru-RU" dirty="0" err="1" smtClean="0"/>
              <a:t>вищу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», </a:t>
            </a:r>
            <a:r>
              <a:rPr lang="ru-RU" dirty="0" err="1" smtClean="0"/>
              <a:t>авторська</a:t>
            </a:r>
            <a:r>
              <a:rPr lang="ru-RU" dirty="0" smtClean="0"/>
              <a:t> </a:t>
            </a:r>
            <a:r>
              <a:rPr lang="ru-RU" dirty="0" err="1" smtClean="0"/>
              <a:t>розробка</a:t>
            </a:r>
            <a:r>
              <a:rPr lang="ru-RU" dirty="0" smtClean="0"/>
              <a:t> та перша </a:t>
            </a:r>
            <a:r>
              <a:rPr lang="ru-RU" dirty="0" err="1" smtClean="0"/>
              <a:t>редакція</a:t>
            </a:r>
            <a:r>
              <a:rPr lang="ru-RU" dirty="0" smtClean="0"/>
              <a:t> проекту Закону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атестацію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науково-педагогічних</a:t>
            </a:r>
            <a:r>
              <a:rPr lang="ru-RU" dirty="0" smtClean="0"/>
              <a:t> </a:t>
            </a:r>
            <a:r>
              <a:rPr lang="ru-RU" dirty="0" err="1" smtClean="0"/>
              <a:t>кадрів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», </a:t>
            </a:r>
            <a:r>
              <a:rPr lang="ru-RU" dirty="0" err="1" smtClean="0"/>
              <a:t>експертний</a:t>
            </a:r>
            <a:r>
              <a:rPr lang="ru-RU" dirty="0" smtClean="0"/>
              <a:t> </a:t>
            </a:r>
            <a:r>
              <a:rPr lang="ru-RU" dirty="0" err="1" smtClean="0"/>
              <a:t>висновок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Закону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правовий</a:t>
            </a:r>
            <a:r>
              <a:rPr lang="ru-RU" dirty="0" smtClean="0"/>
              <a:t> статус майна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господарчу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НАН </a:t>
            </a:r>
            <a:r>
              <a:rPr lang="ru-RU" dirty="0" err="1" smtClean="0"/>
              <a:t>України</a:t>
            </a:r>
            <a:r>
              <a:rPr lang="ru-RU" dirty="0" smtClean="0"/>
              <a:t>», </a:t>
            </a:r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 smtClean="0"/>
              <a:t>доповнень</a:t>
            </a:r>
            <a:r>
              <a:rPr lang="ru-RU" dirty="0" smtClean="0"/>
              <a:t> та </a:t>
            </a:r>
            <a:r>
              <a:rPr lang="ru-RU" dirty="0" err="1" smtClean="0"/>
              <a:t>зауважень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експертизи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про </a:t>
            </a:r>
            <a:r>
              <a:rPr lang="ru-RU" dirty="0" err="1" smtClean="0"/>
              <a:t>громадський</a:t>
            </a:r>
            <a:r>
              <a:rPr lang="ru-RU" dirty="0" smtClean="0"/>
              <a:t> контроль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інспекторів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 та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нормативних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стосуються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розбудови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Активною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 smtClean="0"/>
              <a:t>позиція</a:t>
            </a:r>
            <a:r>
              <a:rPr lang="ru-RU" dirty="0" smtClean="0"/>
              <a:t> К. М. Ситника.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парламентаріями-однодумцями</a:t>
            </a:r>
            <a:r>
              <a:rPr lang="ru-RU" dirty="0" smtClean="0"/>
              <a:t> та </a:t>
            </a:r>
            <a:r>
              <a:rPr lang="ru-RU" dirty="0" err="1" smtClean="0"/>
              <a:t>політиками</a:t>
            </a:r>
            <a:r>
              <a:rPr lang="ru-RU" dirty="0" smtClean="0"/>
              <a:t> </a:t>
            </a:r>
            <a:r>
              <a:rPr lang="ru-RU" dirty="0" err="1" smtClean="0"/>
              <a:t>національно-демократичного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брав </a:t>
            </a:r>
            <a:r>
              <a:rPr lang="ru-RU" dirty="0" err="1" smtClean="0"/>
              <a:t>активну</a:t>
            </a:r>
            <a:r>
              <a:rPr lang="ru-RU" dirty="0" smtClean="0"/>
              <a:t> участь у </a:t>
            </a:r>
            <a:r>
              <a:rPr lang="ru-RU" dirty="0" err="1" smtClean="0"/>
              <a:t>створенні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«Собор» (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республіканська</a:t>
            </a:r>
            <a:r>
              <a:rPr lang="ru-RU" dirty="0" smtClean="0"/>
              <a:t> </a:t>
            </a:r>
            <a:r>
              <a:rPr lang="ru-RU" dirty="0" err="1" smtClean="0"/>
              <a:t>партія</a:t>
            </a:r>
            <a:r>
              <a:rPr lang="ru-RU" dirty="0" smtClean="0"/>
              <a:t> «Собор»). </a:t>
            </a:r>
            <a:r>
              <a:rPr lang="ru-RU" dirty="0" err="1" smtClean="0"/>
              <a:t>Залишаючись</a:t>
            </a:r>
            <a:r>
              <a:rPr lang="ru-RU" dirty="0" smtClean="0"/>
              <a:t> </a:t>
            </a:r>
            <a:r>
              <a:rPr lang="ru-RU" dirty="0" err="1" smtClean="0"/>
              <a:t>активним</a:t>
            </a:r>
            <a:r>
              <a:rPr lang="ru-RU" dirty="0" smtClean="0"/>
              <a:t> членом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,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Меркурійович</a:t>
            </a:r>
            <a:r>
              <a:rPr lang="ru-RU" dirty="0" smtClean="0"/>
              <a:t> входить до складу </a:t>
            </a:r>
            <a:r>
              <a:rPr lang="ru-RU" dirty="0" err="1" smtClean="0"/>
              <a:t>її</a:t>
            </a:r>
            <a:r>
              <a:rPr lang="ru-RU" dirty="0" smtClean="0"/>
              <a:t> Центрального Проводу та </a:t>
            </a:r>
            <a:r>
              <a:rPr lang="ru-RU" dirty="0" err="1" smtClean="0"/>
              <a:t>очолює</a:t>
            </a:r>
            <a:r>
              <a:rPr lang="ru-RU" dirty="0" smtClean="0"/>
              <a:t> Раду </a:t>
            </a:r>
            <a:r>
              <a:rPr lang="ru-RU" dirty="0" err="1" smtClean="0"/>
              <a:t>Старійшин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величезну</a:t>
            </a:r>
            <a:r>
              <a:rPr lang="ru-RU" dirty="0" smtClean="0"/>
              <a:t> </a:t>
            </a:r>
            <a:r>
              <a:rPr lang="ru-RU" dirty="0" err="1" smtClean="0"/>
              <a:t>наукову</a:t>
            </a:r>
            <a:r>
              <a:rPr lang="ru-RU" dirty="0" smtClean="0"/>
              <a:t>, </a:t>
            </a:r>
            <a:r>
              <a:rPr lang="ru-RU" dirty="0" err="1" smtClean="0"/>
              <a:t>політичну</a:t>
            </a:r>
            <a:r>
              <a:rPr lang="ru-RU" dirty="0" smtClean="0"/>
              <a:t> та </a:t>
            </a:r>
            <a:r>
              <a:rPr lang="ru-RU" dirty="0" err="1" smtClean="0"/>
              <a:t>громадську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учений </a:t>
            </a:r>
            <a:r>
              <a:rPr lang="ru-RU" dirty="0" err="1" smtClean="0"/>
              <a:t>відзначений</a:t>
            </a:r>
            <a:r>
              <a:rPr lang="ru-RU" dirty="0" smtClean="0"/>
              <a:t> </a:t>
            </a:r>
            <a:r>
              <a:rPr lang="ru-RU" dirty="0" err="1" smtClean="0"/>
              <a:t>багатьма</a:t>
            </a:r>
            <a:r>
              <a:rPr lang="ru-RU" dirty="0" smtClean="0"/>
              <a:t> </a:t>
            </a:r>
            <a:r>
              <a:rPr lang="ru-RU" dirty="0" err="1" smtClean="0"/>
              <a:t>високими</a:t>
            </a:r>
            <a:r>
              <a:rPr lang="ru-RU" dirty="0" smtClean="0"/>
              <a:t> </a:t>
            </a:r>
            <a:r>
              <a:rPr lang="ru-RU" dirty="0" err="1" smtClean="0"/>
              <a:t>урядовими</a:t>
            </a:r>
            <a:r>
              <a:rPr lang="ru-RU" dirty="0" smtClean="0"/>
              <a:t> </a:t>
            </a:r>
            <a:r>
              <a:rPr lang="ru-RU" dirty="0" err="1" smtClean="0"/>
              <a:t>нагородами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кавалером </a:t>
            </a:r>
            <a:r>
              <a:rPr lang="ru-RU" dirty="0" err="1" smtClean="0"/>
              <a:t>орденів</a:t>
            </a:r>
            <a:r>
              <a:rPr lang="ru-RU" dirty="0" smtClean="0"/>
              <a:t> Трудового Червоного Прапора, </a:t>
            </a:r>
            <a:r>
              <a:rPr lang="ru-RU" dirty="0" err="1" smtClean="0"/>
              <a:t>Жовтневої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, </a:t>
            </a:r>
            <a:r>
              <a:rPr lang="ru-RU" dirty="0" err="1" smtClean="0"/>
              <a:t>Леніна</a:t>
            </a:r>
            <a:r>
              <a:rPr lang="ru-RU" dirty="0" smtClean="0"/>
              <a:t>, Ярослава Мудрого </a:t>
            </a:r>
            <a:r>
              <a:rPr lang="en-US" dirty="0" smtClean="0"/>
              <a:t>V </a:t>
            </a:r>
            <a:r>
              <a:rPr lang="ru-RU" dirty="0" err="1" smtClean="0"/>
              <a:t>ступеня</a:t>
            </a:r>
            <a:r>
              <a:rPr lang="ru-RU" dirty="0" smtClean="0"/>
              <a:t>, лауреатом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премій</a:t>
            </a:r>
            <a:r>
              <a:rPr lang="ru-RU" dirty="0" smtClean="0"/>
              <a:t> СРСР та УРСР у </a:t>
            </a:r>
            <a:r>
              <a:rPr lang="ru-RU" dirty="0" err="1" smtClean="0"/>
              <a:t>галузі</a:t>
            </a:r>
            <a:r>
              <a:rPr lang="ru-RU" dirty="0" smtClean="0"/>
              <a:t> науки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та </a:t>
            </a:r>
            <a:r>
              <a:rPr lang="ru-RU" dirty="0" err="1" smtClean="0"/>
              <a:t>премії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 М. Г. Холодного. За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розбудову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нагороджений</a:t>
            </a:r>
            <a:r>
              <a:rPr lang="ru-RU" dirty="0" smtClean="0"/>
              <a:t> </a:t>
            </a:r>
            <a:r>
              <a:rPr lang="ru-RU" dirty="0" err="1" smtClean="0"/>
              <a:t>Почесною</a:t>
            </a:r>
            <a:r>
              <a:rPr lang="ru-RU" dirty="0" smtClean="0"/>
              <a:t> Грамотою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 </a:t>
            </a:r>
            <a:r>
              <a:rPr lang="ru-RU" b="1" dirty="0" err="1" smtClean="0"/>
              <a:t>Вчений</a:t>
            </a:r>
            <a:r>
              <a:rPr lang="ru-RU" b="1" dirty="0" smtClean="0"/>
              <a:t> у </a:t>
            </a:r>
            <a:r>
              <a:rPr lang="ru-RU" b="1" dirty="0" err="1" smtClean="0"/>
              <a:t>галузі</a:t>
            </a:r>
            <a:r>
              <a:rPr lang="ru-RU" b="1" dirty="0" smtClean="0"/>
              <a:t> </a:t>
            </a:r>
            <a:r>
              <a:rPr lang="ru-RU" b="1" dirty="0" err="1" smtClean="0"/>
              <a:t>геоботаніки</a:t>
            </a:r>
            <a:r>
              <a:rPr lang="ru-RU" b="1" dirty="0" smtClean="0"/>
              <a:t>, </a:t>
            </a:r>
            <a:r>
              <a:rPr lang="ru-RU" b="1" dirty="0" err="1" smtClean="0"/>
              <a:t>громадський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політичний</a:t>
            </a:r>
            <a:r>
              <a:rPr lang="ru-RU" b="1" dirty="0" smtClean="0"/>
              <a:t> </a:t>
            </a:r>
            <a:r>
              <a:rPr lang="ru-RU" b="1" dirty="0" err="1" smtClean="0"/>
              <a:t>діяч</a:t>
            </a:r>
            <a:r>
              <a:rPr lang="ru-RU" b="1" dirty="0" smtClean="0"/>
              <a:t>, доктор </a:t>
            </a:r>
            <a:r>
              <a:rPr lang="ru-RU" b="1" dirty="0" err="1" smtClean="0"/>
              <a:t>біологічних</a:t>
            </a:r>
            <a:r>
              <a:rPr lang="ru-RU" b="1" dirty="0" smtClean="0"/>
              <a:t> наук (1970), </a:t>
            </a:r>
            <a:r>
              <a:rPr lang="ru-RU" b="1" dirty="0" err="1" smtClean="0"/>
              <a:t>професор</a:t>
            </a:r>
            <a:r>
              <a:rPr lang="ru-RU" b="1" dirty="0" smtClean="0"/>
              <a:t> (1978), </a:t>
            </a:r>
            <a:r>
              <a:rPr lang="ru-RU" b="1" dirty="0" err="1" smtClean="0"/>
              <a:t>академік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академії</a:t>
            </a:r>
            <a:r>
              <a:rPr lang="ru-RU" b="1" dirty="0" smtClean="0"/>
              <a:t> наук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(1990), </a:t>
            </a:r>
            <a:r>
              <a:rPr lang="ru-RU" b="1" dirty="0" err="1" smtClean="0"/>
              <a:t>заслужений</a:t>
            </a:r>
            <a:r>
              <a:rPr lang="ru-RU" b="1" dirty="0" smtClean="0"/>
              <a:t> </a:t>
            </a:r>
            <a:r>
              <a:rPr lang="ru-RU" b="1" dirty="0" err="1" smtClean="0"/>
              <a:t>діяч</a:t>
            </a:r>
            <a:r>
              <a:rPr lang="ru-RU" b="1" dirty="0" smtClean="0"/>
              <a:t> науки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техніки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(1992), лауреат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</a:t>
            </a:r>
            <a:r>
              <a:rPr lang="ru-RU" b="1" dirty="0" err="1" smtClean="0"/>
              <a:t>премії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в </a:t>
            </a:r>
            <a:r>
              <a:rPr lang="ru-RU" b="1" dirty="0" err="1" smtClean="0"/>
              <a:t>галузі</a:t>
            </a:r>
            <a:r>
              <a:rPr lang="ru-RU" b="1" dirty="0" smtClean="0"/>
              <a:t> науки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техніки</a:t>
            </a:r>
            <a:r>
              <a:rPr lang="ru-RU" b="1" dirty="0" smtClean="0"/>
              <a:t> (2005). </a:t>
            </a:r>
            <a:r>
              <a:rPr lang="ru-RU" b="1" dirty="0" err="1" smtClean="0"/>
              <a:t>Віце-президент</a:t>
            </a:r>
            <a:r>
              <a:rPr lang="ru-RU" b="1" dirty="0" smtClean="0"/>
              <a:t> </a:t>
            </a:r>
            <a:r>
              <a:rPr lang="ru-RU" b="1" dirty="0" err="1" smtClean="0"/>
              <a:t>Лісівничої</a:t>
            </a:r>
            <a:r>
              <a:rPr lang="ru-RU" b="1" dirty="0" smtClean="0"/>
              <a:t> </a:t>
            </a:r>
            <a:r>
              <a:rPr lang="ru-RU" b="1" dirty="0" err="1" smtClean="0"/>
              <a:t>академії</a:t>
            </a:r>
            <a:r>
              <a:rPr lang="ru-RU" b="1" dirty="0" smtClean="0"/>
              <a:t> наук </a:t>
            </a:r>
            <a:r>
              <a:rPr lang="ru-RU" b="1" dirty="0" err="1" smtClean="0"/>
              <a:t>України</a:t>
            </a:r>
            <a:r>
              <a:rPr lang="ru-RU" b="1" dirty="0" smtClean="0"/>
              <a:t>, </a:t>
            </a:r>
            <a:r>
              <a:rPr lang="ru-RU" b="1" dirty="0" err="1" smtClean="0"/>
              <a:t>почесний</a:t>
            </a:r>
            <a:r>
              <a:rPr lang="ru-RU" b="1" dirty="0" smtClean="0"/>
              <a:t> директор </a:t>
            </a:r>
            <a:r>
              <a:rPr lang="ru-RU" b="1" dirty="0" err="1" smtClean="0"/>
              <a:t>Інституту</a:t>
            </a:r>
            <a:r>
              <a:rPr lang="ru-RU" b="1" dirty="0" smtClean="0"/>
              <a:t> </a:t>
            </a:r>
            <a:r>
              <a:rPr lang="ru-RU" b="1" dirty="0" err="1" smtClean="0"/>
              <a:t>екології</a:t>
            </a:r>
            <a:r>
              <a:rPr lang="ru-RU" b="1" dirty="0" smtClean="0"/>
              <a:t> Карпат НАН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(</a:t>
            </a:r>
            <a:r>
              <a:rPr lang="ru-RU" b="1" dirty="0" err="1" smtClean="0"/>
              <a:t>з</a:t>
            </a:r>
            <a:r>
              <a:rPr lang="ru-RU" b="1" dirty="0" smtClean="0"/>
              <a:t> 2008 р.).</a:t>
            </a:r>
            <a:endParaRPr lang="ru-RU" dirty="0" smtClean="0"/>
          </a:p>
          <a:p>
            <a:r>
              <a:rPr lang="ru-RU" dirty="0" err="1" smtClean="0"/>
              <a:t>Народився</a:t>
            </a:r>
            <a:r>
              <a:rPr lang="ru-RU" dirty="0" smtClean="0"/>
              <a:t> 30 </a:t>
            </a:r>
            <a:r>
              <a:rPr lang="ru-RU" dirty="0" err="1" smtClean="0"/>
              <a:t>жовтня</a:t>
            </a:r>
            <a:r>
              <a:rPr lang="ru-RU" dirty="0" smtClean="0"/>
              <a:t> 1930 р. в с. Великий </a:t>
            </a:r>
            <a:r>
              <a:rPr lang="ru-RU" dirty="0" err="1" smtClean="0"/>
              <a:t>Любінь</a:t>
            </a:r>
            <a:r>
              <a:rPr lang="ru-RU" dirty="0" smtClean="0"/>
              <a:t> </a:t>
            </a:r>
            <a:r>
              <a:rPr lang="ru-RU" dirty="0" err="1" smtClean="0"/>
              <a:t>Городоцького</a:t>
            </a:r>
            <a:r>
              <a:rPr lang="ru-RU" dirty="0" smtClean="0"/>
              <a:t> району </a:t>
            </a:r>
            <a:r>
              <a:rPr lang="ru-RU" dirty="0" err="1" smtClean="0"/>
              <a:t>Львівської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Львівський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 (</a:t>
            </a:r>
            <a:r>
              <a:rPr lang="ru-RU" dirty="0" err="1" smtClean="0"/>
              <a:t>тепер</a:t>
            </a:r>
            <a:r>
              <a:rPr lang="ru-RU" dirty="0" smtClean="0"/>
              <a:t> — </a:t>
            </a:r>
            <a:r>
              <a:rPr lang="ru-RU" dirty="0" err="1" smtClean="0"/>
              <a:t>Львівський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аграрний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),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спеціальність</a:t>
            </a:r>
            <a:r>
              <a:rPr lang="ru-RU" dirty="0" smtClean="0"/>
              <a:t> за дипломом про </a:t>
            </a:r>
            <a:r>
              <a:rPr lang="ru-RU" dirty="0" err="1" smtClean="0"/>
              <a:t>вищу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-"</a:t>
            </a:r>
            <a:r>
              <a:rPr lang="ru-RU" dirty="0" err="1" smtClean="0"/>
              <a:t>Екологія</a:t>
            </a:r>
            <a:r>
              <a:rPr lang="ru-RU" dirty="0" smtClean="0"/>
              <a:t> та </a:t>
            </a:r>
            <a:r>
              <a:rPr lang="ru-RU" dirty="0" err="1" smtClean="0"/>
              <a:t>лісознавство</a:t>
            </a:r>
            <a:r>
              <a:rPr lang="ru-RU" dirty="0" smtClean="0"/>
              <a:t>"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кваліфікацію</a:t>
            </a:r>
            <a:r>
              <a:rPr lang="ru-RU" dirty="0" smtClean="0"/>
              <a:t> </a:t>
            </a:r>
            <a:r>
              <a:rPr lang="ru-RU" dirty="0" err="1" smtClean="0"/>
              <a:t>інженера</a:t>
            </a:r>
            <a:r>
              <a:rPr lang="ru-RU" dirty="0" smtClean="0"/>
              <a:t> </a:t>
            </a:r>
            <a:r>
              <a:rPr lang="ru-RU" dirty="0" err="1" smtClean="0"/>
              <a:t>лісового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(1953).</a:t>
            </a:r>
          </a:p>
          <a:p>
            <a:r>
              <a:rPr lang="ru-RU" dirty="0" smtClean="0"/>
              <a:t>Михайло </a:t>
            </a:r>
            <a:r>
              <a:rPr lang="ru-RU" dirty="0" err="1" smtClean="0"/>
              <a:t>Андрійович</a:t>
            </a:r>
            <a:r>
              <a:rPr lang="ru-RU" dirty="0" smtClean="0"/>
              <a:t> </a:t>
            </a:r>
            <a:r>
              <a:rPr lang="ru-RU" dirty="0" err="1" smtClean="0"/>
              <a:t>розпочав</a:t>
            </a:r>
            <a:r>
              <a:rPr lang="ru-RU" dirty="0" smtClean="0"/>
              <a:t> </a:t>
            </a:r>
            <a:r>
              <a:rPr lang="ru-RU" dirty="0" err="1" smtClean="0"/>
              <a:t>науково-педагогічну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аспірантом</a:t>
            </a:r>
            <a:r>
              <a:rPr lang="ru-RU" dirty="0" smtClean="0"/>
              <a:t>,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викладачем</a:t>
            </a:r>
            <a:r>
              <a:rPr lang="ru-RU" dirty="0" smtClean="0"/>
              <a:t> </a:t>
            </a:r>
            <a:r>
              <a:rPr lang="ru-RU" dirty="0" err="1" smtClean="0"/>
              <a:t>Львівського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та </a:t>
            </a:r>
            <a:r>
              <a:rPr lang="ru-RU" dirty="0" err="1" smtClean="0"/>
              <a:t>Львівського</a:t>
            </a:r>
            <a:r>
              <a:rPr lang="ru-RU" dirty="0" smtClean="0"/>
              <a:t> </a:t>
            </a:r>
            <a:r>
              <a:rPr lang="ru-RU" dirty="0" err="1" smtClean="0"/>
              <a:t>лісотехнічного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, </a:t>
            </a:r>
            <a:r>
              <a:rPr lang="ru-RU" dirty="0" err="1" smtClean="0"/>
              <a:t>тепер</a:t>
            </a:r>
            <a:r>
              <a:rPr lang="ru-RU" dirty="0" smtClean="0"/>
              <a:t> — </a:t>
            </a:r>
            <a:r>
              <a:rPr lang="ru-RU" dirty="0" err="1" smtClean="0">
                <a:hlinkClick r:id="rId3" action="ppaction://hlinkfile"/>
              </a:rPr>
              <a:t>Національний</a:t>
            </a:r>
            <a:r>
              <a:rPr lang="ru-RU" dirty="0" smtClean="0">
                <a:hlinkClick r:id="rId3" action="ppaction://hlinkfile"/>
              </a:rPr>
              <a:t> </a:t>
            </a:r>
            <a:r>
              <a:rPr lang="ru-RU" dirty="0" err="1" smtClean="0">
                <a:hlinkClick r:id="rId3" action="ppaction://hlinkfile"/>
              </a:rPr>
              <a:t>лісотехнічний</a:t>
            </a:r>
            <a:r>
              <a:rPr lang="ru-RU" dirty="0" smtClean="0">
                <a:hlinkClick r:id="rId3" action="ppaction://hlinkfile"/>
              </a:rPr>
              <a:t> </a:t>
            </a:r>
            <a:r>
              <a:rPr lang="ru-RU" dirty="0" err="1" smtClean="0">
                <a:hlinkClick r:id="rId3" action="ppaction://hlinkfile"/>
              </a:rPr>
              <a:t>університет</a:t>
            </a:r>
            <a:r>
              <a:rPr lang="ru-RU" dirty="0" smtClean="0">
                <a:hlinkClick r:id="rId3" action="ppaction://hlinkfile"/>
              </a:rPr>
              <a:t> </a:t>
            </a:r>
            <a:r>
              <a:rPr lang="ru-RU" dirty="0" err="1" smtClean="0">
                <a:hlinkClick r:id="rId3" action="ppaction://hlinkfile"/>
              </a:rPr>
              <a:t>України</a:t>
            </a:r>
            <a:r>
              <a:rPr lang="ru-RU" dirty="0" smtClean="0"/>
              <a:t> (1953-1957). </a:t>
            </a:r>
            <a:r>
              <a:rPr lang="ru-RU" dirty="0" err="1" smtClean="0"/>
              <a:t>Обіймав</a:t>
            </a:r>
            <a:r>
              <a:rPr lang="ru-RU" dirty="0" smtClean="0"/>
              <a:t> посади </a:t>
            </a:r>
            <a:r>
              <a:rPr lang="ru-RU" dirty="0" err="1" smtClean="0"/>
              <a:t>молодшого</a:t>
            </a:r>
            <a:r>
              <a:rPr lang="ru-RU" dirty="0" smtClean="0"/>
              <a:t>, старшого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співробітника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землеробства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тваринництва</a:t>
            </a:r>
            <a:r>
              <a:rPr lang="ru-RU" dirty="0" smtClean="0"/>
              <a:t> </a:t>
            </a:r>
            <a:r>
              <a:rPr lang="ru-RU" dirty="0" err="1" smtClean="0"/>
              <a:t>західних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УРСР (1957-1962).</a:t>
            </a:r>
          </a:p>
          <a:p>
            <a:r>
              <a:rPr lang="ru-RU" dirty="0" smtClean="0"/>
              <a:t>Доктор </a:t>
            </a:r>
            <a:r>
              <a:rPr lang="ru-RU" dirty="0" err="1" smtClean="0"/>
              <a:t>біологічних</a:t>
            </a:r>
            <a:r>
              <a:rPr lang="ru-RU" dirty="0" smtClean="0"/>
              <a:t> наук (</a:t>
            </a:r>
            <a:r>
              <a:rPr lang="ru-RU" dirty="0" err="1" smtClean="0"/>
              <a:t>з</a:t>
            </a:r>
            <a:r>
              <a:rPr lang="ru-RU" dirty="0" smtClean="0"/>
              <a:t> 1970 р.) за </a:t>
            </a:r>
            <a:r>
              <a:rPr lang="ru-RU" dirty="0" err="1" smtClean="0"/>
              <a:t>спеціальністю</a:t>
            </a:r>
            <a:r>
              <a:rPr lang="ru-RU" dirty="0" smtClean="0"/>
              <a:t> "</a:t>
            </a:r>
            <a:r>
              <a:rPr lang="ru-RU" dirty="0" err="1" smtClean="0"/>
              <a:t>ботаніка</a:t>
            </a:r>
            <a:r>
              <a:rPr lang="ru-RU" dirty="0" smtClean="0"/>
              <a:t>". </a:t>
            </a:r>
            <a:r>
              <a:rPr lang="ru-RU" dirty="0" err="1" smtClean="0"/>
              <a:t>Дисертаційну</a:t>
            </a:r>
            <a:r>
              <a:rPr lang="ru-RU" dirty="0" smtClean="0"/>
              <a:t> роботу </a:t>
            </a:r>
            <a:r>
              <a:rPr lang="ru-RU" dirty="0" err="1" smtClean="0"/>
              <a:t>захищено</a:t>
            </a:r>
            <a:r>
              <a:rPr lang="ru-RU" dirty="0" smtClean="0"/>
              <a:t> в </a:t>
            </a:r>
            <a:r>
              <a:rPr lang="ru-RU" dirty="0" err="1" smtClean="0"/>
              <a:t>Ботанічному</a:t>
            </a:r>
            <a:r>
              <a:rPr lang="ru-RU" dirty="0" smtClean="0"/>
              <a:t> </a:t>
            </a:r>
            <a:r>
              <a:rPr lang="ru-RU" dirty="0" err="1" smtClean="0"/>
              <a:t>інституті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Комарова (1969). </a:t>
            </a:r>
            <a:r>
              <a:rPr lang="ru-RU" dirty="0" err="1" smtClean="0"/>
              <a:t>Учене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 </a:t>
            </a:r>
            <a:r>
              <a:rPr lang="ru-RU" dirty="0" err="1" smtClean="0"/>
              <a:t>професора</a:t>
            </a:r>
            <a:r>
              <a:rPr lang="ru-RU" dirty="0" smtClean="0"/>
              <a:t> </a:t>
            </a:r>
            <a:r>
              <a:rPr lang="ru-RU" dirty="0" err="1" smtClean="0"/>
              <a:t>присвоєно</a:t>
            </a:r>
            <a:r>
              <a:rPr lang="ru-RU" dirty="0" smtClean="0"/>
              <a:t> у 1978 р. по </a:t>
            </a:r>
            <a:r>
              <a:rPr lang="ru-RU" dirty="0" err="1" smtClean="0"/>
              <a:t>кафедрі</a:t>
            </a:r>
            <a:r>
              <a:rPr lang="ru-RU" dirty="0" smtClean="0"/>
              <a:t> </a:t>
            </a:r>
            <a:r>
              <a:rPr lang="ru-RU" dirty="0" err="1" smtClean="0"/>
              <a:t>морфології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систематики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Львівського</a:t>
            </a:r>
            <a:r>
              <a:rPr lang="ru-RU" dirty="0" smtClean="0"/>
              <a:t> державного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Івана</a:t>
            </a:r>
            <a:r>
              <a:rPr lang="ru-RU" dirty="0" smtClean="0"/>
              <a:t> Франка.</a:t>
            </a:r>
          </a:p>
          <a:p>
            <a:r>
              <a:rPr lang="ru-RU" dirty="0" smtClean="0"/>
              <a:t>М.А. </a:t>
            </a:r>
            <a:r>
              <a:rPr lang="ru-RU" dirty="0" err="1" smtClean="0"/>
              <a:t>Голубець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старшим </a:t>
            </a:r>
            <a:r>
              <a:rPr lang="ru-RU" dirty="0" err="1" smtClean="0"/>
              <a:t>науковим</a:t>
            </a:r>
            <a:r>
              <a:rPr lang="ru-RU" dirty="0" smtClean="0"/>
              <a:t> </a:t>
            </a:r>
            <a:r>
              <a:rPr lang="ru-RU" dirty="0" err="1" smtClean="0"/>
              <a:t>співробітником</a:t>
            </a:r>
            <a:r>
              <a:rPr lang="ru-RU" dirty="0" smtClean="0"/>
              <a:t> </a:t>
            </a:r>
            <a:r>
              <a:rPr lang="ru-RU" dirty="0" err="1" smtClean="0"/>
              <a:t>Науково-природознавчого</a:t>
            </a:r>
            <a:r>
              <a:rPr lang="ru-RU" dirty="0" smtClean="0"/>
              <a:t> музею АН УРСР, </a:t>
            </a:r>
            <a:r>
              <a:rPr lang="ru-RU" dirty="0" err="1" smtClean="0"/>
              <a:t>керівником</a:t>
            </a:r>
            <a:r>
              <a:rPr lang="ru-RU" dirty="0" smtClean="0"/>
              <a:t> </a:t>
            </a:r>
            <a:r>
              <a:rPr lang="ru-RU" dirty="0" err="1" smtClean="0"/>
              <a:t>Львівського</a:t>
            </a:r>
            <a:r>
              <a:rPr lang="ru-RU" dirty="0" smtClean="0"/>
              <a:t> </a:t>
            </a:r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ботаніки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 М.Г. Холодного АН УРСР (1974-1991). У 1991-2007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 smtClean="0">
                <a:hlinkClick r:id="rId4" action="ppaction://hlinkfile"/>
              </a:rPr>
              <a:t>Інститут</a:t>
            </a:r>
            <a:r>
              <a:rPr lang="ru-RU" dirty="0" smtClean="0">
                <a:hlinkClick r:id="rId4" action="ppaction://hlinkfile"/>
              </a:rPr>
              <a:t> </a:t>
            </a:r>
            <a:r>
              <a:rPr lang="ru-RU" dirty="0" err="1" smtClean="0">
                <a:hlinkClick r:id="rId4" action="ppaction://hlinkfile"/>
              </a:rPr>
              <a:t>екології</a:t>
            </a:r>
            <a:r>
              <a:rPr lang="ru-RU" dirty="0" smtClean="0">
                <a:hlinkClick r:id="rId4" action="ppaction://hlinkfile"/>
              </a:rPr>
              <a:t> Карпат НАН </a:t>
            </a:r>
            <a:r>
              <a:rPr lang="ru-RU" dirty="0" err="1" smtClean="0">
                <a:hlinkClick r:id="rId4" action="ppaction://hlinkfile"/>
              </a:rPr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2008 р. — </a:t>
            </a:r>
            <a:r>
              <a:rPr lang="ru-RU" dirty="0" err="1" smtClean="0"/>
              <a:t>почесний</a:t>
            </a:r>
            <a:r>
              <a:rPr lang="ru-RU" dirty="0" smtClean="0"/>
              <a:t> директор </a:t>
            </a:r>
            <a:r>
              <a:rPr lang="ru-RU" dirty="0" err="1" smtClean="0"/>
              <a:t>цього</a:t>
            </a:r>
            <a:r>
              <a:rPr lang="ru-RU" dirty="0" smtClean="0"/>
              <a:t> ж </a:t>
            </a:r>
            <a:r>
              <a:rPr lang="ru-RU" dirty="0" err="1" smtClean="0"/>
              <a:t>наукового</a:t>
            </a:r>
            <a:r>
              <a:rPr lang="ru-RU" dirty="0" smtClean="0"/>
              <a:t> закладу.</a:t>
            </a:r>
          </a:p>
          <a:p>
            <a:r>
              <a:rPr lang="ru-RU" dirty="0" err="1" smtClean="0"/>
              <a:t>Підготовку</a:t>
            </a:r>
            <a:r>
              <a:rPr lang="ru-RU" dirty="0" smtClean="0"/>
              <a:t> </a:t>
            </a:r>
            <a:r>
              <a:rPr lang="ru-RU" dirty="0" err="1" smtClean="0"/>
              <a:t>фахівців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за </a:t>
            </a:r>
            <a:r>
              <a:rPr lang="ru-RU" dirty="0" err="1" smtClean="0"/>
              <a:t>напрямками</a:t>
            </a:r>
            <a:r>
              <a:rPr lang="ru-RU" dirty="0" smtClean="0"/>
              <a:t> "</a:t>
            </a:r>
            <a:r>
              <a:rPr lang="ru-RU" dirty="0" err="1" smtClean="0"/>
              <a:t>Екологія</a:t>
            </a:r>
            <a:r>
              <a:rPr lang="ru-RU" dirty="0" smtClean="0"/>
              <a:t>", "</a:t>
            </a:r>
            <a:r>
              <a:rPr lang="ru-RU" dirty="0" err="1" smtClean="0"/>
              <a:t>Ботаніка</a:t>
            </a:r>
            <a:r>
              <a:rPr lang="ru-RU" dirty="0" smtClean="0"/>
              <a:t>", "</a:t>
            </a:r>
            <a:r>
              <a:rPr lang="ru-RU" dirty="0" err="1" smtClean="0"/>
              <a:t>Лісознавство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лісівництво</a:t>
            </a:r>
            <a:r>
              <a:rPr lang="ru-RU" dirty="0" smtClean="0"/>
              <a:t>".</a:t>
            </a:r>
          </a:p>
          <a:p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професора-структурно-функціональна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наземних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геосоціосистем</a:t>
            </a:r>
            <a:r>
              <a:rPr lang="ru-RU" dirty="0" smtClean="0"/>
              <a:t>,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соціосферними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b="1" dirty="0" err="1" smtClean="0"/>
              <a:t>геоботаніки</a:t>
            </a:r>
            <a:endParaRPr lang="ru-RU" dirty="0" smtClean="0"/>
          </a:p>
          <a:p>
            <a:r>
              <a:rPr lang="ru-RU" b="1" dirty="0" smtClean="0"/>
              <a:t>Зав. </a:t>
            </a:r>
            <a:r>
              <a:rPr lang="ru-RU" b="1" dirty="0" err="1" smtClean="0"/>
              <a:t>відділом</a:t>
            </a:r>
            <a:r>
              <a:rPr lang="ru-RU" dirty="0" smtClean="0"/>
              <a:t> – </a:t>
            </a:r>
            <a:r>
              <a:rPr lang="ru-RU" dirty="0" err="1" smtClean="0"/>
              <a:t>заслужений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 науки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д.б.н., </a:t>
            </a:r>
            <a:r>
              <a:rPr lang="ru-RU" dirty="0" err="1" smtClean="0"/>
              <a:t>професор</a:t>
            </a:r>
            <a:r>
              <a:rPr lang="ru-RU" dirty="0" smtClean="0"/>
              <a:t>, </a:t>
            </a:r>
            <a:r>
              <a:rPr lang="ru-RU" dirty="0" err="1" smtClean="0"/>
              <a:t>академік</a:t>
            </a:r>
            <a:r>
              <a:rPr lang="ru-RU" dirty="0" smtClean="0"/>
              <a:t> НАН </a:t>
            </a:r>
            <a:r>
              <a:rPr lang="ru-RU" dirty="0" err="1" smtClean="0"/>
              <a:t>України</a:t>
            </a:r>
            <a:r>
              <a:rPr lang="ru-RU" dirty="0" smtClean="0"/>
              <a:t> Ю.Р. </a:t>
            </a:r>
            <a:r>
              <a:rPr lang="ru-RU" dirty="0" err="1" smtClean="0"/>
              <a:t>Шеляг-Сосонко</a:t>
            </a:r>
            <a:endParaRPr lang="ru-RU" dirty="0" smtClean="0"/>
          </a:p>
          <a:p>
            <a:r>
              <a:rPr lang="ru-RU" b="1" dirty="0" smtClean="0"/>
              <a:t>Тел.</a:t>
            </a:r>
            <a:r>
              <a:rPr lang="ru-RU" dirty="0" smtClean="0"/>
              <a:t>: +38 (044) 2348334 </a:t>
            </a:r>
          </a:p>
          <a:p>
            <a:r>
              <a:rPr lang="en-US" b="1" dirty="0" smtClean="0"/>
              <a:t>E-mail</a:t>
            </a:r>
            <a:r>
              <a:rPr lang="en-US" dirty="0" smtClean="0"/>
              <a:t>: </a:t>
            </a:r>
          </a:p>
          <a:p>
            <a:r>
              <a:rPr lang="ru-RU" b="1" dirty="0" err="1" smtClean="0"/>
              <a:t>Головними</a:t>
            </a:r>
            <a:r>
              <a:rPr lang="ru-RU" b="1" dirty="0" smtClean="0"/>
              <a:t> </a:t>
            </a:r>
            <a:r>
              <a:rPr lang="ru-RU" b="1" dirty="0" err="1" smtClean="0"/>
              <a:t>напрямками</a:t>
            </a:r>
            <a:r>
              <a:rPr lang="ru-RU" b="1" dirty="0" smtClean="0"/>
              <a:t> </a:t>
            </a:r>
            <a:r>
              <a:rPr lang="ru-RU" b="1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рослинних</a:t>
            </a:r>
            <a:r>
              <a:rPr lang="ru-RU" dirty="0" smtClean="0"/>
              <a:t> </a:t>
            </a:r>
            <a:r>
              <a:rPr lang="ru-RU" dirty="0" err="1" smtClean="0"/>
              <a:t>угруповань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склад, </a:t>
            </a:r>
            <a:r>
              <a:rPr lang="ru-RU" dirty="0" err="1" smtClean="0"/>
              <a:t>динаміку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,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основ </a:t>
            </a:r>
            <a:r>
              <a:rPr lang="ru-RU" dirty="0" err="1" smtClean="0"/>
              <a:t>раціонального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природного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покриву</a:t>
            </a:r>
            <a:r>
              <a:rPr lang="ru-RU" dirty="0" smtClean="0"/>
              <a:t>, </a:t>
            </a:r>
            <a:r>
              <a:rPr lang="ru-RU" dirty="0" err="1" smtClean="0"/>
              <a:t>геоботанічне</a:t>
            </a:r>
            <a:r>
              <a:rPr lang="ru-RU" dirty="0" smtClean="0"/>
              <a:t> </a:t>
            </a:r>
            <a:r>
              <a:rPr lang="ru-RU" dirty="0" err="1" smtClean="0"/>
              <a:t>картографування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районування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Науковцями</a:t>
            </a:r>
            <a:r>
              <a:rPr lang="ru-RU" dirty="0" smtClean="0"/>
              <a:t> </a:t>
            </a:r>
            <a:r>
              <a:rPr lang="ru-RU" dirty="0" err="1" smtClean="0"/>
              <a:t>відділу</a:t>
            </a:r>
            <a:r>
              <a:rPr lang="ru-RU" dirty="0" smtClean="0"/>
              <a:t> </a:t>
            </a:r>
            <a:r>
              <a:rPr lang="ru-RU" dirty="0" err="1" smtClean="0"/>
              <a:t>обґрунтована</a:t>
            </a:r>
            <a:r>
              <a:rPr lang="ru-RU" dirty="0" smtClean="0"/>
              <a:t> </a:t>
            </a:r>
            <a:r>
              <a:rPr lang="ru-RU" dirty="0" err="1" smtClean="0"/>
              <a:t>провідна</a:t>
            </a:r>
            <a:r>
              <a:rPr lang="ru-RU" dirty="0" smtClean="0"/>
              <a:t> роль </a:t>
            </a:r>
            <a:r>
              <a:rPr lang="ru-RU" dirty="0" err="1" smtClean="0"/>
              <a:t>лісів</a:t>
            </a:r>
            <a:r>
              <a:rPr lang="ru-RU" dirty="0" smtClean="0"/>
              <a:t> у </a:t>
            </a:r>
            <a:r>
              <a:rPr lang="ru-RU" dirty="0" err="1" smtClean="0"/>
              <a:t>функціонуванні</a:t>
            </a:r>
            <a:r>
              <a:rPr lang="ru-RU" dirty="0" smtClean="0"/>
              <a:t> </a:t>
            </a:r>
            <a:r>
              <a:rPr lang="ru-RU" dirty="0" err="1" smtClean="0"/>
              <a:t>біосфери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екологічна</a:t>
            </a:r>
            <a:r>
              <a:rPr lang="ru-RU" dirty="0" smtClean="0"/>
              <a:t> та 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значущість</a:t>
            </a:r>
            <a:r>
              <a:rPr lang="ru-RU" dirty="0" smtClean="0"/>
              <a:t> для </a:t>
            </a:r>
            <a:r>
              <a:rPr lang="ru-RU" dirty="0" err="1" smtClean="0"/>
              <a:t>цивілізації</a:t>
            </a:r>
            <a:r>
              <a:rPr lang="ru-RU" dirty="0" smtClean="0"/>
              <a:t>. </a:t>
            </a:r>
            <a:r>
              <a:rPr lang="ru-RU" dirty="0" err="1" smtClean="0"/>
              <a:t>Узагальнено</a:t>
            </a:r>
            <a:r>
              <a:rPr lang="ru-RU" dirty="0" smtClean="0"/>
              <a:t> </a:t>
            </a:r>
            <a:r>
              <a:rPr lang="ru-RU" dirty="0" err="1" smtClean="0"/>
              <a:t>раритетний</a:t>
            </a:r>
            <a:r>
              <a:rPr lang="ru-RU" dirty="0" smtClean="0"/>
              <a:t> </a:t>
            </a:r>
            <a:r>
              <a:rPr lang="ru-RU" dirty="0" err="1" smtClean="0"/>
              <a:t>фітоценофонд</a:t>
            </a:r>
            <a:r>
              <a:rPr lang="ru-RU" dirty="0" smtClean="0"/>
              <a:t> </a:t>
            </a:r>
            <a:r>
              <a:rPr lang="ru-RU" dirty="0" err="1" smtClean="0"/>
              <a:t>лісів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ботаніко-географічних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розроблено</a:t>
            </a:r>
            <a:r>
              <a:rPr lang="ru-RU" dirty="0" smtClean="0"/>
              <a:t> методику </a:t>
            </a:r>
            <a:r>
              <a:rPr lang="ru-RU" dirty="0" err="1" smtClean="0"/>
              <a:t>созологічної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асоціацій</a:t>
            </a:r>
            <a:r>
              <a:rPr lang="ru-RU" dirty="0" smtClean="0"/>
              <a:t>, проведено </a:t>
            </a:r>
            <a:r>
              <a:rPr lang="ru-RU" dirty="0" err="1" smtClean="0"/>
              <a:t>комплексну</a:t>
            </a:r>
            <a:r>
              <a:rPr lang="ru-RU" dirty="0" smtClean="0"/>
              <a:t> </a:t>
            </a:r>
            <a:r>
              <a:rPr lang="ru-RU" dirty="0" err="1" smtClean="0"/>
              <a:t>оцінку</a:t>
            </a:r>
            <a:r>
              <a:rPr lang="ru-RU" dirty="0" smtClean="0"/>
              <a:t> </a:t>
            </a:r>
            <a:r>
              <a:rPr lang="ru-RU" dirty="0" err="1" smtClean="0"/>
              <a:t>біорізноманіття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природоохоронних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Дунайського</a:t>
            </a:r>
            <a:r>
              <a:rPr lang="ru-RU" dirty="0" smtClean="0"/>
              <a:t> та </a:t>
            </a:r>
            <a:r>
              <a:rPr lang="ru-RU" dirty="0" err="1" smtClean="0"/>
              <a:t>Карпатського</a:t>
            </a:r>
            <a:r>
              <a:rPr lang="ru-RU" dirty="0" smtClean="0"/>
              <a:t> </a:t>
            </a:r>
            <a:r>
              <a:rPr lang="ru-RU" dirty="0" err="1" smtClean="0"/>
              <a:t>біосферних</a:t>
            </a:r>
            <a:r>
              <a:rPr lang="ru-RU" dirty="0" smtClean="0"/>
              <a:t> </a:t>
            </a:r>
            <a:r>
              <a:rPr lang="ru-RU" dirty="0" err="1" smtClean="0"/>
              <a:t>заповідників</a:t>
            </a:r>
            <a:r>
              <a:rPr lang="ru-RU" dirty="0" smtClean="0"/>
              <a:t>, </a:t>
            </a:r>
            <a:r>
              <a:rPr lang="ru-RU" dirty="0" err="1" smtClean="0"/>
              <a:t>проектованого</a:t>
            </a:r>
            <a:r>
              <a:rPr lang="ru-RU" dirty="0" smtClean="0"/>
              <a:t> </a:t>
            </a:r>
            <a:r>
              <a:rPr lang="ru-RU" dirty="0" err="1" smtClean="0"/>
              <a:t>регіонального</a:t>
            </a:r>
            <a:r>
              <a:rPr lang="ru-RU" dirty="0" smtClean="0"/>
              <a:t> ландшафтного парку "</a:t>
            </a:r>
            <a:r>
              <a:rPr lang="ru-RU" dirty="0" err="1" smtClean="0"/>
              <a:t>Джарилгач</a:t>
            </a:r>
            <a:r>
              <a:rPr lang="ru-RU" dirty="0" smtClean="0"/>
              <a:t>", </a:t>
            </a:r>
            <a:r>
              <a:rPr lang="ru-RU" dirty="0" err="1" smtClean="0"/>
              <a:t>складено</a:t>
            </a:r>
            <a:r>
              <a:rPr lang="ru-RU" dirty="0" smtClean="0"/>
              <a:t> план </a:t>
            </a:r>
            <a:r>
              <a:rPr lang="ru-RU" dirty="0" err="1" smtClean="0"/>
              <a:t>екологічного</a:t>
            </a:r>
            <a:r>
              <a:rPr lang="ru-RU" dirty="0" smtClean="0"/>
              <a:t> менеджменту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моніторингу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та проведено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зонування</a:t>
            </a:r>
            <a:r>
              <a:rPr lang="ru-RU" dirty="0" smtClean="0"/>
              <a:t>. </a:t>
            </a:r>
            <a:r>
              <a:rPr lang="ru-RU" dirty="0" err="1" smtClean="0"/>
              <a:t>Проаналізовано</a:t>
            </a:r>
            <a:r>
              <a:rPr lang="ru-RU" dirty="0" smtClean="0"/>
              <a:t> стан </a:t>
            </a:r>
            <a:r>
              <a:rPr lang="ru-RU" dirty="0" err="1" smtClean="0"/>
              <a:t>біорізноманіття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дисбаланси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та </a:t>
            </a:r>
            <a:r>
              <a:rPr lang="ru-RU" dirty="0" err="1" smtClean="0"/>
              <a:t>обґрунтовано</a:t>
            </a:r>
            <a:r>
              <a:rPr lang="ru-RU" dirty="0" smtClean="0"/>
              <a:t> </a:t>
            </a:r>
            <a:r>
              <a:rPr lang="ru-RU" dirty="0" err="1" smtClean="0"/>
              <a:t>природно-ресурсну</a:t>
            </a:r>
            <a:r>
              <a:rPr lang="ru-RU" dirty="0" smtClean="0"/>
              <a:t> модель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участь у </a:t>
            </a:r>
            <a:r>
              <a:rPr lang="ru-RU" dirty="0" err="1" smtClean="0"/>
              <a:t>розробці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екомережі</a:t>
            </a:r>
            <a:r>
              <a:rPr lang="ru-RU" dirty="0" smtClean="0"/>
              <a:t>, </a:t>
            </a:r>
            <a:r>
              <a:rPr lang="ru-RU" dirty="0" err="1" smtClean="0"/>
              <a:t>класифікації</a:t>
            </a:r>
            <a:r>
              <a:rPr lang="ru-RU" dirty="0" smtClean="0"/>
              <a:t> </a:t>
            </a:r>
            <a:r>
              <a:rPr lang="ru-RU" dirty="0" err="1" smtClean="0"/>
              <a:t>рослинності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складанні</a:t>
            </a:r>
            <a:r>
              <a:rPr lang="ru-RU" dirty="0" smtClean="0"/>
              <a:t> кадастру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  </a:t>
            </a:r>
            <a:r>
              <a:rPr lang="ru-RU" b="1" dirty="0" smtClean="0"/>
              <a:t>Доктор </a:t>
            </a:r>
            <a:r>
              <a:rPr lang="ru-RU" b="1" dirty="0" err="1" smtClean="0"/>
              <a:t>сільськогосподарських</a:t>
            </a:r>
            <a:r>
              <a:rPr lang="ru-RU" b="1" dirty="0" smtClean="0"/>
              <a:t> наук (1991), </a:t>
            </a:r>
            <a:r>
              <a:rPr lang="ru-RU" b="1" dirty="0" err="1" smtClean="0"/>
              <a:t>професор</a:t>
            </a:r>
            <a:r>
              <a:rPr lang="ru-RU" b="1" dirty="0" smtClean="0"/>
              <a:t>. </a:t>
            </a:r>
            <a:r>
              <a:rPr lang="ru-RU" b="1" dirty="0" err="1" smtClean="0"/>
              <a:t>Завідувач</a:t>
            </a:r>
            <a:r>
              <a:rPr lang="ru-RU" b="1" dirty="0" smtClean="0"/>
              <a:t> </a:t>
            </a:r>
            <a:r>
              <a:rPr lang="ru-RU" b="1" dirty="0" err="1" smtClean="0"/>
              <a:t>кафедри</a:t>
            </a:r>
            <a:r>
              <a:rPr lang="ru-RU" b="1" dirty="0" smtClean="0"/>
              <a:t> </a:t>
            </a:r>
            <a:r>
              <a:rPr lang="ru-RU" b="1" dirty="0" err="1" smtClean="0"/>
              <a:t>ландшафтної</a:t>
            </a:r>
            <a:r>
              <a:rPr lang="ru-RU" b="1" dirty="0" smtClean="0"/>
              <a:t> </a:t>
            </a:r>
            <a:r>
              <a:rPr lang="ru-RU" b="1" dirty="0" err="1" smtClean="0"/>
              <a:t>архітектури</a:t>
            </a:r>
            <a:r>
              <a:rPr lang="ru-RU" b="1" dirty="0" smtClean="0"/>
              <a:t>, садово-паркового </a:t>
            </a:r>
            <a:r>
              <a:rPr lang="ru-RU" b="1" dirty="0" err="1" smtClean="0"/>
              <a:t>господарства</a:t>
            </a:r>
            <a:r>
              <a:rPr lang="ru-RU" b="1" dirty="0" smtClean="0"/>
              <a:t> та </a:t>
            </a:r>
            <a:r>
              <a:rPr lang="ru-RU" b="1" dirty="0" err="1" smtClean="0"/>
              <a:t>урбоекології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Національного</a:t>
            </a:r>
            <a:r>
              <a:rPr lang="ru-RU" b="1" dirty="0" smtClean="0"/>
              <a:t> </a:t>
            </a:r>
            <a:r>
              <a:rPr lang="ru-RU" b="1" dirty="0" err="1" smtClean="0"/>
              <a:t>лісотехнічного</a:t>
            </a:r>
            <a:r>
              <a:rPr lang="ru-RU" b="1" dirty="0" smtClean="0"/>
              <a:t> </a:t>
            </a:r>
            <a:r>
              <a:rPr lang="ru-RU" b="1" dirty="0" err="1" smtClean="0"/>
              <a:t>університету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(</a:t>
            </a:r>
            <a:r>
              <a:rPr lang="ru-RU" b="1" dirty="0" err="1" smtClean="0"/>
              <a:t>з</a:t>
            </a:r>
            <a:r>
              <a:rPr lang="ru-RU" b="1" dirty="0" smtClean="0"/>
              <a:t> 1984 р.).</a:t>
            </a:r>
            <a:endParaRPr lang="ru-RU" dirty="0" smtClean="0"/>
          </a:p>
          <a:p>
            <a:r>
              <a:rPr lang="ru-RU" dirty="0" err="1" smtClean="0"/>
              <a:t>Народився</a:t>
            </a:r>
            <a:r>
              <a:rPr lang="ru-RU" dirty="0" smtClean="0"/>
              <a:t> на </a:t>
            </a:r>
            <a:r>
              <a:rPr lang="ru-RU" dirty="0" err="1" smtClean="0"/>
              <a:t>Київщині</a:t>
            </a:r>
            <a:r>
              <a:rPr lang="ru-RU" dirty="0" smtClean="0"/>
              <a:t> 1 </a:t>
            </a:r>
            <a:r>
              <a:rPr lang="ru-RU" dirty="0" err="1" smtClean="0"/>
              <a:t>квітня</a:t>
            </a:r>
            <a:r>
              <a:rPr lang="ru-RU" dirty="0" smtClean="0"/>
              <a:t> 1939 р. у с. </a:t>
            </a:r>
            <a:r>
              <a:rPr lang="ru-RU" dirty="0" err="1" smtClean="0"/>
              <a:t>Дениси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Переяслава-Хмельницького</a:t>
            </a:r>
            <a:r>
              <a:rPr lang="ru-RU" dirty="0" smtClean="0"/>
              <a:t>, у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вчителів</a:t>
            </a:r>
            <a:r>
              <a:rPr lang="ru-RU" dirty="0" smtClean="0"/>
              <a:t>. З 1950 р. </a:t>
            </a:r>
            <a:r>
              <a:rPr lang="ru-RU" dirty="0" err="1" smtClean="0"/>
              <a:t>проживає</a:t>
            </a:r>
            <a:r>
              <a:rPr lang="ru-RU" dirty="0" smtClean="0"/>
              <a:t> на </a:t>
            </a:r>
            <a:r>
              <a:rPr lang="ru-RU" dirty="0" err="1" smtClean="0"/>
              <a:t>Дрогобиччині</a:t>
            </a:r>
            <a:r>
              <a:rPr lang="ru-RU" dirty="0" smtClean="0"/>
              <a:t>, у с. </a:t>
            </a:r>
            <a:r>
              <a:rPr lang="ru-RU" dirty="0" err="1" smtClean="0"/>
              <a:t>Михайловичі</a:t>
            </a:r>
            <a:r>
              <a:rPr lang="ru-RU" dirty="0" smtClean="0"/>
              <a:t> </a:t>
            </a:r>
            <a:r>
              <a:rPr lang="ru-RU" dirty="0" err="1" smtClean="0"/>
              <a:t>Рудківського</a:t>
            </a:r>
            <a:r>
              <a:rPr lang="ru-RU" dirty="0" smtClean="0"/>
              <a:t> району.</a:t>
            </a:r>
          </a:p>
          <a:p>
            <a:r>
              <a:rPr lang="ru-RU" dirty="0" smtClean="0"/>
              <a:t>У 1955 р. вступив на </a:t>
            </a:r>
            <a:r>
              <a:rPr lang="ru-RU" dirty="0" err="1" smtClean="0"/>
              <a:t>навчання</a:t>
            </a:r>
            <a:r>
              <a:rPr lang="ru-RU" dirty="0" smtClean="0"/>
              <a:t> у </a:t>
            </a:r>
            <a:r>
              <a:rPr lang="ru-RU" dirty="0" err="1" smtClean="0"/>
              <a:t>Львівський</a:t>
            </a:r>
            <a:r>
              <a:rPr lang="ru-RU" dirty="0" smtClean="0"/>
              <a:t> </a:t>
            </a:r>
            <a:r>
              <a:rPr lang="ru-RU" dirty="0" err="1" smtClean="0"/>
              <a:t>лісотехнічний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, як </a:t>
            </a:r>
            <a:r>
              <a:rPr lang="ru-RU" dirty="0" err="1" smtClean="0"/>
              <a:t>медаліст</a:t>
            </a:r>
            <a:r>
              <a:rPr lang="ru-RU" dirty="0" smtClean="0"/>
              <a:t>, </a:t>
            </a:r>
            <a:r>
              <a:rPr lang="ru-RU" dirty="0" err="1" smtClean="0"/>
              <a:t>прийнятий</a:t>
            </a:r>
            <a:r>
              <a:rPr lang="ru-RU" dirty="0" smtClean="0"/>
              <a:t> без </a:t>
            </a:r>
            <a:r>
              <a:rPr lang="ru-RU" dirty="0" err="1" smtClean="0"/>
              <a:t>екзаменів</a:t>
            </a:r>
            <a:r>
              <a:rPr lang="ru-RU" dirty="0" smtClean="0"/>
              <a:t>. Темою </a:t>
            </a:r>
            <a:r>
              <a:rPr lang="ru-RU" dirty="0" err="1" smtClean="0"/>
              <a:t>дипломної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В.П. </a:t>
            </a:r>
            <a:r>
              <a:rPr lang="ru-RU" dirty="0" err="1" smtClean="0"/>
              <a:t>Кучерявий</a:t>
            </a:r>
            <a:r>
              <a:rPr lang="ru-RU" dirty="0" smtClean="0"/>
              <a:t> </a:t>
            </a:r>
            <a:r>
              <a:rPr lang="ru-RU" dirty="0" err="1" smtClean="0"/>
              <a:t>обрав</a:t>
            </a:r>
            <a:r>
              <a:rPr lang="ru-RU" dirty="0" smtClean="0"/>
              <a:t> (за </a:t>
            </a:r>
            <a:r>
              <a:rPr lang="ru-RU" dirty="0" err="1" smtClean="0"/>
              <a:t>порадою</a:t>
            </a:r>
            <a:r>
              <a:rPr lang="ru-RU" dirty="0" smtClean="0"/>
              <a:t> </a:t>
            </a:r>
            <a:r>
              <a:rPr lang="ru-RU" dirty="0" err="1" smtClean="0"/>
              <a:t>керівника</a:t>
            </a:r>
            <a:r>
              <a:rPr lang="ru-RU" dirty="0" smtClean="0"/>
              <a:t> диплому Ю.Д. </a:t>
            </a:r>
            <a:r>
              <a:rPr lang="ru-RU" dirty="0" err="1" smtClean="0"/>
              <a:t>Третяка</a:t>
            </a:r>
            <a:r>
              <a:rPr lang="ru-RU" dirty="0" smtClean="0"/>
              <a:t>) "Проект </a:t>
            </a:r>
            <a:r>
              <a:rPr lang="ru-RU" dirty="0" err="1" smtClean="0"/>
              <a:t>Страдчанського</a:t>
            </a:r>
            <a:r>
              <a:rPr lang="ru-RU" dirty="0" smtClean="0"/>
              <a:t> </a:t>
            </a:r>
            <a:r>
              <a:rPr lang="ru-RU" dirty="0" err="1" smtClean="0"/>
              <a:t>лісопарку</a:t>
            </a:r>
            <a:r>
              <a:rPr lang="ru-RU" dirty="0" smtClean="0"/>
              <a:t> </a:t>
            </a:r>
            <a:r>
              <a:rPr lang="ru-RU" dirty="0" err="1" smtClean="0"/>
              <a:t>учлісгоспу</a:t>
            </a:r>
            <a:r>
              <a:rPr lang="ru-RU" dirty="0" smtClean="0"/>
              <a:t> ЛЛТІ". 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відбулося</a:t>
            </a:r>
            <a:r>
              <a:rPr lang="ru-RU" dirty="0" smtClean="0"/>
              <a:t> перше </a:t>
            </a:r>
            <a:r>
              <a:rPr lang="ru-RU" dirty="0" err="1" smtClean="0"/>
              <a:t>зацікавлене</a:t>
            </a:r>
            <a:r>
              <a:rPr lang="ru-RU" dirty="0" smtClean="0"/>
              <a:t> </a:t>
            </a:r>
            <a:r>
              <a:rPr lang="ru-RU" dirty="0" err="1" smtClean="0"/>
              <a:t>знайомство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працями</a:t>
            </a:r>
            <a:r>
              <a:rPr lang="ru-RU" dirty="0" smtClean="0"/>
              <a:t> </a:t>
            </a:r>
            <a:r>
              <a:rPr lang="ru-RU" dirty="0" err="1" smtClean="0"/>
              <a:t>творців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ландшафтно-архітектурної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— Н.С. </a:t>
            </a:r>
            <a:r>
              <a:rPr lang="ru-RU" dirty="0" err="1" smtClean="0"/>
              <a:t>Залєсською</a:t>
            </a:r>
            <a:r>
              <a:rPr lang="ru-RU" dirty="0" smtClean="0"/>
              <a:t>, С.Н. </a:t>
            </a:r>
            <a:r>
              <a:rPr lang="ru-RU" dirty="0" err="1" smtClean="0"/>
              <a:t>Палентреєр</a:t>
            </a:r>
            <a:r>
              <a:rPr lang="ru-RU" dirty="0" smtClean="0"/>
              <a:t>, Л.І. </a:t>
            </a:r>
            <a:r>
              <a:rPr lang="ru-RU" dirty="0" err="1" smtClean="0"/>
              <a:t>Рубцовим</a:t>
            </a:r>
            <a:r>
              <a:rPr lang="ru-RU" dirty="0" smtClean="0"/>
              <a:t>, О.Л. Липою, М.М. </a:t>
            </a:r>
            <a:r>
              <a:rPr lang="ru-RU" dirty="0" err="1" smtClean="0"/>
              <a:t>Тюльпановим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1960 </a:t>
            </a:r>
            <a:r>
              <a:rPr lang="en-US" dirty="0" smtClean="0"/>
              <a:t>p.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Панасович</a:t>
            </a:r>
            <a:r>
              <a:rPr lang="ru-RU" dirty="0" smtClean="0"/>
              <a:t> направлений у </a:t>
            </a:r>
            <a:r>
              <a:rPr lang="ru-RU" dirty="0" err="1" smtClean="0"/>
              <a:t>Карпати</a:t>
            </a:r>
            <a:r>
              <a:rPr lang="ru-RU" dirty="0" smtClean="0"/>
              <a:t>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колишніх</a:t>
            </a:r>
            <a:r>
              <a:rPr lang="ru-RU" dirty="0" smtClean="0"/>
              <a:t> </a:t>
            </a:r>
            <a:r>
              <a:rPr lang="ru-RU" dirty="0" err="1" smtClean="0"/>
              <a:t>колгоспних</a:t>
            </a:r>
            <a:r>
              <a:rPr lang="ru-RU" dirty="0" smtClean="0"/>
              <a:t> </a:t>
            </a:r>
            <a:r>
              <a:rPr lang="ru-RU" dirty="0" err="1" smtClean="0"/>
              <a:t>лісів</a:t>
            </a:r>
            <a:r>
              <a:rPr lang="ru-RU" dirty="0" smtClean="0"/>
              <a:t> </a:t>
            </a:r>
            <a:r>
              <a:rPr lang="ru-RU" dirty="0" err="1" smtClean="0"/>
              <a:t>молодіжний</a:t>
            </a:r>
            <a:r>
              <a:rPr lang="ru-RU" dirty="0" smtClean="0"/>
              <a:t> </a:t>
            </a:r>
            <a:r>
              <a:rPr lang="ru-RU" dirty="0" err="1" smtClean="0"/>
              <a:t>лісгосп</a:t>
            </a:r>
            <a:r>
              <a:rPr lang="ru-RU" dirty="0" smtClean="0"/>
              <a:t>.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помічником</a:t>
            </a:r>
            <a:r>
              <a:rPr lang="ru-RU" dirty="0" smtClean="0"/>
              <a:t> </a:t>
            </a:r>
            <a:r>
              <a:rPr lang="ru-RU" dirty="0" err="1" smtClean="0"/>
              <a:t>лісничого</a:t>
            </a:r>
            <a:r>
              <a:rPr lang="ru-RU" dirty="0" smtClean="0"/>
              <a:t>,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трисотенну</a:t>
            </a:r>
            <a:r>
              <a:rPr lang="ru-RU" dirty="0" smtClean="0"/>
              <a:t> </a:t>
            </a:r>
            <a:r>
              <a:rPr lang="ru-RU" dirty="0" err="1" smtClean="0"/>
              <a:t>комсомольську</a:t>
            </a:r>
            <a:r>
              <a:rPr lang="ru-RU" dirty="0" smtClean="0"/>
              <a:t> 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 smtClean="0"/>
              <a:t>лісгоспу</a:t>
            </a:r>
            <a:r>
              <a:rPr lang="ru-RU" dirty="0" smtClean="0"/>
              <a:t>. У 1962 </a:t>
            </a:r>
            <a:r>
              <a:rPr lang="en-US" dirty="0" smtClean="0"/>
              <a:t>p. </a:t>
            </a:r>
            <a:r>
              <a:rPr lang="ru-RU" dirty="0" err="1" smtClean="0"/>
              <a:t>обраний</a:t>
            </a:r>
            <a:r>
              <a:rPr lang="ru-RU" dirty="0" smtClean="0"/>
              <a:t> першим секретарем </a:t>
            </a:r>
            <a:r>
              <a:rPr lang="ru-RU" dirty="0" err="1" smtClean="0"/>
              <a:t>Старосамбірського</a:t>
            </a:r>
            <a:r>
              <a:rPr lang="ru-RU" dirty="0" smtClean="0"/>
              <a:t> райкому комсомолу. </a:t>
            </a:r>
            <a:r>
              <a:rPr lang="ru-RU" dirty="0" err="1" smtClean="0"/>
              <a:t>Комсомольська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партійна</a:t>
            </a:r>
            <a:r>
              <a:rPr lang="ru-RU" dirty="0" smtClean="0"/>
              <a:t> робота </a:t>
            </a:r>
            <a:r>
              <a:rPr lang="ru-RU" dirty="0" err="1" smtClean="0"/>
              <a:t>зайняла</a:t>
            </a:r>
            <a:r>
              <a:rPr lang="ru-RU" dirty="0" smtClean="0"/>
              <a:t> два десятки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1960-х </a:t>
            </a:r>
            <a:r>
              <a:rPr lang="ru-RU" dirty="0" err="1" smtClean="0"/>
              <a:t>рр</a:t>
            </a:r>
            <a:r>
              <a:rPr lang="ru-RU" dirty="0" smtClean="0"/>
              <a:t>., </a:t>
            </a:r>
            <a:r>
              <a:rPr lang="ru-RU" dirty="0" err="1" smtClean="0"/>
              <a:t>досліджував</a:t>
            </a:r>
            <a:r>
              <a:rPr lang="ru-RU" dirty="0" smtClean="0"/>
              <a:t> </a:t>
            </a:r>
            <a:r>
              <a:rPr lang="ru-RU" dirty="0" err="1" smtClean="0"/>
              <a:t>зелені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. У 1973 р. </a:t>
            </a:r>
            <a:r>
              <a:rPr lang="ru-RU" dirty="0" err="1" smtClean="0"/>
              <a:t>захистив</a:t>
            </a:r>
            <a:r>
              <a:rPr lang="ru-RU" dirty="0" smtClean="0"/>
              <a:t> </a:t>
            </a:r>
            <a:r>
              <a:rPr lang="ru-RU" dirty="0" err="1" smtClean="0"/>
              <a:t>кандидатську</a:t>
            </a:r>
            <a:r>
              <a:rPr lang="ru-RU" dirty="0" smtClean="0"/>
              <a:t> </a:t>
            </a:r>
            <a:r>
              <a:rPr lang="ru-RU" dirty="0" err="1" smtClean="0"/>
              <a:t>дисертацію</a:t>
            </a:r>
            <a:r>
              <a:rPr lang="ru-RU" dirty="0" smtClean="0"/>
              <a:t>, </a:t>
            </a:r>
            <a:r>
              <a:rPr lang="ru-RU" dirty="0" err="1" smtClean="0"/>
              <a:t>присвячену</a:t>
            </a:r>
            <a:r>
              <a:rPr lang="ru-RU" dirty="0" smtClean="0"/>
              <a:t> </a:t>
            </a:r>
            <a:r>
              <a:rPr lang="ru-RU" dirty="0" err="1" smtClean="0"/>
              <a:t>деревно-чагарниковій</a:t>
            </a:r>
            <a:r>
              <a:rPr lang="ru-RU" dirty="0" smtClean="0"/>
              <a:t> </a:t>
            </a:r>
            <a:r>
              <a:rPr lang="ru-RU" dirty="0" err="1" smtClean="0"/>
              <a:t>рослинності</a:t>
            </a:r>
            <a:r>
              <a:rPr lang="ru-RU" dirty="0" smtClean="0"/>
              <a:t> Львова. У 1970-ті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книги </a:t>
            </a:r>
            <a:r>
              <a:rPr lang="ru-RU" dirty="0" err="1" smtClean="0"/>
              <a:t>науковця</a:t>
            </a:r>
            <a:r>
              <a:rPr lang="ru-RU" dirty="0" smtClean="0"/>
              <a:t> — "На </a:t>
            </a:r>
            <a:r>
              <a:rPr lang="ru-RU" dirty="0" err="1" smtClean="0"/>
              <a:t>зелених</a:t>
            </a:r>
            <a:r>
              <a:rPr lang="ru-RU" dirty="0" smtClean="0"/>
              <a:t> </a:t>
            </a:r>
            <a:r>
              <a:rPr lang="ru-RU" dirty="0" err="1" smtClean="0"/>
              <a:t>орбітах</a:t>
            </a:r>
            <a:r>
              <a:rPr lang="ru-RU" dirty="0" smtClean="0"/>
              <a:t> Львова", "</a:t>
            </a:r>
            <a:r>
              <a:rPr lang="ru-RU" dirty="0" err="1" smtClean="0"/>
              <a:t>Стрийський</a:t>
            </a:r>
            <a:r>
              <a:rPr lang="ru-RU" dirty="0" smtClean="0"/>
              <a:t> парк", "</a:t>
            </a:r>
            <a:r>
              <a:rPr lang="ru-RU" dirty="0" err="1" smtClean="0"/>
              <a:t>Кличуть</a:t>
            </a:r>
            <a:r>
              <a:rPr lang="ru-RU" dirty="0" smtClean="0"/>
              <a:t> </a:t>
            </a:r>
            <a:r>
              <a:rPr lang="ru-RU" dirty="0" err="1" smtClean="0"/>
              <a:t>околиці</a:t>
            </a:r>
            <a:r>
              <a:rPr lang="ru-RU" dirty="0" smtClean="0"/>
              <a:t> Львова".</a:t>
            </a:r>
          </a:p>
          <a:p>
            <a:r>
              <a:rPr lang="ru-RU" dirty="0" smtClean="0"/>
              <a:t>Учений </a:t>
            </a:r>
            <a:r>
              <a:rPr lang="ru-RU" dirty="0" err="1" smtClean="0"/>
              <a:t>працював</a:t>
            </a:r>
            <a:r>
              <a:rPr lang="ru-RU" dirty="0" smtClean="0"/>
              <a:t> на </a:t>
            </a:r>
            <a:r>
              <a:rPr lang="ru-RU" dirty="0" err="1" smtClean="0"/>
              <a:t>посаді</a:t>
            </a:r>
            <a:r>
              <a:rPr lang="ru-RU" dirty="0" smtClean="0"/>
              <a:t> ректора у </a:t>
            </a:r>
            <a:r>
              <a:rPr lang="ru-RU" dirty="0" err="1" smtClean="0">
                <a:hlinkClick r:id="rId3" action="ppaction://hlinkfile"/>
              </a:rPr>
              <a:t>Львівському</a:t>
            </a:r>
            <a:r>
              <a:rPr lang="ru-RU" dirty="0" smtClean="0">
                <a:hlinkClick r:id="rId3" action="ppaction://hlinkfile"/>
              </a:rPr>
              <a:t> </a:t>
            </a:r>
            <a:r>
              <a:rPr lang="ru-RU" dirty="0" err="1" smtClean="0">
                <a:hlinkClick r:id="rId3" action="ppaction://hlinkfile"/>
              </a:rPr>
              <a:t>лісотехнічному</a:t>
            </a:r>
            <a:r>
              <a:rPr lang="ru-RU" dirty="0" smtClean="0">
                <a:hlinkClick r:id="rId3" action="ppaction://hlinkfile"/>
              </a:rPr>
              <a:t> </a:t>
            </a:r>
            <a:r>
              <a:rPr lang="ru-RU" dirty="0" err="1" smtClean="0">
                <a:hlinkClick r:id="rId3" action="ppaction://hlinkfile"/>
              </a:rPr>
              <a:t>інституті</a:t>
            </a:r>
            <a:r>
              <a:rPr lang="ru-RU" dirty="0" smtClean="0"/>
              <a:t> (1982-1993).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кафедру </a:t>
            </a:r>
            <a:r>
              <a:rPr lang="ru-RU" dirty="0" err="1" smtClean="0"/>
              <a:t>лісівництва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озеленення</a:t>
            </a:r>
            <a:r>
              <a:rPr lang="ru-RU" dirty="0" smtClean="0"/>
              <a:t>, а </a:t>
            </a:r>
            <a:r>
              <a:rPr lang="ru-RU" dirty="0" err="1" smtClean="0"/>
              <a:t>згодом</a:t>
            </a:r>
            <a:r>
              <a:rPr lang="ru-RU" dirty="0" smtClean="0"/>
              <a:t> — </a:t>
            </a:r>
            <a:r>
              <a:rPr lang="ru-RU" dirty="0" err="1" smtClean="0"/>
              <a:t>екології</a:t>
            </a:r>
            <a:r>
              <a:rPr lang="ru-RU" dirty="0" smtClean="0"/>
              <a:t>, </a:t>
            </a:r>
            <a:r>
              <a:rPr lang="ru-RU" dirty="0" err="1" smtClean="0"/>
              <a:t>ландшафтної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 та садово-паркового </a:t>
            </a:r>
            <a:r>
              <a:rPr lang="ru-RU" dirty="0" err="1" smtClean="0"/>
              <a:t>господарства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1984 р.). Першим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розпочав</a:t>
            </a:r>
            <a:r>
              <a:rPr lang="ru-RU" dirty="0" smtClean="0"/>
              <a:t> </a:t>
            </a:r>
            <a:r>
              <a:rPr lang="ru-RU" dirty="0" err="1" smtClean="0"/>
              <a:t>підготовку</a:t>
            </a:r>
            <a:r>
              <a:rPr lang="ru-RU" dirty="0" smtClean="0"/>
              <a:t> </a:t>
            </a:r>
            <a:r>
              <a:rPr lang="ru-RU" dirty="0" err="1" smtClean="0"/>
              <a:t>спеціалістів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спеціальностей</a:t>
            </a:r>
            <a:r>
              <a:rPr lang="ru-RU" dirty="0" smtClean="0"/>
              <a:t> "</a:t>
            </a:r>
            <a:r>
              <a:rPr lang="ru-RU" dirty="0" err="1" smtClean="0"/>
              <a:t>Прикладна</a:t>
            </a:r>
            <a:r>
              <a:rPr lang="ru-RU" dirty="0" smtClean="0"/>
              <a:t> </a:t>
            </a:r>
            <a:r>
              <a:rPr lang="ru-RU" dirty="0" err="1" smtClean="0"/>
              <a:t>екологія</a:t>
            </a:r>
            <a:r>
              <a:rPr lang="ru-RU" dirty="0" smtClean="0"/>
              <a:t>", "</a:t>
            </a:r>
            <a:r>
              <a:rPr lang="ru-RU" dirty="0" err="1" smtClean="0"/>
              <a:t>Садово-паркове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" та "</a:t>
            </a:r>
            <a:r>
              <a:rPr lang="ru-RU" dirty="0" err="1" smtClean="0"/>
              <a:t>Ландшафтна</a:t>
            </a:r>
            <a:r>
              <a:rPr lang="ru-RU" dirty="0" smtClean="0"/>
              <a:t> </a:t>
            </a:r>
            <a:r>
              <a:rPr lang="ru-RU" dirty="0" err="1" smtClean="0"/>
              <a:t>архітектура</a:t>
            </a:r>
            <a:r>
              <a:rPr lang="ru-RU" dirty="0" smtClean="0"/>
              <a:t>".</a:t>
            </a:r>
          </a:p>
          <a:p>
            <a:r>
              <a:rPr lang="ru-RU" dirty="0" err="1" smtClean="0"/>
              <a:t>Тривалі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В.П. Кучерявого </a:t>
            </a:r>
            <a:r>
              <a:rPr lang="ru-RU" dirty="0" err="1" smtClean="0"/>
              <a:t>присвячені</a:t>
            </a:r>
            <a:r>
              <a:rPr lang="ru-RU" dirty="0" smtClean="0"/>
              <a:t> </a:t>
            </a:r>
            <a:r>
              <a:rPr lang="ru-RU" dirty="0" err="1" smtClean="0"/>
              <a:t>особливостям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рослинності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урбогенного</a:t>
            </a:r>
            <a:r>
              <a:rPr lang="ru-RU" dirty="0" smtClean="0"/>
              <a:t> та техногенного </a:t>
            </a:r>
            <a:r>
              <a:rPr lang="ru-RU" dirty="0" err="1" smtClean="0"/>
              <a:t>середовища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фітомеліоративній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покриву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завершилися</a:t>
            </a:r>
            <a:r>
              <a:rPr lang="ru-RU" dirty="0" smtClean="0"/>
              <a:t> </a:t>
            </a:r>
            <a:r>
              <a:rPr lang="ru-RU" dirty="0" err="1" smtClean="0"/>
              <a:t>захистом</a:t>
            </a:r>
            <a:r>
              <a:rPr lang="ru-RU" dirty="0" smtClean="0"/>
              <a:t> у 1991 р. </a:t>
            </a:r>
            <a:r>
              <a:rPr lang="ru-RU" dirty="0" err="1" smtClean="0"/>
              <a:t>докторської</a:t>
            </a:r>
            <a:r>
              <a:rPr lang="ru-RU" dirty="0" smtClean="0"/>
              <a:t> </a:t>
            </a:r>
            <a:r>
              <a:rPr lang="ru-RU" dirty="0" err="1" smtClean="0"/>
              <a:t>дисертації</a:t>
            </a:r>
            <a:r>
              <a:rPr lang="ru-RU" dirty="0" smtClean="0"/>
              <a:t> на тему "</a:t>
            </a:r>
            <a:r>
              <a:rPr lang="ru-RU" dirty="0" err="1" smtClean="0"/>
              <a:t>Урбоекологічні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інтродукції</a:t>
            </a:r>
            <a:r>
              <a:rPr lang="ru-RU" dirty="0" smtClean="0"/>
              <a:t> та </a:t>
            </a:r>
            <a:r>
              <a:rPr lang="ru-RU" dirty="0" err="1" smtClean="0"/>
              <a:t>фітомеліорації</a:t>
            </a:r>
            <a:r>
              <a:rPr lang="ru-RU" dirty="0" smtClean="0"/>
              <a:t> (на </a:t>
            </a:r>
            <a:r>
              <a:rPr lang="ru-RU" dirty="0" err="1" smtClean="0"/>
              <a:t>прикладі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 Заходу </a:t>
            </a:r>
            <a:r>
              <a:rPr lang="ru-RU" dirty="0" err="1" smtClean="0"/>
              <a:t>України</a:t>
            </a:r>
            <a:r>
              <a:rPr lang="ru-RU" dirty="0" smtClean="0"/>
              <a:t>)".</a:t>
            </a:r>
          </a:p>
          <a:p>
            <a:r>
              <a:rPr lang="ru-RU" dirty="0" smtClean="0"/>
              <a:t>У 1980-1990-ті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поєднується</a:t>
            </a:r>
            <a:r>
              <a:rPr lang="ru-RU" dirty="0" smtClean="0"/>
              <a:t> </a:t>
            </a:r>
            <a:r>
              <a:rPr lang="ru-RU" dirty="0" err="1" smtClean="0"/>
              <a:t>наукова</a:t>
            </a:r>
            <a:r>
              <a:rPr lang="ru-RU" dirty="0" smtClean="0"/>
              <a:t>, </a:t>
            </a:r>
            <a:r>
              <a:rPr lang="ru-RU" dirty="0" err="1" smtClean="0"/>
              <a:t>педагогічна</a:t>
            </a:r>
            <a:r>
              <a:rPr lang="ru-RU" dirty="0" smtClean="0"/>
              <a:t> та </a:t>
            </a: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ученого.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наукова</a:t>
            </a:r>
            <a:r>
              <a:rPr lang="ru-RU" dirty="0" smtClean="0"/>
              <a:t> школа </a:t>
            </a:r>
            <a:r>
              <a:rPr lang="ru-RU" dirty="0" err="1" smtClean="0"/>
              <a:t>з</a:t>
            </a:r>
            <a:r>
              <a:rPr lang="ru-RU" dirty="0" smtClean="0"/>
              <a:t> проблем </a:t>
            </a:r>
            <a:r>
              <a:rPr lang="ru-RU" dirty="0" err="1" smtClean="0"/>
              <a:t>урбоекології</a:t>
            </a:r>
            <a:r>
              <a:rPr lang="ru-RU" dirty="0" smtClean="0"/>
              <a:t>, </a:t>
            </a:r>
            <a:r>
              <a:rPr lang="ru-RU" dirty="0" err="1" smtClean="0"/>
              <a:t>фітомеліорації</a:t>
            </a:r>
            <a:r>
              <a:rPr lang="ru-RU" dirty="0" smtClean="0"/>
              <a:t> та </a:t>
            </a:r>
            <a:r>
              <a:rPr lang="ru-RU" dirty="0" err="1" smtClean="0"/>
              <a:t>ландшафтної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приділяється</a:t>
            </a:r>
            <a:r>
              <a:rPr lang="ru-RU" dirty="0" smtClean="0"/>
              <a:t> проблемам </a:t>
            </a:r>
            <a:r>
              <a:rPr lang="ru-RU" dirty="0" err="1" smtClean="0"/>
              <a:t>фітомеліорації</a:t>
            </a:r>
            <a:r>
              <a:rPr lang="ru-RU" dirty="0" smtClean="0"/>
              <a:t> </a:t>
            </a:r>
            <a:r>
              <a:rPr lang="ru-RU" dirty="0" err="1" smtClean="0"/>
              <a:t>зруйнованих</a:t>
            </a:r>
            <a:r>
              <a:rPr lang="ru-RU" dirty="0" smtClean="0"/>
              <a:t> техногенною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земель-териконів</a:t>
            </a:r>
            <a:r>
              <a:rPr lang="ru-RU" dirty="0" smtClean="0"/>
              <a:t>, </a:t>
            </a:r>
            <a:r>
              <a:rPr lang="ru-RU" dirty="0" err="1" smtClean="0"/>
              <a:t>відвалів</a:t>
            </a:r>
            <a:r>
              <a:rPr lang="ru-RU" dirty="0" smtClean="0"/>
              <a:t>, </a:t>
            </a:r>
            <a:r>
              <a:rPr lang="ru-RU" dirty="0" err="1" smtClean="0"/>
              <a:t>кар'єрів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сучасним</a:t>
            </a:r>
            <a:r>
              <a:rPr lang="ru-RU" dirty="0" smtClean="0"/>
              <a:t> </a:t>
            </a:r>
            <a:r>
              <a:rPr lang="ru-RU" dirty="0" err="1" smtClean="0"/>
              <a:t>питанням</a:t>
            </a:r>
            <a:r>
              <a:rPr lang="ru-RU" dirty="0" smtClean="0"/>
              <a:t> садово-паркового </a:t>
            </a:r>
            <a:r>
              <a:rPr lang="ru-RU" dirty="0" err="1" smtClean="0"/>
              <a:t>будівництва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Здійснені</a:t>
            </a:r>
            <a:r>
              <a:rPr lang="ru-RU" dirty="0" smtClean="0"/>
              <a:t> </a:t>
            </a:r>
            <a:r>
              <a:rPr lang="ru-RU" dirty="0" err="1" smtClean="0"/>
              <a:t>вченим</a:t>
            </a:r>
            <a:r>
              <a:rPr lang="ru-RU" dirty="0" smtClean="0"/>
              <a:t> </a:t>
            </a:r>
            <a:r>
              <a:rPr lang="ru-RU" dirty="0" err="1" smtClean="0"/>
              <a:t>фундаментальні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проблем </a:t>
            </a:r>
            <a:r>
              <a:rPr lang="ru-RU" dirty="0" err="1" smtClean="0"/>
              <a:t>знайшли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у </a:t>
            </a:r>
            <a:r>
              <a:rPr lang="ru-RU" dirty="0" err="1" smtClean="0"/>
              <a:t>більш</a:t>
            </a:r>
            <a:r>
              <a:rPr lang="ru-RU" dirty="0" smtClean="0"/>
              <a:t> як 300-х </a:t>
            </a:r>
            <a:r>
              <a:rPr lang="ru-RU" dirty="0" err="1" smtClean="0"/>
              <a:t>публікаціях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23-х </a:t>
            </a:r>
            <a:r>
              <a:rPr lang="ru-RU" dirty="0" err="1" smtClean="0"/>
              <a:t>монографіях</a:t>
            </a:r>
            <a:r>
              <a:rPr lang="ru-RU" dirty="0" smtClean="0"/>
              <a:t>,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посібниках</a:t>
            </a:r>
            <a:r>
              <a:rPr lang="ru-RU" dirty="0" smtClean="0"/>
              <a:t> та </a:t>
            </a:r>
            <a:r>
              <a:rPr lang="ru-RU" dirty="0" err="1" smtClean="0"/>
              <a:t>підручниках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них: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B024E-0F8D-497C-8B2C-2C741323AE11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8000" b="1" dirty="0" smtClean="0">
                <a:latin typeface="Courier New" pitchFamily="49" charset="0"/>
                <a:cs typeface="Courier New" pitchFamily="49" charset="0"/>
              </a:rPr>
              <a:t>Екологія як наука про довкілля</a:t>
            </a:r>
            <a:endParaRPr lang="uk-UA" sz="8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1970 р. Міжнародна програма </a:t>
            </a:r>
            <a:r>
              <a:rPr lang="uk-UA" dirty="0" err="1" smtClean="0"/>
              <a:t>“Людина</a:t>
            </a:r>
            <a:r>
              <a:rPr lang="uk-UA" dirty="0" smtClean="0"/>
              <a:t> і </a:t>
            </a:r>
            <a:r>
              <a:rPr lang="uk-UA" dirty="0" err="1" smtClean="0"/>
              <a:t>біосфера”</a:t>
            </a:r>
            <a:endParaRPr lang="uk-UA" dirty="0" smtClean="0"/>
          </a:p>
          <a:p>
            <a:r>
              <a:rPr lang="uk-UA" dirty="0" smtClean="0"/>
              <a:t>1972 р. перша конференція ООН з проблем навколишнього середовища (Швеція, Стокгольм)</a:t>
            </a:r>
          </a:p>
          <a:p>
            <a:r>
              <a:rPr lang="uk-UA" dirty="0" smtClean="0"/>
              <a:t>70-і роки ХХ ст. – діяльність Римського клубу ( розробка і публічне оприлюднення глобальних сценаріїв розвитку людства)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Доповідь Міжнародної комісії з охорони навколишнього середовища і розвитку </a:t>
            </a:r>
            <a:r>
              <a:rPr lang="uk-UA" dirty="0" err="1" smtClean="0"/>
              <a:t>“Наше</a:t>
            </a:r>
            <a:r>
              <a:rPr lang="uk-UA" dirty="0" smtClean="0"/>
              <a:t> спільне </a:t>
            </a:r>
            <a:r>
              <a:rPr lang="uk-UA" dirty="0" err="1" smtClean="0"/>
              <a:t>майбутнє”</a:t>
            </a:r>
            <a:r>
              <a:rPr lang="uk-UA" dirty="0" smtClean="0"/>
              <a:t> (засади сталого (виваженого) розвитку, безпечного для навколишнього середовища)</a:t>
            </a:r>
          </a:p>
          <a:p>
            <a:r>
              <a:rPr lang="uk-UA" dirty="0" smtClean="0"/>
              <a:t>1989 р. – конференція з навколишнього середовища і стратегії людства (Токіо)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Ю.</a:t>
            </a:r>
            <a:r>
              <a:rPr lang="uk-UA" dirty="0" err="1" smtClean="0"/>
              <a:t>Одум</a:t>
            </a:r>
            <a:r>
              <a:rPr lang="uk-UA" dirty="0" smtClean="0"/>
              <a:t> </a:t>
            </a:r>
            <a:r>
              <a:rPr lang="uk-UA" dirty="0" err="1" smtClean="0"/>
              <a:t>–американський</a:t>
            </a:r>
            <a:r>
              <a:rPr lang="uk-UA" dirty="0" smtClean="0"/>
              <a:t> еколог</a:t>
            </a:r>
            <a:endParaRPr lang="uk-UA" dirty="0"/>
          </a:p>
        </p:txBody>
      </p:sp>
      <p:pic>
        <p:nvPicPr>
          <p:cNvPr id="4098" name="Picture 2" descr="C:\Documents and Settings\User\Рабочий стол\untitled.bmp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2208" y="1556792"/>
            <a:ext cx="3602000" cy="4802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300" b="1" dirty="0" smtClean="0">
                <a:solidFill>
                  <a:srgbClr val="C00000"/>
                </a:solidFill>
              </a:rPr>
              <a:t>Українська екологічна наука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 В.</a:t>
            </a:r>
            <a:r>
              <a:rPr lang="uk-UA" b="1" dirty="0" err="1" smtClean="0"/>
              <a:t>Станчинський</a:t>
            </a:r>
            <a:endParaRPr lang="uk-UA" b="1" dirty="0"/>
          </a:p>
        </p:txBody>
      </p:sp>
      <p:pic>
        <p:nvPicPr>
          <p:cNvPr id="6146" name="Picture 2" descr="C:\Documents and Settings\User\Рабочий стол\stanchinskiy_vv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988840"/>
            <a:ext cx="3096344" cy="41830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 І.</a:t>
            </a:r>
            <a:r>
              <a:rPr lang="uk-UA" b="1" dirty="0" err="1" smtClean="0"/>
              <a:t>Подоплічко</a:t>
            </a:r>
            <a:endParaRPr lang="uk-UA" b="1" dirty="0"/>
          </a:p>
        </p:txBody>
      </p:sp>
      <p:pic>
        <p:nvPicPr>
          <p:cNvPr id="5122" name="Picture 2" descr="C:\Documents and Settings\User\Рабочий стол\200px-PidoplichkoIG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414216"/>
            <a:ext cx="3528392" cy="46927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С.Стойко</a:t>
            </a:r>
            <a:endParaRPr lang="ru-RU" b="1" dirty="0"/>
          </a:p>
        </p:txBody>
      </p:sp>
      <p:pic>
        <p:nvPicPr>
          <p:cNvPr id="7170" name="Picture 2" descr="C:\Documents and Settings\User\Рабочий стол\stojko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3983" y="1700808"/>
            <a:ext cx="3638217" cy="42802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К.Ситник</a:t>
            </a:r>
            <a:endParaRPr lang="ru-RU" b="1" dirty="0"/>
          </a:p>
        </p:txBody>
      </p:sp>
      <p:pic>
        <p:nvPicPr>
          <p:cNvPr id="8194" name="Picture 2" descr="C:\Documents and Settings\User\Рабочий стол\Sytnyk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242090"/>
            <a:ext cx="3528392" cy="4939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М.Голубець</a:t>
            </a:r>
            <a:endParaRPr lang="ru-RU" b="1" dirty="0"/>
          </a:p>
        </p:txBody>
      </p:sp>
      <p:pic>
        <p:nvPicPr>
          <p:cNvPr id="9218" name="Picture 2" descr="C:\Documents and Settings\User\Рабочий стол\golubet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4226" y="1772816"/>
            <a:ext cx="3367973" cy="44906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Ю.Шеляг-Сосонка</a:t>
            </a:r>
            <a:endParaRPr lang="ru-RU" b="1" dirty="0"/>
          </a:p>
        </p:txBody>
      </p:sp>
      <p:pic>
        <p:nvPicPr>
          <p:cNvPr id="10242" name="Picture 2" descr="C:\Documents and Settings\User\Рабочий стол\shelyag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690419"/>
            <a:ext cx="4963530" cy="4183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В.Кучерявий</a:t>
            </a:r>
            <a:endParaRPr lang="uk-UA" b="1" dirty="0"/>
          </a:p>
        </p:txBody>
      </p:sp>
      <p:pic>
        <p:nvPicPr>
          <p:cNvPr id="11266" name="Picture 2" descr="C:\Documents and Settings\User\Рабочий стол\kucheryavy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558926"/>
            <a:ext cx="3384375" cy="451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Ключові категорії і поняття</a:t>
            </a:r>
            <a:endParaRPr lang="uk-UA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400" dirty="0" smtClean="0"/>
          </a:p>
          <a:p>
            <a:r>
              <a:rPr lang="uk-UA" sz="4400" dirty="0" smtClean="0"/>
              <a:t>Екологія, її еволюція і розвиток</a:t>
            </a:r>
          </a:p>
          <a:p>
            <a:r>
              <a:rPr lang="uk-UA" sz="4400" dirty="0" smtClean="0"/>
              <a:t>Середовище</a:t>
            </a:r>
          </a:p>
          <a:p>
            <a:r>
              <a:rPr lang="uk-UA" sz="4400" dirty="0" smtClean="0"/>
              <a:t>Людина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М.</a:t>
            </a:r>
            <a:r>
              <a:rPr lang="uk-UA" b="1" dirty="0" err="1" smtClean="0"/>
              <a:t>Реймерс</a:t>
            </a:r>
            <a:r>
              <a:rPr lang="uk-UA" dirty="0" smtClean="0"/>
              <a:t> (1994 р., систематизація галузей екології)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Екологія</a:t>
            </a:r>
            <a:r>
              <a:rPr lang="ru-RU" dirty="0" smtClean="0"/>
              <a:t> як </a:t>
            </a:r>
            <a:r>
              <a:rPr lang="ru-RU" dirty="0" err="1" smtClean="0"/>
              <a:t>така</a:t>
            </a:r>
            <a:r>
              <a:rPr lang="ru-RU" dirty="0" smtClean="0"/>
              <a:t>,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фундаментальна основа для </a:t>
            </a:r>
            <a:r>
              <a:rPr lang="ru-RU" dirty="0" err="1" smtClean="0"/>
              <a:t>природоохоронного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середовищеохоронного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основа </a:t>
            </a:r>
            <a:r>
              <a:rPr lang="ru-RU" dirty="0" err="1" smtClean="0"/>
              <a:t>невід'ємна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необхідна</a:t>
            </a:r>
            <a:r>
              <a:rPr lang="ru-RU" dirty="0" smtClean="0"/>
              <a:t>. Все </a:t>
            </a:r>
            <a:r>
              <a:rPr lang="ru-RU" dirty="0" err="1" smtClean="0"/>
              <a:t>інше</a:t>
            </a:r>
            <a:r>
              <a:rPr lang="ru-RU" dirty="0" smtClean="0"/>
              <a:t> – </a:t>
            </a:r>
            <a:r>
              <a:rPr lang="ru-RU" dirty="0" err="1" smtClean="0"/>
              <a:t>прикладні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. Вони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постулати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теоретичні</a:t>
            </a:r>
            <a:r>
              <a:rPr lang="ru-RU" dirty="0" smtClean="0"/>
              <a:t> </a:t>
            </a:r>
            <a:r>
              <a:rPr lang="ru-RU" dirty="0" err="1" smtClean="0"/>
              <a:t>узагальнення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базуються</a:t>
            </a:r>
            <a:r>
              <a:rPr lang="ru-RU" dirty="0" smtClean="0"/>
              <a:t> на </a:t>
            </a:r>
            <a:r>
              <a:rPr lang="ru-RU" dirty="0" err="1" smtClean="0"/>
              <a:t>екологічному</a:t>
            </a:r>
            <a:r>
              <a:rPr lang="ru-RU" dirty="0" smtClean="0"/>
              <a:t> </a:t>
            </a:r>
            <a:r>
              <a:rPr lang="ru-RU" dirty="0" err="1" smtClean="0"/>
              <a:t>фундаменті</a:t>
            </a:r>
            <a:r>
              <a:rPr lang="ru-RU" dirty="0" smtClean="0"/>
              <a:t>…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800" b="1" dirty="0" smtClean="0">
                <a:solidFill>
                  <a:srgbClr val="C00000"/>
                </a:solidFill>
              </a:rPr>
              <a:t>Екологія – філософія виживання людства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uk-UA" dirty="0" smtClean="0"/>
          </a:p>
          <a:p>
            <a:r>
              <a:rPr lang="uk-UA" sz="4200" b="1" dirty="0" smtClean="0"/>
              <a:t>Біологія</a:t>
            </a:r>
          </a:p>
          <a:p>
            <a:r>
              <a:rPr lang="uk-UA" sz="4200" b="1" dirty="0" smtClean="0"/>
              <a:t>Географія</a:t>
            </a:r>
          </a:p>
          <a:p>
            <a:r>
              <a:rPr lang="uk-UA" sz="4200" b="1" dirty="0" smtClean="0"/>
              <a:t>Хімія</a:t>
            </a:r>
          </a:p>
          <a:p>
            <a:r>
              <a:rPr lang="uk-UA" sz="4200" b="1" dirty="0" smtClean="0"/>
              <a:t>Геологія</a:t>
            </a:r>
          </a:p>
          <a:p>
            <a:r>
              <a:rPr lang="uk-UA" sz="4200" b="1" dirty="0" smtClean="0"/>
              <a:t>Фізика</a:t>
            </a:r>
          </a:p>
          <a:p>
            <a:r>
              <a:rPr lang="uk-UA" sz="4200" b="1" dirty="0" smtClean="0"/>
              <a:t>Соціологія</a:t>
            </a:r>
          </a:p>
          <a:p>
            <a:r>
              <a:rPr lang="uk-UA" sz="4200" b="1" dirty="0" smtClean="0"/>
              <a:t>Фізіологія людини</a:t>
            </a:r>
          </a:p>
          <a:p>
            <a:r>
              <a:rPr lang="uk-UA" sz="4200" b="1" dirty="0" smtClean="0"/>
              <a:t>Математика</a:t>
            </a:r>
          </a:p>
          <a:p>
            <a:r>
              <a:rPr lang="uk-UA" sz="4200" b="1" dirty="0" smtClean="0"/>
              <a:t>Економіка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1992 р. Міжнародна конференція ООН з навколишнього середовища і розвитку (Ріо-де-Жанейро) </a:t>
            </a:r>
          </a:p>
          <a:p>
            <a:r>
              <a:rPr lang="uk-UA" dirty="0" smtClean="0"/>
              <a:t>Проголошено принципи </a:t>
            </a:r>
            <a:r>
              <a:rPr lang="uk-UA" dirty="0" err="1" smtClean="0"/>
              <a:t>екорозвитку</a:t>
            </a:r>
            <a:endParaRPr lang="uk-UA" dirty="0" smtClean="0"/>
          </a:p>
          <a:p>
            <a:r>
              <a:rPr lang="uk-UA" dirty="0" smtClean="0"/>
              <a:t>Обрано стратегію сталого, узгодженого, збалансованого, виваженого розвитку</a:t>
            </a:r>
          </a:p>
          <a:p>
            <a:r>
              <a:rPr lang="uk-UA" dirty="0" smtClean="0"/>
              <a:t>Взаємостосунки  суспільства і природи будувати на принципах </a:t>
            </a:r>
            <a:r>
              <a:rPr lang="uk-UA" dirty="0" err="1" smtClean="0"/>
              <a:t>невиснажливості</a:t>
            </a:r>
            <a:r>
              <a:rPr lang="uk-UA" dirty="0" smtClean="0"/>
              <a:t>, відповідальності, взаємоповаги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Об</a:t>
            </a:r>
            <a:r>
              <a:rPr lang="en-US" sz="5400" b="1" dirty="0" smtClean="0">
                <a:solidFill>
                  <a:srgbClr val="C00000"/>
                </a:solidFill>
              </a:rPr>
              <a:t>’</a:t>
            </a:r>
            <a:r>
              <a:rPr lang="uk-UA" sz="5400" b="1" dirty="0" err="1" smtClean="0">
                <a:solidFill>
                  <a:srgbClr val="C00000"/>
                </a:solidFill>
              </a:rPr>
              <a:t>єкти</a:t>
            </a:r>
            <a:r>
              <a:rPr lang="uk-UA" sz="5400" b="1" dirty="0" smtClean="0">
                <a:solidFill>
                  <a:srgbClr val="C00000"/>
                </a:solidFill>
              </a:rPr>
              <a:t> дослідження екології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sz="4000" dirty="0" smtClean="0"/>
              <a:t>Середовище проживання людини</a:t>
            </a:r>
          </a:p>
          <a:p>
            <a:r>
              <a:rPr lang="uk-UA" sz="4000" dirty="0" smtClean="0"/>
              <a:t>Структуру цього середовища</a:t>
            </a:r>
          </a:p>
          <a:p>
            <a:r>
              <a:rPr lang="uk-UA" sz="4000" dirty="0" smtClean="0"/>
              <a:t>Вплив його компонентів на розвиток </a:t>
            </a:r>
            <a:r>
              <a:rPr lang="uk-UA" sz="4000" dirty="0" err="1" smtClean="0"/>
              <a:t>різнорангових</a:t>
            </a:r>
            <a:r>
              <a:rPr lang="uk-UA" sz="4000" dirty="0" smtClean="0"/>
              <a:t> екосистем</a:t>
            </a:r>
            <a:endParaRPr lang="ru-RU" sz="4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Середовище</a:t>
            </a:r>
            <a:r>
              <a:rPr lang="uk-UA" b="1" dirty="0" smtClean="0"/>
              <a:t> </a:t>
            </a:r>
            <a:r>
              <a:rPr lang="uk-UA" dirty="0" smtClean="0"/>
              <a:t>(за М.</a:t>
            </a:r>
            <a:r>
              <a:rPr lang="uk-UA" dirty="0" err="1" smtClean="0"/>
              <a:t>Реймерсом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Сукупність фізичних, природно-антропогенних і соціальних чинників життя людини</a:t>
            </a:r>
          </a:p>
          <a:p>
            <a:r>
              <a:rPr lang="uk-UA" dirty="0" smtClean="0"/>
              <a:t>Довкілля – природно-антропогенне середовище – сукупність модифікацій природного середовища внаслідок цілеспрямованого та опосередкованого впливу людської діяльності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Б.</a:t>
            </a:r>
            <a:r>
              <a:rPr lang="uk-UA" b="1" dirty="0" err="1" smtClean="0"/>
              <a:t>Коммонер</a:t>
            </a:r>
            <a:r>
              <a:rPr lang="uk-UA" b="1" dirty="0" smtClean="0"/>
              <a:t> (1966 р.)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6000" b="1" dirty="0" smtClean="0">
                <a:solidFill>
                  <a:srgbClr val="FF0000"/>
                </a:solidFill>
              </a:rPr>
              <a:t>Закони екології</a:t>
            </a:r>
          </a:p>
          <a:p>
            <a:r>
              <a:rPr lang="uk-UA" dirty="0" smtClean="0"/>
              <a:t>Все </a:t>
            </a:r>
            <a:r>
              <a:rPr lang="uk-UA" dirty="0" err="1" smtClean="0"/>
              <a:t>повязано</a:t>
            </a:r>
            <a:r>
              <a:rPr lang="uk-UA" dirty="0" smtClean="0"/>
              <a:t> з усім</a:t>
            </a:r>
          </a:p>
          <a:p>
            <a:r>
              <a:rPr lang="uk-UA" dirty="0" smtClean="0"/>
              <a:t>Все має кудись подітися</a:t>
            </a:r>
          </a:p>
          <a:p>
            <a:r>
              <a:rPr lang="uk-UA" dirty="0" smtClean="0"/>
              <a:t>Ніщо не дається задарма</a:t>
            </a:r>
          </a:p>
          <a:p>
            <a:r>
              <a:rPr lang="uk-UA" dirty="0" smtClean="0"/>
              <a:t>Природа знає краще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</a:rPr>
              <a:t>Висновки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uk-UA" dirty="0" smtClean="0"/>
              <a:t>Оскільки екологія зародилася в основі природничих наук, тому внесок вчених-природознавців в розвиток екології є найбільшим</a:t>
            </a:r>
          </a:p>
          <a:p>
            <a:pPr marL="514350" indent="-514350">
              <a:buAutoNum type="arabicPeriod"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2. </a:t>
            </a:r>
            <a:r>
              <a:rPr lang="uk-UA" dirty="0" err="1" smtClean="0"/>
              <a:t>“Середовище”</a:t>
            </a:r>
            <a:r>
              <a:rPr lang="uk-UA" dirty="0" smtClean="0"/>
              <a:t> є однією з фундаментальних категорій екології, оскільки ця наука досліджує взаємостосунки організмів із середовищем їхнього існування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Запитання для контролю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1. Що таке екологія?</a:t>
            </a:r>
          </a:p>
          <a:p>
            <a:pPr>
              <a:buNone/>
            </a:pPr>
            <a:r>
              <a:rPr lang="uk-UA" dirty="0" smtClean="0"/>
              <a:t>2. Хто є засновником екології?</a:t>
            </a:r>
          </a:p>
          <a:p>
            <a:pPr>
              <a:buNone/>
            </a:pPr>
            <a:r>
              <a:rPr lang="uk-UA" dirty="0" smtClean="0"/>
              <a:t>3. Чому екологію називають комплексною наукою?</a:t>
            </a:r>
          </a:p>
          <a:p>
            <a:pPr>
              <a:buNone/>
            </a:pPr>
            <a:r>
              <a:rPr lang="uk-UA" dirty="0" smtClean="0"/>
              <a:t>4. Який зміст вкладають у поняття </a:t>
            </a:r>
            <a:r>
              <a:rPr lang="uk-UA" dirty="0" err="1" smtClean="0"/>
              <a:t>“середовище”</a:t>
            </a:r>
            <a:r>
              <a:rPr lang="uk-UA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Запитання для контролю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Доповнить речення: </a:t>
            </a:r>
            <a:r>
              <a:rPr lang="uk-UA" dirty="0" err="1" smtClean="0"/>
              <a:t>“Екологія</a:t>
            </a:r>
            <a:r>
              <a:rPr lang="uk-UA" dirty="0" smtClean="0"/>
              <a:t>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Встановлює…</a:t>
            </a:r>
          </a:p>
          <a:p>
            <a:pPr>
              <a:buNone/>
            </a:pPr>
            <a:r>
              <a:rPr lang="uk-UA" dirty="0" smtClean="0"/>
              <a:t>Вивчає…</a:t>
            </a:r>
          </a:p>
          <a:p>
            <a:pPr>
              <a:buNone/>
            </a:pPr>
            <a:r>
              <a:rPr lang="uk-UA" dirty="0" smtClean="0"/>
              <a:t>Спостерігає…</a:t>
            </a:r>
          </a:p>
          <a:p>
            <a:pPr>
              <a:buNone/>
            </a:pPr>
            <a:r>
              <a:rPr lang="uk-UA" dirty="0" smtClean="0"/>
              <a:t>Розробляє…</a:t>
            </a:r>
          </a:p>
          <a:p>
            <a:pPr>
              <a:buNone/>
            </a:pPr>
            <a:r>
              <a:rPr lang="uk-UA" dirty="0" smtClean="0"/>
              <a:t>Застосовує…”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Запитання для контролю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pPr>
              <a:buNone/>
            </a:pPr>
            <a:r>
              <a:rPr lang="uk-UA" sz="4000" dirty="0" smtClean="0"/>
              <a:t>    </a:t>
            </a:r>
            <a:r>
              <a:rPr lang="uk-UA" sz="4000" b="1" dirty="0" smtClean="0"/>
              <a:t>Доведіть справедливість виразу </a:t>
            </a:r>
          </a:p>
          <a:p>
            <a:pPr>
              <a:buNone/>
            </a:pPr>
            <a:r>
              <a:rPr lang="uk-UA" sz="4000" dirty="0" err="1" smtClean="0"/>
              <a:t>“Наука</a:t>
            </a:r>
            <a:r>
              <a:rPr lang="uk-UA" sz="4000" dirty="0" smtClean="0"/>
              <a:t> лише штучно поділена на дисципліни, насправді ж це – єдина система знань і бачення </a:t>
            </a:r>
            <a:r>
              <a:rPr lang="uk-UA" sz="4000" dirty="0" err="1" smtClean="0"/>
              <a:t>світу”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C00000"/>
                </a:solidFill>
              </a:rPr>
              <a:t>Екологія як наука</a:t>
            </a:r>
            <a:endParaRPr lang="uk-UA" sz="6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Екологія – наука про місце проживання, середовище життєдіяльності </a:t>
            </a:r>
          </a:p>
          <a:p>
            <a:r>
              <a:rPr lang="uk-UA" dirty="0" smtClean="0"/>
              <a:t>Ернст </a:t>
            </a:r>
            <a:r>
              <a:rPr lang="uk-UA" dirty="0" err="1" smtClean="0"/>
              <a:t>Геккель</a:t>
            </a:r>
            <a:r>
              <a:rPr lang="uk-UA" dirty="0" smtClean="0"/>
              <a:t> (німецький природознавець, біолог)</a:t>
            </a:r>
          </a:p>
          <a:p>
            <a:endParaRPr lang="uk-UA" dirty="0"/>
          </a:p>
        </p:txBody>
      </p:sp>
      <p:pic>
        <p:nvPicPr>
          <p:cNvPr id="1026" name="Picture 2" descr="C:\Users\Олег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238246"/>
            <a:ext cx="2808312" cy="3510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>
                <a:solidFill>
                  <a:srgbClr val="C00000"/>
                </a:solidFill>
              </a:rPr>
              <a:t>Сучасне визначення екології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uk-UA" sz="3600" dirty="0" smtClean="0"/>
              <a:t>Наука про </a:t>
            </a:r>
            <a:r>
              <a:rPr lang="uk-UA" sz="3600" dirty="0" err="1" smtClean="0"/>
              <a:t>взаємозв</a:t>
            </a:r>
            <a:r>
              <a:rPr lang="en-US" sz="3600" dirty="0" smtClean="0"/>
              <a:t>’</a:t>
            </a:r>
            <a:r>
              <a:rPr lang="uk-UA" sz="3600" dirty="0" err="1" smtClean="0"/>
              <a:t>язки</a:t>
            </a:r>
            <a:r>
              <a:rPr lang="uk-UA" sz="3600" dirty="0" smtClean="0"/>
              <a:t> живих організмів та їх угруповань між собою та довкіллям, про структуру і функціонування </a:t>
            </a:r>
            <a:r>
              <a:rPr lang="uk-UA" sz="3600" dirty="0" err="1" smtClean="0"/>
              <a:t>надорганізмових</a:t>
            </a:r>
            <a:r>
              <a:rPr lang="uk-UA" sz="3600" dirty="0" smtClean="0"/>
              <a:t> систем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</a:rPr>
              <a:t>Еволюція екології</a:t>
            </a:r>
            <a:endParaRPr lang="uk-UA" sz="6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К.</a:t>
            </a:r>
            <a:r>
              <a:rPr lang="uk-UA" dirty="0" err="1" smtClean="0"/>
              <a:t>Мебіус</a:t>
            </a:r>
            <a:r>
              <a:rPr lang="uk-UA" dirty="0" smtClean="0"/>
              <a:t> – запропонував поняття </a:t>
            </a:r>
            <a:r>
              <a:rPr lang="uk-UA" dirty="0" err="1" smtClean="0"/>
              <a:t>“біоценоз”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2052" name="Picture 4" descr="C:\Users\Олег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348880"/>
            <a:ext cx="3078999" cy="445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Ф.Даль  (1890) ввів термін </a:t>
            </a:r>
            <a:r>
              <a:rPr lang="uk-UA" b="1" dirty="0" err="1" smtClean="0"/>
              <a:t>“екотоп”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028" name="Picture 4" descr="C:\Documents and Settings\User\Рабочий стол\IMGP49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Розробка основ і методів дослідження угруповань живих організмів </a:t>
            </a:r>
            <a:r>
              <a:rPr lang="uk-UA" dirty="0" smtClean="0"/>
              <a:t>(Ф.</a:t>
            </a:r>
            <a:r>
              <a:rPr lang="uk-UA" dirty="0" err="1" smtClean="0"/>
              <a:t>Клемантс</a:t>
            </a:r>
            <a:r>
              <a:rPr lang="uk-UA" dirty="0" smtClean="0"/>
              <a:t>, В.</a:t>
            </a:r>
            <a:r>
              <a:rPr lang="uk-UA" dirty="0" err="1" smtClean="0"/>
              <a:t>Шелфорд</a:t>
            </a:r>
            <a:r>
              <a:rPr lang="uk-UA" dirty="0" smtClean="0"/>
              <a:t>)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2050" name="Picture 2" descr="C:\Documents and Settings\User\Рабочий стол\0024-025-Frederic-Clements-1874-194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2669612" cy="4525963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02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171442"/>
            <a:ext cx="3456384" cy="4065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900" b="1" dirty="0" smtClean="0">
                <a:solidFill>
                  <a:srgbClr val="C00000"/>
                </a:solidFill>
              </a:rPr>
              <a:t>Вчення про біосферу і ноосферу </a:t>
            </a:r>
            <a:r>
              <a:rPr lang="uk-UA" dirty="0" smtClean="0"/>
              <a:t>(В.І.Вернадський)</a:t>
            </a:r>
            <a:endParaRPr lang="uk-UA" dirty="0"/>
          </a:p>
        </p:txBody>
      </p:sp>
      <p:pic>
        <p:nvPicPr>
          <p:cNvPr id="3074" name="Picture 2" descr="C:\Documents and Settings\User\Рабочий стол\Vernadsk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30478"/>
            <a:ext cx="3744416" cy="50600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1942 р. А.</a:t>
            </a:r>
            <a:r>
              <a:rPr lang="uk-UA" dirty="0" err="1" smtClean="0"/>
              <a:t>Тінеманн</a:t>
            </a:r>
            <a:r>
              <a:rPr lang="uk-UA" dirty="0" smtClean="0"/>
              <a:t> – основи біоценології</a:t>
            </a:r>
          </a:p>
          <a:p>
            <a:r>
              <a:rPr lang="uk-UA" dirty="0" smtClean="0"/>
              <a:t>1948 р. А.</a:t>
            </a:r>
            <a:r>
              <a:rPr lang="uk-UA" dirty="0" err="1" smtClean="0"/>
              <a:t>Тенслі</a:t>
            </a:r>
            <a:r>
              <a:rPr lang="uk-UA" dirty="0" smtClean="0"/>
              <a:t> – поняття </a:t>
            </a:r>
            <a:r>
              <a:rPr lang="uk-UA" dirty="0" err="1" smtClean="0"/>
              <a:t>“екосистема”</a:t>
            </a:r>
            <a:endParaRPr lang="uk-UA" dirty="0" smtClean="0"/>
          </a:p>
          <a:p>
            <a:r>
              <a:rPr lang="uk-UA" dirty="0" smtClean="0"/>
              <a:t>1960-1969 р. р. дослідження потоків енергії в екосистемах  (К.</a:t>
            </a:r>
            <a:r>
              <a:rPr lang="uk-UA" dirty="0" err="1" smtClean="0"/>
              <a:t>Голлей</a:t>
            </a:r>
            <a:r>
              <a:rPr lang="uk-UA" dirty="0" smtClean="0"/>
              <a:t>, Г.</a:t>
            </a:r>
            <a:r>
              <a:rPr lang="uk-UA" dirty="0" err="1" smtClean="0"/>
              <a:t>Кларк</a:t>
            </a:r>
            <a:r>
              <a:rPr lang="uk-UA" dirty="0" smtClean="0"/>
              <a:t>, С. </a:t>
            </a:r>
            <a:r>
              <a:rPr lang="uk-UA" dirty="0" err="1" smtClean="0"/>
              <a:t>Петрусевич</a:t>
            </a:r>
            <a:r>
              <a:rPr lang="uk-UA" dirty="0" smtClean="0"/>
              <a:t>, В.</a:t>
            </a:r>
            <a:r>
              <a:rPr lang="uk-UA" dirty="0" err="1" smtClean="0"/>
              <a:t>Філіпсон</a:t>
            </a:r>
            <a:r>
              <a:rPr lang="uk-UA" dirty="0" smtClean="0"/>
              <a:t>)</a:t>
            </a:r>
          </a:p>
          <a:p>
            <a:r>
              <a:rPr lang="uk-UA" dirty="0" smtClean="0"/>
              <a:t>1964 р. МБП (Міжнародна біологічна програма)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248</TotalTime>
  <Words>1311</Words>
  <Application>Microsoft Office PowerPoint</Application>
  <PresentationFormat>Экран (4:3)</PresentationFormat>
  <Paragraphs>181</Paragraphs>
  <Slides>29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Екологія як наука про довкілля</vt:lpstr>
      <vt:lpstr>Ключові категорії і поняття</vt:lpstr>
      <vt:lpstr>Екологія як наука</vt:lpstr>
      <vt:lpstr>Сучасне визначення екології</vt:lpstr>
      <vt:lpstr>Еволюція екології</vt:lpstr>
      <vt:lpstr>Ф.Даль  (1890) ввів термін “екотоп” </vt:lpstr>
      <vt:lpstr> Розробка основ і методів дослідження угруповань живих організмів (Ф.Клемантс, В.Шелфорд) </vt:lpstr>
      <vt:lpstr>Вчення про біосферу і ноосферу (В.І.Вернадський)</vt:lpstr>
      <vt:lpstr>Презентация PowerPoint</vt:lpstr>
      <vt:lpstr>Презентация PowerPoint</vt:lpstr>
      <vt:lpstr>Презентация PowerPoint</vt:lpstr>
      <vt:lpstr>Ю.Одум –американський еколог</vt:lpstr>
      <vt:lpstr>Українська екологічна наука  В.Станчинський</vt:lpstr>
      <vt:lpstr> І.Подоплічко</vt:lpstr>
      <vt:lpstr>С.Стойко</vt:lpstr>
      <vt:lpstr>К.Ситник</vt:lpstr>
      <vt:lpstr>М.Голубець</vt:lpstr>
      <vt:lpstr>Ю.Шеляг-Сосонка</vt:lpstr>
      <vt:lpstr>В.Кучерявий</vt:lpstr>
      <vt:lpstr>М.Реймерс (1994 р., систематизація галузей екології)</vt:lpstr>
      <vt:lpstr>Екологія – філософія виживання людства</vt:lpstr>
      <vt:lpstr>Презентация PowerPoint</vt:lpstr>
      <vt:lpstr>Об’єкти дослідження екології</vt:lpstr>
      <vt:lpstr>Середовище (за М.Реймерсом)</vt:lpstr>
      <vt:lpstr>Б.Коммонер (1966 р.) </vt:lpstr>
      <vt:lpstr>Висновки</vt:lpstr>
      <vt:lpstr>Запитання для контролю</vt:lpstr>
      <vt:lpstr>Запитання для контролю</vt:lpstr>
      <vt:lpstr>Запитання для контролю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Екологія як наука про довкілля</dc:title>
  <dc:creator>Олег</dc:creator>
  <cp:lastModifiedBy>Павло</cp:lastModifiedBy>
  <cp:revision>29</cp:revision>
  <dcterms:created xsi:type="dcterms:W3CDTF">2012-01-15T17:21:41Z</dcterms:created>
  <dcterms:modified xsi:type="dcterms:W3CDTF">2014-08-18T11:56:04Z</dcterms:modified>
</cp:coreProperties>
</file>