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B08F3B-02B0-4879-AED3-692ECB35AF0E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1D42D9-8CE2-4E5A-955B-BA0ED12FDF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1%D1%96%D0%BE%D0%B3%D0%B5%D0%BE%D1%86%D0%B5%D0%BD%D0%BE%D0%B7" TargetMode="External"/><Relationship Id="rId2" Type="http://schemas.openxmlformats.org/officeDocument/2006/relationships/hyperlink" Target="http://www.google.com.ua/imgres?safe=off&amp;biw=1366&amp;bih=599&amp;tbm=isch&amp;tbnid=_K-tE0bfdhFgcM%3A&amp;imgrefurl=http%3A%2F%2Fvova-comment.livejournal.com%2F14666.html%3Fthread%3D2634&amp;docid=D7Nm8MnqtdkUcM&amp;itg=1&amp;imgurl=http%3A%2F%2Fi1306.photobucket.com%2Falbums%2Fs580%2Fvova_comment%2FInnerdalen%2F_DSC5818_zpsbee35ac0.jpg&amp;w=1024&amp;h=682&amp;ei=EBPUUoa6NMLG4gTJ0IDACA&amp;zoom=1&amp;ved=0CO4BEIQcMDM&amp;iact=rc&amp;dur=1061&amp;page=4&amp;start=47&amp;ndsp=2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2636912"/>
            <a:ext cx="7020272" cy="1894362"/>
          </a:xfrm>
        </p:spPr>
        <p:txBody>
          <a:bodyPr>
            <a:noAutofit/>
          </a:bodyPr>
          <a:lstStyle/>
          <a:p>
            <a:r>
              <a:rPr lang="ru-RU" sz="4000" dirty="0" smtClean="0"/>
              <a:t>Р</a:t>
            </a:r>
            <a:r>
              <a:rPr lang="uk-UA" sz="4000" dirty="0" err="1" smtClean="0"/>
              <a:t>ізноманітність</a:t>
            </a:r>
            <a:r>
              <a:rPr lang="uk-UA" sz="4000" dirty="0" smtClean="0"/>
              <a:t>, розвиток і продуктивність екосистем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000" dirty="0" smtClean="0"/>
              <a:t>Висновок</a:t>
            </a:r>
            <a:endParaRPr lang="ru-RU" sz="5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Таким чином,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незмінний</a:t>
            </a:r>
            <a:r>
              <a:rPr lang="ru-RU" dirty="0" smtClean="0"/>
              <a:t> </a:t>
            </a:r>
            <a:r>
              <a:rPr lang="ru-RU" dirty="0" err="1" smtClean="0"/>
              <a:t>біогеоценозів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стабільними</a:t>
            </a:r>
            <a:r>
              <a:rPr lang="ru-RU" dirty="0" smtClean="0"/>
              <a:t>. </a:t>
            </a:r>
            <a:r>
              <a:rPr lang="ru-RU" dirty="0" err="1" smtClean="0"/>
              <a:t>Стабільний</a:t>
            </a:r>
            <a:r>
              <a:rPr lang="ru-RU" dirty="0" smtClean="0"/>
              <a:t> </a:t>
            </a:r>
            <a:r>
              <a:rPr lang="ru-RU" dirty="0" err="1" smtClean="0"/>
              <a:t>біогеоценоз</a:t>
            </a:r>
            <a:r>
              <a:rPr lang="ru-RU" dirty="0" smtClean="0"/>
              <a:t>, </a:t>
            </a:r>
            <a:r>
              <a:rPr lang="ru-RU" dirty="0" err="1" smtClean="0"/>
              <a:t>існуючий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час,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клімаксіческім</a:t>
            </a:r>
            <a:r>
              <a:rPr lang="ru-RU" dirty="0" smtClean="0"/>
              <a:t>. </a:t>
            </a:r>
            <a:r>
              <a:rPr lang="ru-RU" dirty="0" err="1" smtClean="0"/>
              <a:t>Стабільних</a:t>
            </a:r>
            <a:r>
              <a:rPr lang="ru-RU" dirty="0" smtClean="0"/>
              <a:t> </a:t>
            </a:r>
            <a:r>
              <a:rPr lang="ru-RU" dirty="0" err="1" smtClean="0"/>
              <a:t>біогеоценозів</a:t>
            </a:r>
            <a:r>
              <a:rPr lang="ru-RU" dirty="0" smtClean="0"/>
              <a:t> в </a:t>
            </a:r>
            <a:r>
              <a:rPr lang="ru-RU" dirty="0" err="1" smtClean="0"/>
              <a:t>природі</a:t>
            </a:r>
            <a:r>
              <a:rPr lang="ru-RU" dirty="0" smtClean="0"/>
              <a:t> мало,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 - </a:t>
            </a:r>
            <a:r>
              <a:rPr lang="ru-RU" dirty="0" err="1" smtClean="0"/>
              <a:t>мінливі</a:t>
            </a:r>
            <a:r>
              <a:rPr lang="ru-RU" dirty="0" smtClean="0"/>
              <a:t> </a:t>
            </a:r>
            <a:r>
              <a:rPr lang="ru-RU" dirty="0" err="1" smtClean="0"/>
              <a:t>біогеоценози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саморегуляції</a:t>
            </a:r>
            <a:r>
              <a:rPr lang="ru-RU" dirty="0" smtClean="0"/>
              <a:t>, </a:t>
            </a:r>
            <a:r>
              <a:rPr lang="ru-RU" dirty="0" err="1" smtClean="0"/>
              <a:t>приходити</a:t>
            </a:r>
            <a:r>
              <a:rPr lang="ru-RU" dirty="0" smtClean="0"/>
              <a:t> в </a:t>
            </a:r>
            <a:r>
              <a:rPr lang="ru-RU" dirty="0" err="1" smtClean="0"/>
              <a:t>початкове</a:t>
            </a:r>
            <a:r>
              <a:rPr lang="ru-RU" dirty="0" smtClean="0"/>
              <a:t>, </a:t>
            </a:r>
            <a:r>
              <a:rPr lang="ru-RU" dirty="0" err="1" smtClean="0"/>
              <a:t>вихідне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96752"/>
            <a:ext cx="6172200" cy="1894362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Дякую за увагу!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789040"/>
            <a:ext cx="6172200" cy="1371600"/>
          </a:xfrm>
        </p:spPr>
        <p:txBody>
          <a:bodyPr>
            <a:normAutofit/>
          </a:bodyPr>
          <a:lstStyle/>
          <a:p>
            <a:pPr algn="r"/>
            <a:r>
              <a:rPr lang="uk-UA" sz="2400" dirty="0" smtClean="0"/>
              <a:t>Виконала:</a:t>
            </a:r>
          </a:p>
          <a:p>
            <a:pPr algn="r"/>
            <a:r>
              <a:rPr lang="uk-UA" sz="2400" dirty="0" smtClean="0"/>
              <a:t>Учениця 11-Б класу</a:t>
            </a:r>
          </a:p>
          <a:p>
            <a:pPr algn="r"/>
            <a:r>
              <a:rPr lang="uk-UA" sz="2400" dirty="0" err="1" smtClean="0"/>
              <a:t>Єфіменко</a:t>
            </a:r>
            <a:r>
              <a:rPr lang="uk-UA" sz="2400" dirty="0" smtClean="0"/>
              <a:t> Злата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інформації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hlinkClick r:id="rId2"/>
              </a:rPr>
              <a:t>http://www.google.com.ua/imgres?safe=off&amp;biw=1366&amp;bih=599&amp;tbm=isch&amp;tbnid=_K-tE0bfdhFgcM%3A&amp;imgrefurl=http%3A%2F%2Fvova-comment.livejournal.com%2F14666.html%3Fthread%3D2634&amp;docid=D7Nm8MnqtdkUcM&amp;itg=1&amp;imgurl=http%3A%2F%2Fi1306.photobucket.com%2Falbums%2Fs580%2Fvova_comment%2FInnerdalen%2F_DSC5818_zpsbee35ac0.jpg&amp;w=1024&amp;h=682&amp;ei=EBPUUoa6NMLG4gTJ0IDACA&amp;zoom=1&amp;ved=0CO4BEIQcMDM&amp;iact=rc&amp;dur=1061&amp;page=4&amp;start=47&amp;ndsp=20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http://znaimo.com.ua/%D0%91%D1%96%D0%BE%D0%B3%D0%B5%D0%BE%D1%86%D0%B5%D0%BD%D0%BE%D0%B7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Біогеоценоз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Система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співтовариство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 </a:t>
            </a:r>
            <a:r>
              <a:rPr lang="ru-RU" dirty="0" err="1" smtClean="0"/>
              <a:t>сукупність</a:t>
            </a:r>
            <a:r>
              <a:rPr lang="ru-RU" dirty="0" smtClean="0"/>
              <a:t> </a:t>
            </a:r>
            <a:r>
              <a:rPr lang="ru-RU" dirty="0" err="1" smtClean="0"/>
              <a:t>абіотичних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 </a:t>
            </a:r>
            <a:r>
              <a:rPr lang="ru-RU" dirty="0" err="1" smtClean="0"/>
              <a:t>середовища</a:t>
            </a:r>
            <a:r>
              <a:rPr lang="ru-RU" dirty="0" smtClean="0"/>
              <a:t> в межах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кругообігом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потоком </a:t>
            </a:r>
            <a:r>
              <a:rPr lang="ru-RU" dirty="0" err="1" smtClean="0"/>
              <a:t>енергії</a:t>
            </a:r>
            <a:r>
              <a:rPr lang="ru-RU" dirty="0" smtClean="0"/>
              <a:t> (</a:t>
            </a:r>
            <a:r>
              <a:rPr lang="ru-RU" dirty="0" err="1" smtClean="0"/>
              <a:t>природна</a:t>
            </a:r>
            <a:r>
              <a:rPr lang="ru-RU" dirty="0" smtClean="0"/>
              <a:t> </a:t>
            </a:r>
            <a:r>
              <a:rPr lang="ru-RU" dirty="0" err="1" smtClean="0"/>
              <a:t>екосистема</a:t>
            </a:r>
            <a:r>
              <a:rPr lang="ru-RU" dirty="0" smtClean="0"/>
              <a:t>).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стійку</a:t>
            </a:r>
            <a:r>
              <a:rPr lang="ru-RU" dirty="0" smtClean="0"/>
              <a:t> </a:t>
            </a:r>
            <a:r>
              <a:rPr lang="ru-RU" dirty="0" err="1" smtClean="0"/>
              <a:t>саморегулюючу</a:t>
            </a:r>
            <a:r>
              <a:rPr lang="ru-RU" dirty="0" smtClean="0"/>
              <a:t> </a:t>
            </a:r>
            <a:r>
              <a:rPr lang="ru-RU" dirty="0" err="1" smtClean="0"/>
              <a:t>екологічну</a:t>
            </a:r>
            <a:r>
              <a:rPr lang="ru-RU" dirty="0" smtClean="0"/>
              <a:t> систему,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r>
              <a:rPr lang="ru-RU" dirty="0" smtClean="0"/>
              <a:t> (</a:t>
            </a:r>
            <a:r>
              <a:rPr lang="ru-RU" dirty="0" err="1" smtClean="0"/>
              <a:t>тварини</a:t>
            </a:r>
            <a:r>
              <a:rPr lang="ru-RU" dirty="0" smtClean="0"/>
              <a:t>, </a:t>
            </a:r>
            <a:r>
              <a:rPr lang="ru-RU" dirty="0" err="1" smtClean="0"/>
              <a:t>рослини</a:t>
            </a:r>
            <a:r>
              <a:rPr lang="ru-RU" dirty="0" smtClean="0"/>
              <a:t>) </a:t>
            </a:r>
            <a:r>
              <a:rPr lang="ru-RU" dirty="0" err="1" smtClean="0"/>
              <a:t>нерозривно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неорганічними</a:t>
            </a:r>
            <a:r>
              <a:rPr lang="ru-RU" dirty="0" smtClean="0"/>
              <a:t> (вода, грунт).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ef17__ris1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60648"/>
            <a:ext cx="6408712" cy="644075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7467600" cy="114300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Приклади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ru-RU" dirty="0" smtClean="0"/>
              <a:t>   </a:t>
            </a:r>
            <a:r>
              <a:rPr lang="ru-RU" dirty="0" err="1" smtClean="0"/>
              <a:t>С</a:t>
            </a:r>
            <a:r>
              <a:rPr lang="ru-RU" dirty="0" err="1" smtClean="0"/>
              <a:t>основий</a:t>
            </a:r>
            <a:r>
              <a:rPr lang="ru-RU" dirty="0" smtClean="0"/>
              <a:t> </a:t>
            </a:r>
            <a:r>
              <a:rPr lang="ru-RU" dirty="0" err="1" smtClean="0"/>
              <a:t>ліс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Гірська</a:t>
            </a:r>
            <a:r>
              <a:rPr lang="ru-RU" dirty="0" smtClean="0"/>
              <a:t> долина </a:t>
            </a:r>
            <a:endParaRPr lang="ru-RU" dirty="0"/>
          </a:p>
        </p:txBody>
      </p:sp>
      <p:pic>
        <p:nvPicPr>
          <p:cNvPr id="6" name="Рисунок 5" descr="_DSC5818_zpsbee35ac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3573016"/>
            <a:ext cx="4283968" cy="2853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3834979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268760"/>
            <a:ext cx="4456786" cy="27854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7467600" cy="114300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Історія терміну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7467600" cy="4873752"/>
          </a:xfrm>
        </p:spPr>
        <p:txBody>
          <a:bodyPr/>
          <a:lstStyle/>
          <a:p>
            <a:r>
              <a:rPr lang="uk-UA" dirty="0" smtClean="0"/>
              <a:t>1877 року Карл </a:t>
            </a:r>
            <a:r>
              <a:rPr lang="uk-UA" dirty="0" err="1" smtClean="0"/>
              <a:t>Мьобіус</a:t>
            </a:r>
            <a:r>
              <a:rPr lang="uk-UA" dirty="0" smtClean="0"/>
              <a:t>  - ввів поняття </a:t>
            </a:r>
            <a:r>
              <a:rPr lang="uk-UA" dirty="0" err="1" smtClean="0"/>
              <a:t>“біоценоз”</a:t>
            </a:r>
            <a:endParaRPr lang="uk-UA" dirty="0" smtClean="0"/>
          </a:p>
          <a:p>
            <a:r>
              <a:rPr lang="uk-UA" dirty="0" smtClean="0"/>
              <a:t>1935 року Артур </a:t>
            </a:r>
            <a:r>
              <a:rPr lang="uk-UA" dirty="0" err="1" smtClean="0"/>
              <a:t>Тенслі</a:t>
            </a:r>
            <a:r>
              <a:rPr lang="uk-UA" dirty="0" smtClean="0"/>
              <a:t> – запропонував поняття </a:t>
            </a:r>
            <a:r>
              <a:rPr lang="uk-UA" dirty="0" err="1" smtClean="0"/>
              <a:t>“екосистема”</a:t>
            </a:r>
            <a:endParaRPr lang="uk-UA" dirty="0" smtClean="0"/>
          </a:p>
          <a:p>
            <a:r>
              <a:rPr lang="uk-UA" dirty="0" smtClean="0"/>
              <a:t>1944 року Володимир </a:t>
            </a:r>
            <a:r>
              <a:rPr lang="uk-UA" dirty="0" err="1" smtClean="0"/>
              <a:t>Сукачов</a:t>
            </a:r>
            <a:r>
              <a:rPr lang="uk-UA" dirty="0" smtClean="0"/>
              <a:t> – вводить поняття </a:t>
            </a:r>
            <a:r>
              <a:rPr lang="uk-UA" dirty="0" err="1" smtClean="0"/>
              <a:t>“біогеоценоз”</a:t>
            </a:r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12976"/>
            <a:ext cx="2448272" cy="3363101"/>
          </a:xfrm>
          <a:prstGeom prst="rect">
            <a:avLst/>
          </a:prstGeom>
        </p:spPr>
      </p:pic>
      <p:pic>
        <p:nvPicPr>
          <p:cNvPr id="5" name="Рисунок 4" descr="0048-098-Kontseptsija-ekosistem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3212976"/>
            <a:ext cx="2720786" cy="3144939"/>
          </a:xfrm>
          <a:prstGeom prst="rect">
            <a:avLst/>
          </a:prstGeom>
        </p:spPr>
      </p:pic>
      <p:pic>
        <p:nvPicPr>
          <p:cNvPr id="6" name="Рисунок 5" descr="d6fac5ad0e0ddcca166396a8d7e78c3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3212976"/>
            <a:ext cx="2481064" cy="323778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 </a:t>
            </a:r>
            <a:r>
              <a:rPr lang="ru-RU" sz="4000" b="1" dirty="0" err="1" smtClean="0"/>
              <a:t>Властивості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біогеоценозу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4873752"/>
          </a:xfrm>
        </p:spPr>
        <p:txBody>
          <a:bodyPr/>
          <a:lstStyle/>
          <a:p>
            <a:r>
              <a:rPr lang="ru-RU" sz="3200" dirty="0" err="1" smtClean="0"/>
              <a:t>природна</a:t>
            </a:r>
            <a:r>
              <a:rPr lang="ru-RU" sz="3200" dirty="0" smtClean="0"/>
              <a:t>, </a:t>
            </a:r>
            <a:r>
              <a:rPr lang="ru-RU" sz="3200" dirty="0" err="1" smtClean="0"/>
              <a:t>історично</a:t>
            </a:r>
            <a:r>
              <a:rPr lang="ru-RU" sz="3200" dirty="0" smtClean="0"/>
              <a:t> </a:t>
            </a:r>
            <a:r>
              <a:rPr lang="ru-RU" sz="3200" dirty="0" err="1" smtClean="0"/>
              <a:t>склалася</a:t>
            </a:r>
            <a:r>
              <a:rPr lang="ru-RU" sz="3200" dirty="0" smtClean="0"/>
              <a:t> система</a:t>
            </a:r>
          </a:p>
          <a:p>
            <a:r>
              <a:rPr lang="ru-RU" sz="3200" dirty="0" smtClean="0"/>
              <a:t>система, </a:t>
            </a:r>
            <a:r>
              <a:rPr lang="ru-RU" sz="3200" dirty="0" err="1" smtClean="0"/>
              <a:t>здатна</a:t>
            </a:r>
            <a:r>
              <a:rPr lang="ru-RU" sz="3200" dirty="0" smtClean="0"/>
              <a:t> до </a:t>
            </a:r>
            <a:r>
              <a:rPr lang="ru-RU" sz="3200" dirty="0" err="1" smtClean="0"/>
              <a:t>саморегуляції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підтримання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свого</a:t>
            </a:r>
            <a:r>
              <a:rPr lang="ru-RU" sz="3200" dirty="0" smtClean="0"/>
              <a:t> складу на </a:t>
            </a:r>
            <a:r>
              <a:rPr lang="ru-RU" sz="3200" dirty="0" err="1" smtClean="0"/>
              <a:t>певному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постійному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рівні</a:t>
            </a:r>
            <a:endParaRPr lang="ru-RU" sz="3200" dirty="0" smtClean="0"/>
          </a:p>
          <a:p>
            <a:r>
              <a:rPr lang="ru-RU" sz="3200" dirty="0" err="1" smtClean="0"/>
              <a:t>характерний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кругообіг</a:t>
            </a:r>
            <a:r>
              <a:rPr lang="ru-RU" sz="3200" dirty="0" smtClean="0"/>
              <a:t> </a:t>
            </a:r>
            <a:r>
              <a:rPr lang="ru-RU" sz="3200" dirty="0" err="1" smtClean="0"/>
              <a:t>речовин</a:t>
            </a:r>
            <a:endParaRPr lang="ru-RU" sz="3200" dirty="0" smtClean="0"/>
          </a:p>
          <a:p>
            <a:r>
              <a:rPr lang="ru-RU" sz="3200" dirty="0" err="1" smtClean="0"/>
              <a:t>відкрита</a:t>
            </a:r>
            <a:r>
              <a:rPr lang="ru-RU" sz="3200" dirty="0" smtClean="0"/>
              <a:t> система для </a:t>
            </a:r>
            <a:r>
              <a:rPr lang="ru-RU" sz="3200" dirty="0" err="1" smtClean="0"/>
              <a:t>вступу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виходу</a:t>
            </a:r>
            <a:r>
              <a:rPr lang="ru-RU" sz="3200" dirty="0" smtClean="0"/>
              <a:t> </a:t>
            </a:r>
            <a:r>
              <a:rPr lang="ru-RU" sz="3200" dirty="0" err="1" smtClean="0"/>
              <a:t>енергії</a:t>
            </a:r>
            <a:r>
              <a:rPr lang="ru-RU" sz="3200" dirty="0" smtClean="0"/>
              <a:t>, </a:t>
            </a:r>
            <a:r>
              <a:rPr lang="ru-RU" sz="3200" dirty="0" err="1" smtClean="0"/>
              <a:t>основне</a:t>
            </a:r>
            <a:r>
              <a:rPr lang="ru-RU" sz="3200" dirty="0" smtClean="0"/>
              <a:t> </a:t>
            </a:r>
            <a:r>
              <a:rPr lang="ru-RU" sz="3200" dirty="0" err="1" smtClean="0"/>
              <a:t>джерело</a:t>
            </a:r>
            <a:r>
              <a:rPr lang="ru-RU" sz="3200" dirty="0" smtClean="0"/>
              <a:t> </a:t>
            </a:r>
            <a:r>
              <a:rPr lang="ru-RU" sz="3200" dirty="0" err="1" smtClean="0"/>
              <a:t>якої</a:t>
            </a:r>
            <a:r>
              <a:rPr lang="ru-RU" sz="3200" dirty="0" smtClean="0"/>
              <a:t> - </a:t>
            </a:r>
            <a:r>
              <a:rPr lang="ru-RU" sz="3200" dirty="0" err="1" smtClean="0"/>
              <a:t>Сонце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err="1" smtClean="0"/>
              <a:t>Основні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показники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біогеоценозу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b="1" dirty="0" err="1" smtClean="0"/>
              <a:t>Видовий</a:t>
            </a:r>
            <a:r>
              <a:rPr lang="ru-RU" sz="3200" b="1" dirty="0" smtClean="0"/>
              <a:t> склад</a:t>
            </a:r>
            <a:r>
              <a:rPr lang="ru-RU" sz="3200" dirty="0" smtClean="0"/>
              <a:t> - </a:t>
            </a:r>
            <a:r>
              <a:rPr lang="ru-RU" sz="3200" dirty="0" err="1" smtClean="0"/>
              <a:t>кількість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видів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мешкають</a:t>
            </a:r>
            <a:r>
              <a:rPr lang="ru-RU" sz="3200" dirty="0" smtClean="0"/>
              <a:t> в </a:t>
            </a:r>
            <a:r>
              <a:rPr lang="ru-RU" sz="3200" dirty="0" err="1" smtClean="0"/>
              <a:t>біогеоценозі</a:t>
            </a:r>
            <a:r>
              <a:rPr lang="ru-RU" sz="3200" dirty="0" smtClean="0"/>
              <a:t>.</a:t>
            </a:r>
          </a:p>
          <a:p>
            <a:r>
              <a:rPr lang="ru-RU" sz="3200" b="1" dirty="0" err="1" smtClean="0"/>
              <a:t>Видове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різноманіття</a:t>
            </a:r>
            <a:r>
              <a:rPr lang="ru-RU" sz="3200" dirty="0" smtClean="0"/>
              <a:t> - </a:t>
            </a:r>
            <a:r>
              <a:rPr lang="ru-RU" sz="3200" dirty="0" err="1" smtClean="0"/>
              <a:t>кількість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видів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мешкають</a:t>
            </a:r>
            <a:r>
              <a:rPr lang="ru-RU" sz="3200" dirty="0" smtClean="0"/>
              <a:t> в </a:t>
            </a:r>
            <a:r>
              <a:rPr lang="ru-RU" sz="3200" dirty="0" err="1" smtClean="0"/>
              <a:t>біогеоценозі</a:t>
            </a:r>
            <a:r>
              <a:rPr lang="ru-RU" sz="3200" dirty="0" smtClean="0"/>
              <a:t> на </a:t>
            </a:r>
            <a:r>
              <a:rPr lang="ru-RU" sz="3200" dirty="0" err="1" smtClean="0"/>
              <a:t>одиницю</a:t>
            </a:r>
            <a:r>
              <a:rPr lang="ru-RU" sz="3200" dirty="0" smtClean="0"/>
              <a:t> </a:t>
            </a:r>
            <a:r>
              <a:rPr lang="ru-RU" sz="3200" dirty="0" err="1" smtClean="0"/>
              <a:t>площі</a:t>
            </a:r>
            <a:r>
              <a:rPr lang="ru-RU" sz="3200" dirty="0" smtClean="0"/>
              <a:t>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 smtClean="0"/>
              <a:t>об'єму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видовий</a:t>
            </a:r>
            <a:r>
              <a:rPr lang="ru-RU" dirty="0" smtClean="0"/>
              <a:t> склад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видове</a:t>
            </a:r>
            <a:r>
              <a:rPr lang="ru-RU" dirty="0" smtClean="0"/>
              <a:t> </a:t>
            </a:r>
            <a:r>
              <a:rPr lang="ru-RU" dirty="0" err="1" smtClean="0"/>
              <a:t>різноманіття</a:t>
            </a:r>
            <a:r>
              <a:rPr lang="ru-RU" dirty="0" smtClean="0"/>
              <a:t> </a:t>
            </a:r>
            <a:r>
              <a:rPr lang="ru-RU" dirty="0" err="1" smtClean="0"/>
              <a:t>кількісно</a:t>
            </a:r>
            <a:r>
              <a:rPr lang="ru-RU" dirty="0" smtClean="0"/>
              <a:t> не </a:t>
            </a:r>
            <a:r>
              <a:rPr lang="ru-RU" dirty="0" err="1" smtClean="0"/>
              <a:t>збігаються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видове</a:t>
            </a:r>
            <a:r>
              <a:rPr lang="ru-RU" dirty="0" smtClean="0"/>
              <a:t> </a:t>
            </a:r>
            <a:r>
              <a:rPr lang="ru-RU" dirty="0" err="1" smtClean="0"/>
              <a:t>різноманіття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досліджуваної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Біомаса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/>
              <a:t>Кількіть</a:t>
            </a:r>
            <a:r>
              <a:rPr lang="ru-RU" b="1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біогеоценозу</a:t>
            </a:r>
            <a:r>
              <a:rPr lang="ru-RU" dirty="0" smtClean="0"/>
              <a:t>, </a:t>
            </a:r>
            <a:r>
              <a:rPr lang="ru-RU" dirty="0" err="1" smtClean="0"/>
              <a:t>виражене</a:t>
            </a:r>
            <a:r>
              <a:rPr lang="ru-RU" dirty="0" smtClean="0"/>
              <a:t> в </a:t>
            </a:r>
            <a:r>
              <a:rPr lang="ru-RU" dirty="0" err="1" smtClean="0"/>
              <a:t>одиницях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.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біомасу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біомасу</a:t>
            </a:r>
            <a:r>
              <a:rPr lang="ru-RU" dirty="0" smtClean="0"/>
              <a:t> </a:t>
            </a:r>
            <a:r>
              <a:rPr lang="ru-RU" dirty="0" err="1" smtClean="0"/>
              <a:t>продуцентів</a:t>
            </a:r>
            <a:endParaRPr lang="ru-RU" dirty="0" smtClean="0"/>
          </a:p>
          <a:p>
            <a:r>
              <a:rPr lang="ru-RU" dirty="0" err="1" smtClean="0"/>
              <a:t>біомасу</a:t>
            </a:r>
            <a:r>
              <a:rPr lang="ru-RU" dirty="0" smtClean="0"/>
              <a:t> </a:t>
            </a:r>
            <a:r>
              <a:rPr lang="ru-RU" dirty="0" err="1" smtClean="0"/>
              <a:t>консументів</a:t>
            </a:r>
            <a:endParaRPr lang="ru-RU" dirty="0" smtClean="0"/>
          </a:p>
          <a:p>
            <a:r>
              <a:rPr lang="ru-RU" dirty="0" err="1" smtClean="0"/>
              <a:t>біомасу</a:t>
            </a:r>
            <a:r>
              <a:rPr lang="ru-RU" dirty="0" smtClean="0"/>
              <a:t> </a:t>
            </a:r>
            <a:r>
              <a:rPr lang="ru-RU" dirty="0" err="1" smtClean="0"/>
              <a:t>редуцентов</a:t>
            </a:r>
            <a:endParaRPr lang="ru-RU" dirty="0" smtClean="0"/>
          </a:p>
          <a:p>
            <a:r>
              <a:rPr lang="ru-RU" dirty="0" err="1" smtClean="0"/>
              <a:t>Продуктивність</a:t>
            </a:r>
            <a:endParaRPr lang="ru-RU" dirty="0" smtClean="0"/>
          </a:p>
          <a:p>
            <a:r>
              <a:rPr lang="ru-RU" dirty="0" err="1" smtClean="0"/>
              <a:t>Стійкість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саморегуляції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931224" cy="1143000"/>
          </a:xfrm>
        </p:spPr>
        <p:txBody>
          <a:bodyPr>
            <a:noAutofit/>
          </a:bodyPr>
          <a:lstStyle/>
          <a:p>
            <a:r>
              <a:rPr lang="ru-RU" sz="3500" b="1" dirty="0" err="1" smtClean="0"/>
              <a:t>Механізми</a:t>
            </a:r>
            <a:r>
              <a:rPr lang="ru-RU" sz="3500" b="1" dirty="0" smtClean="0"/>
              <a:t> </a:t>
            </a:r>
            <a:r>
              <a:rPr lang="ru-RU" sz="3500" b="1" dirty="0" err="1" smtClean="0"/>
              <a:t>стійкості</a:t>
            </a:r>
            <a:r>
              <a:rPr lang="ru-RU" sz="3500" b="1" dirty="0" smtClean="0"/>
              <a:t> </a:t>
            </a:r>
            <a:r>
              <a:rPr lang="ru-RU" sz="3500" b="1" dirty="0" err="1" smtClean="0"/>
              <a:t>біогеоценозів</a:t>
            </a:r>
            <a:endParaRPr lang="ru-RU" sz="3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352928" cy="54726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саморегуляції</a:t>
            </a:r>
            <a:r>
              <a:rPr lang="ru-RU" dirty="0" smtClean="0"/>
              <a:t> </a:t>
            </a:r>
            <a:r>
              <a:rPr lang="ru-RU" dirty="0" err="1" smtClean="0"/>
              <a:t>досягається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стійкому</a:t>
            </a:r>
            <a:r>
              <a:rPr lang="ru-RU" dirty="0" smtClean="0"/>
              <a:t> круговороту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 </a:t>
            </a:r>
            <a:r>
              <a:rPr lang="ru-RU" dirty="0" err="1" smtClean="0"/>
              <a:t>Стійкість</a:t>
            </a:r>
            <a:r>
              <a:rPr lang="ru-RU" dirty="0" smtClean="0"/>
              <a:t> ж самого </a:t>
            </a:r>
            <a:r>
              <a:rPr lang="ru-RU" dirty="0" err="1" smtClean="0"/>
              <a:t>кругообігу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декількома</a:t>
            </a:r>
            <a:r>
              <a:rPr lang="ru-RU" dirty="0" smtClean="0"/>
              <a:t> </a:t>
            </a:r>
            <a:r>
              <a:rPr lang="ru-RU" dirty="0" err="1" smtClean="0"/>
              <a:t>механізмами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достатність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простору,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площу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один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необхідними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ресурсами.</a:t>
            </a:r>
          </a:p>
          <a:p>
            <a:r>
              <a:rPr lang="ru-RU" dirty="0" err="1" smtClean="0"/>
              <a:t>багатство</a:t>
            </a:r>
            <a:r>
              <a:rPr lang="ru-RU" dirty="0" smtClean="0"/>
              <a:t> видового складу. Чим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багатший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стійкіше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 </a:t>
            </a:r>
            <a:r>
              <a:rPr lang="ru-RU" dirty="0" err="1" smtClean="0"/>
              <a:t>живлення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, круговорот </a:t>
            </a:r>
            <a:r>
              <a:rPr lang="ru-RU" dirty="0" err="1" smtClean="0"/>
              <a:t>речовин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різноманіття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підтримують</a:t>
            </a:r>
            <a:r>
              <a:rPr lang="ru-RU" dirty="0" smtClean="0"/>
              <a:t> </a:t>
            </a:r>
            <a:r>
              <a:rPr lang="ru-RU" dirty="0" err="1" smtClean="0"/>
              <a:t>міцність</a:t>
            </a:r>
            <a:r>
              <a:rPr lang="ru-RU" dirty="0" smtClean="0"/>
              <a:t> </a:t>
            </a:r>
            <a:r>
              <a:rPr lang="ru-RU" dirty="0" err="1" smtClean="0"/>
              <a:t>трофічних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средообразующіе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участь </a:t>
            </a:r>
            <a:r>
              <a:rPr lang="ru-RU" dirty="0" err="1" smtClean="0"/>
              <a:t>видів</a:t>
            </a:r>
            <a:r>
              <a:rPr lang="ru-RU" dirty="0" smtClean="0"/>
              <a:t> у </a:t>
            </a:r>
            <a:r>
              <a:rPr lang="ru-RU" dirty="0" err="1" smtClean="0"/>
              <a:t>синтезі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окисленні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напрям</a:t>
            </a:r>
            <a:r>
              <a:rPr lang="ru-RU" dirty="0" smtClean="0"/>
              <a:t> антропогенного </a:t>
            </a:r>
            <a:r>
              <a:rPr lang="ru-RU" dirty="0" err="1" smtClean="0"/>
              <a:t>впливу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289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Різноманітність, розвиток і продуктивність екосистем</vt:lpstr>
      <vt:lpstr>Біогеоценоз</vt:lpstr>
      <vt:lpstr>Слайд 3</vt:lpstr>
      <vt:lpstr>Приклади</vt:lpstr>
      <vt:lpstr>Історія терміну</vt:lpstr>
      <vt:lpstr> Властивості біогеоценозу </vt:lpstr>
      <vt:lpstr>Основні показники біогеоценозу </vt:lpstr>
      <vt:lpstr>Біомаса </vt:lpstr>
      <vt:lpstr>Механізми стійкості біогеоценозів</vt:lpstr>
      <vt:lpstr>Висновок</vt:lpstr>
      <vt:lpstr>Дякую за увагу!</vt:lpstr>
      <vt:lpstr>Джерела інформації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Різноманітність, розвиток і продуктивність екосистем</dc:title>
  <dc:creator>Златусик</dc:creator>
  <cp:lastModifiedBy>Златусик</cp:lastModifiedBy>
  <cp:revision>4</cp:revision>
  <dcterms:created xsi:type="dcterms:W3CDTF">2014-01-13T16:16:27Z</dcterms:created>
  <dcterms:modified xsi:type="dcterms:W3CDTF">2014-01-13T16:47:36Z</dcterms:modified>
</cp:coreProperties>
</file>