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74"/>
  </p:notesMasterIdLst>
  <p:sldIdLst>
    <p:sldId id="256" r:id="rId2"/>
    <p:sldId id="263" r:id="rId3"/>
    <p:sldId id="264" r:id="rId4"/>
    <p:sldId id="265" r:id="rId5"/>
    <p:sldId id="259" r:id="rId6"/>
    <p:sldId id="268" r:id="rId7"/>
    <p:sldId id="269" r:id="rId8"/>
    <p:sldId id="257" r:id="rId9"/>
    <p:sldId id="258" r:id="rId10"/>
    <p:sldId id="260" r:id="rId11"/>
    <p:sldId id="261" r:id="rId12"/>
    <p:sldId id="262" r:id="rId13"/>
    <p:sldId id="270" r:id="rId14"/>
    <p:sldId id="320" r:id="rId15"/>
    <p:sldId id="321" r:id="rId16"/>
    <p:sldId id="322" r:id="rId17"/>
    <p:sldId id="267" r:id="rId18"/>
    <p:sldId id="272" r:id="rId19"/>
    <p:sldId id="298" r:id="rId20"/>
    <p:sldId id="299" r:id="rId21"/>
    <p:sldId id="300" r:id="rId22"/>
    <p:sldId id="301" r:id="rId23"/>
    <p:sldId id="302" r:id="rId24"/>
    <p:sldId id="303" r:id="rId25"/>
    <p:sldId id="297" r:id="rId26"/>
    <p:sldId id="305" r:id="rId27"/>
    <p:sldId id="306" r:id="rId28"/>
    <p:sldId id="307" r:id="rId29"/>
    <p:sldId id="304" r:id="rId30"/>
    <p:sldId id="309" r:id="rId31"/>
    <p:sldId id="275" r:id="rId32"/>
    <p:sldId id="311" r:id="rId33"/>
    <p:sldId id="308" r:id="rId34"/>
    <p:sldId id="317" r:id="rId35"/>
    <p:sldId id="316" r:id="rId36"/>
    <p:sldId id="312" r:id="rId37"/>
    <p:sldId id="319" r:id="rId38"/>
    <p:sldId id="323" r:id="rId39"/>
    <p:sldId id="295" r:id="rId40"/>
    <p:sldId id="324" r:id="rId41"/>
    <p:sldId id="325" r:id="rId42"/>
    <p:sldId id="326" r:id="rId43"/>
    <p:sldId id="327" r:id="rId44"/>
    <p:sldId id="328" r:id="rId45"/>
    <p:sldId id="330" r:id="rId46"/>
    <p:sldId id="331" r:id="rId47"/>
    <p:sldId id="332" r:id="rId48"/>
    <p:sldId id="318" r:id="rId49"/>
    <p:sldId id="310" r:id="rId50"/>
    <p:sldId id="280" r:id="rId51"/>
    <p:sldId id="292" r:id="rId52"/>
    <p:sldId id="293" r:id="rId53"/>
    <p:sldId id="276" r:id="rId54"/>
    <p:sldId id="277" r:id="rId55"/>
    <p:sldId id="291" r:id="rId56"/>
    <p:sldId id="278" r:id="rId57"/>
    <p:sldId id="281" r:id="rId58"/>
    <p:sldId id="288" r:id="rId59"/>
    <p:sldId id="282" r:id="rId60"/>
    <p:sldId id="283" r:id="rId61"/>
    <p:sldId id="284" r:id="rId62"/>
    <p:sldId id="286" r:id="rId63"/>
    <p:sldId id="287" r:id="rId64"/>
    <p:sldId id="290" r:id="rId65"/>
    <p:sldId id="336" r:id="rId66"/>
    <p:sldId id="337" r:id="rId67"/>
    <p:sldId id="338" r:id="rId68"/>
    <p:sldId id="329" r:id="rId69"/>
    <p:sldId id="333" r:id="rId70"/>
    <p:sldId id="334" r:id="rId71"/>
    <p:sldId id="335" r:id="rId72"/>
    <p:sldId id="339" r:id="rId7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em Vozdihan" initials="AV" lastIdx="1" clrIdx="0">
    <p:extLst>
      <p:ext uri="{19B8F6BF-5375-455C-9EA6-DF929625EA0E}">
        <p15:presenceInfo xmlns:p15="http://schemas.microsoft.com/office/powerpoint/2012/main" xmlns="" userId="47325198f30445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72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6FCC9-ACCD-4D6A-AA52-EF53595A2ACA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3024056-2F0E-40B6-A6CB-752018058E8D}">
      <dgm:prSet phldrT="[Текст]"/>
      <dgm:spPr/>
      <dgm:t>
        <a:bodyPr/>
        <a:lstStyle/>
        <a:p>
          <a:r>
            <a:rPr lang="uk-UA" b="0" i="0" dirty="0" smtClean="0"/>
            <a:t>Завдання</a:t>
          </a:r>
          <a:endParaRPr lang="uk-UA" dirty="0"/>
        </a:p>
      </dgm:t>
    </dgm:pt>
    <dgm:pt modelId="{08715184-6E37-460A-9A72-5BDE6CFFBD0C}" type="parTrans" cxnId="{5907D788-63CF-463E-BE95-4B52324DC7C2}">
      <dgm:prSet/>
      <dgm:spPr/>
      <dgm:t>
        <a:bodyPr/>
        <a:lstStyle/>
        <a:p>
          <a:endParaRPr lang="uk-UA"/>
        </a:p>
      </dgm:t>
    </dgm:pt>
    <dgm:pt modelId="{00A403B9-945C-4934-9524-BB6E27215C66}" type="sibTrans" cxnId="{5907D788-63CF-463E-BE95-4B52324DC7C2}">
      <dgm:prSet/>
      <dgm:spPr/>
      <dgm:t>
        <a:bodyPr/>
        <a:lstStyle/>
        <a:p>
          <a:endParaRPr lang="uk-UA"/>
        </a:p>
      </dgm:t>
    </dgm:pt>
    <dgm:pt modelId="{80711CA8-BE3F-4AA6-96EF-5EF6331B70C8}">
      <dgm:prSet phldrT="[Текст]"/>
      <dgm:spPr/>
      <dgm:t>
        <a:bodyPr/>
        <a:lstStyle/>
        <a:p>
          <a:r>
            <a:rPr lang="uk-UA" b="0" i="0" noProof="0" dirty="0" smtClean="0"/>
            <a:t>Збереження цінних природних та історико-культурних комплексів і об’єктів, що знаходяться на його території.</a:t>
          </a:r>
          <a:endParaRPr lang="uk-UA" noProof="0" dirty="0"/>
        </a:p>
      </dgm:t>
    </dgm:pt>
    <dgm:pt modelId="{FBED80B4-8413-41E4-9FE4-915D8E3EE656}" type="sibTrans" cxnId="{830F9FED-0B8C-4DD2-B906-771D6BC32DD4}">
      <dgm:prSet/>
      <dgm:spPr/>
      <dgm:t>
        <a:bodyPr/>
        <a:lstStyle/>
        <a:p>
          <a:endParaRPr lang="uk-UA"/>
        </a:p>
      </dgm:t>
    </dgm:pt>
    <dgm:pt modelId="{36CBA730-DC55-4C44-BC43-E12E11ED6F61}" type="parTrans" cxnId="{830F9FED-0B8C-4DD2-B906-771D6BC32DD4}">
      <dgm:prSet/>
      <dgm:spPr/>
      <dgm:t>
        <a:bodyPr/>
        <a:lstStyle/>
        <a:p>
          <a:endParaRPr lang="uk-UA"/>
        </a:p>
      </dgm:t>
    </dgm:pt>
    <dgm:pt modelId="{079061D2-DA27-4CC9-AADE-CC57F9294692}">
      <dgm:prSet phldrT="[Текст]"/>
      <dgm:spPr/>
      <dgm:t>
        <a:bodyPr/>
        <a:lstStyle/>
        <a:p>
          <a:pPr algn="ctr"/>
          <a:r>
            <a:rPr lang="uk-UA" b="0" i="0" noProof="0" dirty="0" smtClean="0"/>
            <a:t>Створення умов для організованого туризму, відпочинку та інших видів рекреаційної діяльності в природних умовах.</a:t>
          </a:r>
          <a:endParaRPr lang="uk-UA" noProof="0" dirty="0"/>
        </a:p>
      </dgm:t>
    </dgm:pt>
    <dgm:pt modelId="{E92BEDE4-85C3-4F8E-ABF6-884212A9CDB6}" type="sibTrans" cxnId="{59FEDCA3-91EA-4AD2-8495-5DFD0D705104}">
      <dgm:prSet/>
      <dgm:spPr/>
      <dgm:t>
        <a:bodyPr/>
        <a:lstStyle/>
        <a:p>
          <a:endParaRPr lang="uk-UA"/>
        </a:p>
      </dgm:t>
    </dgm:pt>
    <dgm:pt modelId="{F4C6BE8D-BD36-436A-92F7-81B4E590BE6B}" type="parTrans" cxnId="{59FEDCA3-91EA-4AD2-8495-5DFD0D705104}">
      <dgm:prSet/>
      <dgm:spPr/>
      <dgm:t>
        <a:bodyPr/>
        <a:lstStyle/>
        <a:p>
          <a:endParaRPr lang="uk-UA"/>
        </a:p>
      </dgm:t>
    </dgm:pt>
    <dgm:pt modelId="{97AC78AF-3929-49E3-A53E-761AF142F237}">
      <dgm:prSet phldrT="[Текст]"/>
      <dgm:spPr/>
      <dgm:t>
        <a:bodyPr/>
        <a:lstStyle/>
        <a:p>
          <a:r>
            <a:rPr lang="uk-UA" b="0" i="0" dirty="0" smtClean="0"/>
            <a:t>Проведення екологічної </a:t>
          </a:r>
          <a:r>
            <a:rPr lang="uk-UA" b="0" i="0" dirty="0" err="1" smtClean="0"/>
            <a:t>освітньо</a:t>
          </a:r>
          <a:r>
            <a:rPr lang="uk-UA" b="0" i="0" dirty="0" smtClean="0"/>
            <a:t>-виховної роботи серед відвідувачів парку та студентів.</a:t>
          </a:r>
          <a:endParaRPr lang="uk-UA" dirty="0"/>
        </a:p>
      </dgm:t>
    </dgm:pt>
    <dgm:pt modelId="{18D9E169-8516-465F-B56F-06DD60BF6EE5}" type="sibTrans" cxnId="{F5DB411C-158B-4FEC-8FD0-73BBA658E34C}">
      <dgm:prSet/>
      <dgm:spPr/>
      <dgm:t>
        <a:bodyPr/>
        <a:lstStyle/>
        <a:p>
          <a:endParaRPr lang="uk-UA"/>
        </a:p>
      </dgm:t>
    </dgm:pt>
    <dgm:pt modelId="{9644C7D8-B641-439E-8984-5A2A0ED02790}" type="parTrans" cxnId="{F5DB411C-158B-4FEC-8FD0-73BBA658E34C}">
      <dgm:prSet/>
      <dgm:spPr/>
      <dgm:t>
        <a:bodyPr/>
        <a:lstStyle/>
        <a:p>
          <a:endParaRPr lang="uk-UA"/>
        </a:p>
      </dgm:t>
    </dgm:pt>
    <dgm:pt modelId="{627FB55B-B4AB-4F38-BCFF-8964030238AA}">
      <dgm:prSet phldrT="[Текст]"/>
      <dgm:spPr/>
      <dgm:t>
        <a:bodyPr/>
        <a:lstStyle/>
        <a:p>
          <a:r>
            <a:rPr lang="uk-UA" b="0" i="0" noProof="0" dirty="0" smtClean="0"/>
            <a:t>Проведення наукових досліджень природних комплексів та їх змін в умовах рекреаційного та ефективного використання природних ресурсів.</a:t>
          </a:r>
          <a:endParaRPr lang="uk-UA" noProof="0" dirty="0"/>
        </a:p>
      </dgm:t>
    </dgm:pt>
    <dgm:pt modelId="{82D9FB1B-A18D-4B12-9200-3977151BF46E}" type="sibTrans" cxnId="{8D306795-B0A1-44B2-98FA-C98EFF44B427}">
      <dgm:prSet/>
      <dgm:spPr/>
      <dgm:t>
        <a:bodyPr/>
        <a:lstStyle/>
        <a:p>
          <a:endParaRPr lang="uk-UA"/>
        </a:p>
      </dgm:t>
    </dgm:pt>
    <dgm:pt modelId="{35FFCA62-6266-4F25-B739-B49855F796C8}" type="parTrans" cxnId="{8D306795-B0A1-44B2-98FA-C98EFF44B427}">
      <dgm:prSet/>
      <dgm:spPr/>
      <dgm:t>
        <a:bodyPr/>
        <a:lstStyle/>
        <a:p>
          <a:endParaRPr lang="uk-UA"/>
        </a:p>
      </dgm:t>
    </dgm:pt>
    <dgm:pt modelId="{7D52A74A-4B16-4B68-91D4-9B3DADAA1E39}" type="pres">
      <dgm:prSet presAssocID="{85E6FCC9-ACCD-4D6A-AA52-EF53595A2AC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5D14202-3EEC-40DA-BDAA-286303512D64}" type="pres">
      <dgm:prSet presAssocID="{85E6FCC9-ACCD-4D6A-AA52-EF53595A2ACA}" presName="matrix" presStyleCnt="0"/>
      <dgm:spPr/>
    </dgm:pt>
    <dgm:pt modelId="{26C444AE-F783-4F7A-ADFA-987185992A1C}" type="pres">
      <dgm:prSet presAssocID="{85E6FCC9-ACCD-4D6A-AA52-EF53595A2ACA}" presName="tile1" presStyleLbl="node1" presStyleIdx="0" presStyleCnt="4" custLinFactNeighborX="-6021" custLinFactNeighborY="-6655"/>
      <dgm:spPr/>
      <dgm:t>
        <a:bodyPr/>
        <a:lstStyle/>
        <a:p>
          <a:endParaRPr lang="uk-UA"/>
        </a:p>
      </dgm:t>
    </dgm:pt>
    <dgm:pt modelId="{E230B1ED-C049-4F14-9952-F98AABFFFC6E}" type="pres">
      <dgm:prSet presAssocID="{85E6FCC9-ACCD-4D6A-AA52-EF53595A2AC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903FB7-C17B-4002-9582-0F4C079E4153}" type="pres">
      <dgm:prSet presAssocID="{85E6FCC9-ACCD-4D6A-AA52-EF53595A2ACA}" presName="tile2" presStyleLbl="node1" presStyleIdx="1" presStyleCnt="4"/>
      <dgm:spPr/>
      <dgm:t>
        <a:bodyPr/>
        <a:lstStyle/>
        <a:p>
          <a:endParaRPr lang="uk-UA"/>
        </a:p>
      </dgm:t>
    </dgm:pt>
    <dgm:pt modelId="{FAB40071-D56A-48E2-8BCE-573F1B814B20}" type="pres">
      <dgm:prSet presAssocID="{85E6FCC9-ACCD-4D6A-AA52-EF53595A2AC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D49663-C653-4743-9C59-83EF8401813C}" type="pres">
      <dgm:prSet presAssocID="{85E6FCC9-ACCD-4D6A-AA52-EF53595A2ACA}" presName="tile3" presStyleLbl="node1" presStyleIdx="2" presStyleCnt="4"/>
      <dgm:spPr/>
      <dgm:t>
        <a:bodyPr/>
        <a:lstStyle/>
        <a:p>
          <a:endParaRPr lang="uk-UA"/>
        </a:p>
      </dgm:t>
    </dgm:pt>
    <dgm:pt modelId="{1D8DD568-94BD-4521-8EB1-039694DBC19E}" type="pres">
      <dgm:prSet presAssocID="{85E6FCC9-ACCD-4D6A-AA52-EF53595A2AC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67AF69-0518-4415-9B51-C0744FE649DE}" type="pres">
      <dgm:prSet presAssocID="{85E6FCC9-ACCD-4D6A-AA52-EF53595A2ACA}" presName="tile4" presStyleLbl="node1" presStyleIdx="3" presStyleCnt="4"/>
      <dgm:spPr/>
      <dgm:t>
        <a:bodyPr/>
        <a:lstStyle/>
        <a:p>
          <a:endParaRPr lang="uk-UA"/>
        </a:p>
      </dgm:t>
    </dgm:pt>
    <dgm:pt modelId="{513F904D-E506-45A3-ADE3-9BE19572FE3C}" type="pres">
      <dgm:prSet presAssocID="{85E6FCC9-ACCD-4D6A-AA52-EF53595A2AC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8E5058-F278-4871-BFE2-2BADE869F1B5}" type="pres">
      <dgm:prSet presAssocID="{85E6FCC9-ACCD-4D6A-AA52-EF53595A2AC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0F286B4B-F036-4D83-8E5E-C44C44D13617}" type="presOf" srcId="{627FB55B-B4AB-4F38-BCFF-8964030238AA}" destId="{24903FB7-C17B-4002-9582-0F4C079E4153}" srcOrd="0" destOrd="0" presId="urn:microsoft.com/office/officeart/2005/8/layout/matrix1"/>
    <dgm:cxn modelId="{40B25814-BC73-47FE-BD44-8475D8BF2E0D}" type="presOf" srcId="{85E6FCC9-ACCD-4D6A-AA52-EF53595A2ACA}" destId="{7D52A74A-4B16-4B68-91D4-9B3DADAA1E39}" srcOrd="0" destOrd="0" presId="urn:microsoft.com/office/officeart/2005/8/layout/matrix1"/>
    <dgm:cxn modelId="{8D306795-B0A1-44B2-98FA-C98EFF44B427}" srcId="{63024056-2F0E-40B6-A6CB-752018058E8D}" destId="{627FB55B-B4AB-4F38-BCFF-8964030238AA}" srcOrd="1" destOrd="0" parTransId="{35FFCA62-6266-4F25-B739-B49855F796C8}" sibTransId="{82D9FB1B-A18D-4B12-9200-3977151BF46E}"/>
    <dgm:cxn modelId="{112EC227-2852-4309-82CE-F432E98A94C8}" type="presOf" srcId="{079061D2-DA27-4CC9-AADE-CC57F9294692}" destId="{26C444AE-F783-4F7A-ADFA-987185992A1C}" srcOrd="0" destOrd="0" presId="urn:microsoft.com/office/officeart/2005/8/layout/matrix1"/>
    <dgm:cxn modelId="{25CF4C27-68D5-44EC-87B2-CD7C29E9A2F7}" type="presOf" srcId="{63024056-2F0E-40B6-A6CB-752018058E8D}" destId="{C88E5058-F278-4871-BFE2-2BADE869F1B5}" srcOrd="0" destOrd="0" presId="urn:microsoft.com/office/officeart/2005/8/layout/matrix1"/>
    <dgm:cxn modelId="{F5DB411C-158B-4FEC-8FD0-73BBA658E34C}" srcId="{63024056-2F0E-40B6-A6CB-752018058E8D}" destId="{97AC78AF-3929-49E3-A53E-761AF142F237}" srcOrd="3" destOrd="0" parTransId="{9644C7D8-B641-439E-8984-5A2A0ED02790}" sibTransId="{18D9E169-8516-465F-B56F-06DD60BF6EE5}"/>
    <dgm:cxn modelId="{6FFC9E9C-F3A6-4AA2-90CA-EA4CB3314D5C}" type="presOf" srcId="{97AC78AF-3929-49E3-A53E-761AF142F237}" destId="{513F904D-E506-45A3-ADE3-9BE19572FE3C}" srcOrd="1" destOrd="0" presId="urn:microsoft.com/office/officeart/2005/8/layout/matrix1"/>
    <dgm:cxn modelId="{830F9FED-0B8C-4DD2-B906-771D6BC32DD4}" srcId="{63024056-2F0E-40B6-A6CB-752018058E8D}" destId="{80711CA8-BE3F-4AA6-96EF-5EF6331B70C8}" srcOrd="2" destOrd="0" parTransId="{36CBA730-DC55-4C44-BC43-E12E11ED6F61}" sibTransId="{FBED80B4-8413-41E4-9FE4-915D8E3EE656}"/>
    <dgm:cxn modelId="{021B564A-2E8E-40F1-8200-1B257C344B9A}" type="presOf" srcId="{627FB55B-B4AB-4F38-BCFF-8964030238AA}" destId="{FAB40071-D56A-48E2-8BCE-573F1B814B20}" srcOrd="1" destOrd="0" presId="urn:microsoft.com/office/officeart/2005/8/layout/matrix1"/>
    <dgm:cxn modelId="{46DC4E7F-3CF0-49BE-8CA7-6889DAEB358D}" type="presOf" srcId="{97AC78AF-3929-49E3-A53E-761AF142F237}" destId="{5B67AF69-0518-4415-9B51-C0744FE649DE}" srcOrd="0" destOrd="0" presId="urn:microsoft.com/office/officeart/2005/8/layout/matrix1"/>
    <dgm:cxn modelId="{649A5D19-3A44-4F77-9671-9D3984BA1B4D}" type="presOf" srcId="{80711CA8-BE3F-4AA6-96EF-5EF6331B70C8}" destId="{1D8DD568-94BD-4521-8EB1-039694DBC19E}" srcOrd="1" destOrd="0" presId="urn:microsoft.com/office/officeart/2005/8/layout/matrix1"/>
    <dgm:cxn modelId="{5907D788-63CF-463E-BE95-4B52324DC7C2}" srcId="{85E6FCC9-ACCD-4D6A-AA52-EF53595A2ACA}" destId="{63024056-2F0E-40B6-A6CB-752018058E8D}" srcOrd="0" destOrd="0" parTransId="{08715184-6E37-460A-9A72-5BDE6CFFBD0C}" sibTransId="{00A403B9-945C-4934-9524-BB6E27215C66}"/>
    <dgm:cxn modelId="{47FB669E-32CE-46BB-8F2F-E4664BFE36F1}" type="presOf" srcId="{079061D2-DA27-4CC9-AADE-CC57F9294692}" destId="{E230B1ED-C049-4F14-9952-F98AABFFFC6E}" srcOrd="1" destOrd="0" presId="urn:microsoft.com/office/officeart/2005/8/layout/matrix1"/>
    <dgm:cxn modelId="{39C29D65-4BF7-444C-8163-CD3E724AA998}" type="presOf" srcId="{80711CA8-BE3F-4AA6-96EF-5EF6331B70C8}" destId="{4BD49663-C653-4743-9C59-83EF8401813C}" srcOrd="0" destOrd="0" presId="urn:microsoft.com/office/officeart/2005/8/layout/matrix1"/>
    <dgm:cxn modelId="{59FEDCA3-91EA-4AD2-8495-5DFD0D705104}" srcId="{63024056-2F0E-40B6-A6CB-752018058E8D}" destId="{079061D2-DA27-4CC9-AADE-CC57F9294692}" srcOrd="0" destOrd="0" parTransId="{F4C6BE8D-BD36-436A-92F7-81B4E590BE6B}" sibTransId="{E92BEDE4-85C3-4F8E-ABF6-884212A9CDB6}"/>
    <dgm:cxn modelId="{3DDE774F-2AC0-4002-A14A-2F289F2D31D3}" type="presParOf" srcId="{7D52A74A-4B16-4B68-91D4-9B3DADAA1E39}" destId="{05D14202-3EEC-40DA-BDAA-286303512D64}" srcOrd="0" destOrd="0" presId="urn:microsoft.com/office/officeart/2005/8/layout/matrix1"/>
    <dgm:cxn modelId="{D1581FAC-5667-434D-B118-88EC9614C48D}" type="presParOf" srcId="{05D14202-3EEC-40DA-BDAA-286303512D64}" destId="{26C444AE-F783-4F7A-ADFA-987185992A1C}" srcOrd="0" destOrd="0" presId="urn:microsoft.com/office/officeart/2005/8/layout/matrix1"/>
    <dgm:cxn modelId="{B7C28BB7-9DB9-4C74-8EA5-42DA587B8C72}" type="presParOf" srcId="{05D14202-3EEC-40DA-BDAA-286303512D64}" destId="{E230B1ED-C049-4F14-9952-F98AABFFFC6E}" srcOrd="1" destOrd="0" presId="urn:microsoft.com/office/officeart/2005/8/layout/matrix1"/>
    <dgm:cxn modelId="{D33997F1-F87F-4A42-9E11-1B149740AB3E}" type="presParOf" srcId="{05D14202-3EEC-40DA-BDAA-286303512D64}" destId="{24903FB7-C17B-4002-9582-0F4C079E4153}" srcOrd="2" destOrd="0" presId="urn:microsoft.com/office/officeart/2005/8/layout/matrix1"/>
    <dgm:cxn modelId="{3A173FC2-B4F4-4D69-ABD8-BDADCA2C7C05}" type="presParOf" srcId="{05D14202-3EEC-40DA-BDAA-286303512D64}" destId="{FAB40071-D56A-48E2-8BCE-573F1B814B20}" srcOrd="3" destOrd="0" presId="urn:microsoft.com/office/officeart/2005/8/layout/matrix1"/>
    <dgm:cxn modelId="{9D87351E-22CB-4C3A-B0E7-6A87494CF65A}" type="presParOf" srcId="{05D14202-3EEC-40DA-BDAA-286303512D64}" destId="{4BD49663-C653-4743-9C59-83EF8401813C}" srcOrd="4" destOrd="0" presId="urn:microsoft.com/office/officeart/2005/8/layout/matrix1"/>
    <dgm:cxn modelId="{AE135B5E-BF49-456F-BFEB-6908FA713042}" type="presParOf" srcId="{05D14202-3EEC-40DA-BDAA-286303512D64}" destId="{1D8DD568-94BD-4521-8EB1-039694DBC19E}" srcOrd="5" destOrd="0" presId="urn:microsoft.com/office/officeart/2005/8/layout/matrix1"/>
    <dgm:cxn modelId="{508F1800-4233-41BA-9B47-F6D5F2521AEE}" type="presParOf" srcId="{05D14202-3EEC-40DA-BDAA-286303512D64}" destId="{5B67AF69-0518-4415-9B51-C0744FE649DE}" srcOrd="6" destOrd="0" presId="urn:microsoft.com/office/officeart/2005/8/layout/matrix1"/>
    <dgm:cxn modelId="{96C3E384-69B4-4354-A9A2-1116CDC60C30}" type="presParOf" srcId="{05D14202-3EEC-40DA-BDAA-286303512D64}" destId="{513F904D-E506-45A3-ADE3-9BE19572FE3C}" srcOrd="7" destOrd="0" presId="urn:microsoft.com/office/officeart/2005/8/layout/matrix1"/>
    <dgm:cxn modelId="{FF6223E0-17BF-4C6D-B9C8-98F9A0279D76}" type="presParOf" srcId="{7D52A74A-4B16-4B68-91D4-9B3DADAA1E39}" destId="{C88E5058-F278-4871-BFE2-2BADE869F1B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444AE-F783-4F7A-ADFA-987185992A1C}">
      <dsp:nvSpPr>
        <dsp:cNvPr id="0" name=""/>
        <dsp:cNvSpPr/>
      </dsp:nvSpPr>
      <dsp:spPr>
        <a:xfrm rot="16200000">
          <a:off x="705834" y="-705834"/>
          <a:ext cx="2427667" cy="383933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i="0" kern="1200" noProof="0" dirty="0" smtClean="0"/>
            <a:t>Створення умов для організованого туризму, відпочинку та інших видів рекреаційної діяльності в природних умовах.</a:t>
          </a:r>
          <a:endParaRPr lang="uk-UA" sz="1900" kern="1200" noProof="0" dirty="0"/>
        </a:p>
      </dsp:txBody>
      <dsp:txXfrm rot="5400000">
        <a:off x="0" y="0"/>
        <a:ext cx="3839337" cy="1820750"/>
      </dsp:txXfrm>
    </dsp:sp>
    <dsp:sp modelId="{24903FB7-C17B-4002-9582-0F4C079E4153}">
      <dsp:nvSpPr>
        <dsp:cNvPr id="0" name=""/>
        <dsp:cNvSpPr/>
      </dsp:nvSpPr>
      <dsp:spPr>
        <a:xfrm>
          <a:off x="3839337" y="0"/>
          <a:ext cx="3839337" cy="242766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i="0" kern="1200" noProof="0" dirty="0" smtClean="0"/>
            <a:t>Проведення наукових досліджень природних комплексів та їх змін в умовах рекреаційного та ефективного використання природних ресурсів.</a:t>
          </a:r>
          <a:endParaRPr lang="uk-UA" sz="1900" kern="1200" noProof="0" dirty="0"/>
        </a:p>
      </dsp:txBody>
      <dsp:txXfrm>
        <a:off x="3839337" y="0"/>
        <a:ext cx="3839337" cy="1820750"/>
      </dsp:txXfrm>
    </dsp:sp>
    <dsp:sp modelId="{4BD49663-C653-4743-9C59-83EF8401813C}">
      <dsp:nvSpPr>
        <dsp:cNvPr id="0" name=""/>
        <dsp:cNvSpPr/>
      </dsp:nvSpPr>
      <dsp:spPr>
        <a:xfrm rot="10800000">
          <a:off x="0" y="2427667"/>
          <a:ext cx="3839337" cy="242766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i="0" kern="1200" noProof="0" dirty="0" smtClean="0"/>
            <a:t>Збереження цінних природних та історико-культурних комплексів і об’єктів, що знаходяться на його території.</a:t>
          </a:r>
          <a:endParaRPr lang="uk-UA" sz="1900" kern="1200" noProof="0" dirty="0"/>
        </a:p>
      </dsp:txBody>
      <dsp:txXfrm rot="10800000">
        <a:off x="0" y="3034584"/>
        <a:ext cx="3839337" cy="1820750"/>
      </dsp:txXfrm>
    </dsp:sp>
    <dsp:sp modelId="{5B67AF69-0518-4415-9B51-C0744FE649DE}">
      <dsp:nvSpPr>
        <dsp:cNvPr id="0" name=""/>
        <dsp:cNvSpPr/>
      </dsp:nvSpPr>
      <dsp:spPr>
        <a:xfrm rot="5400000">
          <a:off x="4545171" y="1721832"/>
          <a:ext cx="2427667" cy="383933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i="0" kern="1200" dirty="0" smtClean="0"/>
            <a:t>Проведення екологічної </a:t>
          </a:r>
          <a:r>
            <a:rPr lang="uk-UA" sz="1900" b="0" i="0" kern="1200" dirty="0" err="1" smtClean="0"/>
            <a:t>освітньо</a:t>
          </a:r>
          <a:r>
            <a:rPr lang="uk-UA" sz="1900" b="0" i="0" kern="1200" dirty="0" smtClean="0"/>
            <a:t>-виховної роботи серед відвідувачів парку та студентів.</a:t>
          </a:r>
          <a:endParaRPr lang="uk-UA" sz="1900" kern="1200" dirty="0"/>
        </a:p>
      </dsp:txBody>
      <dsp:txXfrm rot="-5400000">
        <a:off x="3839337" y="3034584"/>
        <a:ext cx="3839337" cy="1820750"/>
      </dsp:txXfrm>
    </dsp:sp>
    <dsp:sp modelId="{C88E5058-F278-4871-BFE2-2BADE869F1B5}">
      <dsp:nvSpPr>
        <dsp:cNvPr id="0" name=""/>
        <dsp:cNvSpPr/>
      </dsp:nvSpPr>
      <dsp:spPr>
        <a:xfrm>
          <a:off x="2687535" y="1820750"/>
          <a:ext cx="2303602" cy="121383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i="0" kern="1200" dirty="0" smtClean="0"/>
            <a:t>Завдання</a:t>
          </a:r>
          <a:endParaRPr lang="uk-UA" sz="1900" kern="1200" dirty="0"/>
        </a:p>
      </dsp:txBody>
      <dsp:txXfrm>
        <a:off x="2746789" y="1880004"/>
        <a:ext cx="2185094" cy="1095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5FECC-6EAF-4387-B57C-BF30F5871E87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7E236-48B6-41A4-A8D4-E764F2551F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169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7E236-48B6-41A4-A8D4-E764F2551FA6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912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7E236-48B6-41A4-A8D4-E764F2551FA6}" type="slidenum">
              <a:rPr lang="uk-UA" smtClean="0"/>
              <a:t>45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903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7E236-48B6-41A4-A8D4-E764F2551FA6}" type="slidenum">
              <a:rPr lang="uk-UA" smtClean="0"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7085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7E236-48B6-41A4-A8D4-E764F2551FA6}" type="slidenum">
              <a:rPr lang="uk-UA" smtClean="0"/>
              <a:t>47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564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7E236-48B6-41A4-A8D4-E764F2551FA6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924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7E236-48B6-41A4-A8D4-E764F2551FA6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2395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7E236-48B6-41A4-A8D4-E764F2551FA6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318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7E236-48B6-41A4-A8D4-E764F2551FA6}" type="slidenum">
              <a:rPr lang="uk-UA" smtClean="0"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315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7E236-48B6-41A4-A8D4-E764F2551FA6}" type="slidenum">
              <a:rPr lang="uk-UA" smtClean="0"/>
              <a:t>41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811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7E236-48B6-41A4-A8D4-E764F2551FA6}" type="slidenum">
              <a:rPr lang="uk-UA" smtClean="0"/>
              <a:t>42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843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7E236-48B6-41A4-A8D4-E764F2551FA6}" type="slidenum">
              <a:rPr lang="uk-UA" smtClean="0"/>
              <a:t>43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0834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7E236-48B6-41A4-A8D4-E764F2551FA6}" type="slidenum">
              <a:rPr lang="uk-UA" smtClean="0"/>
              <a:t>44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700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804E-A9A6-461E-AB95-11A4287A0228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E67C-569B-4F13-8C9E-444968B60A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66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804E-A9A6-461E-AB95-11A4287A0228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E67C-569B-4F13-8C9E-444968B60A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727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804E-A9A6-461E-AB95-11A4287A0228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E67C-569B-4F13-8C9E-444968B60A39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6598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804E-A9A6-461E-AB95-11A4287A0228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E67C-569B-4F13-8C9E-444968B60A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781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804E-A9A6-461E-AB95-11A4287A0228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E67C-569B-4F13-8C9E-444968B60A39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11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804E-A9A6-461E-AB95-11A4287A0228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E67C-569B-4F13-8C9E-444968B60A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598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804E-A9A6-461E-AB95-11A4287A0228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E67C-569B-4F13-8C9E-444968B60A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4761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804E-A9A6-461E-AB95-11A4287A0228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E67C-569B-4F13-8C9E-444968B60A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873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804E-A9A6-461E-AB95-11A4287A0228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E67C-569B-4F13-8C9E-444968B60A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138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804E-A9A6-461E-AB95-11A4287A0228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E67C-569B-4F13-8C9E-444968B60A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288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804E-A9A6-461E-AB95-11A4287A0228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E67C-569B-4F13-8C9E-444968B60A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519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804E-A9A6-461E-AB95-11A4287A0228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E67C-569B-4F13-8C9E-444968B60A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3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804E-A9A6-461E-AB95-11A4287A0228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E67C-569B-4F13-8C9E-444968B60A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86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804E-A9A6-461E-AB95-11A4287A0228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E67C-569B-4F13-8C9E-444968B60A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921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804E-A9A6-461E-AB95-11A4287A0228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E67C-569B-4F13-8C9E-444968B60A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191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804E-A9A6-461E-AB95-11A4287A0228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E67C-569B-4F13-8C9E-444968B60A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850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804E-A9A6-461E-AB95-11A4287A0228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35E67C-569B-4F13-8C9E-444968B60A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14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61" y="32733"/>
            <a:ext cx="6722235" cy="6722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2996" y="2793247"/>
            <a:ext cx="50190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inthia" panose="03000400000000000000" pitchFamily="66" charset="-52"/>
              </a:rPr>
              <a:t>Виконала студентка  2 курсу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inthia" panose="03000400000000000000" pitchFamily="66" charset="-52"/>
            </a:endParaRPr>
          </a:p>
          <a:p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inthia" panose="03000400000000000000" pitchFamily="66" charset="-52"/>
            </a:endParaRPr>
          </a:p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inthia" panose="03000400000000000000" pitchFamily="66" charset="-52"/>
              </a:rPr>
              <a:t>групи   </a:t>
            </a:r>
            <a:r>
              <a:rPr lang="uk-UA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inthia" panose="03000400000000000000" pitchFamily="66" charset="-52"/>
              </a:rPr>
              <a:t>ЕіСР</a:t>
            </a: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inthia" panose="03000400000000000000" pitchFamily="66" charset="-52"/>
              </a:rPr>
              <a:t> 2 група</a:t>
            </a:r>
          </a:p>
          <a:p>
            <a:endParaRPr 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inthia" panose="03000400000000000000" pitchFamily="66" charset="-52"/>
            </a:endParaRPr>
          </a:p>
          <a:p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inthia" panose="03000400000000000000" pitchFamily="66" charset="-52"/>
              </a:rPr>
              <a:t>Мілінчук  Анастасія</a:t>
            </a:r>
            <a:endParaRPr lang="uk-UA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inthia" panose="03000400000000000000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0320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5074" y="56949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я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34561"/>
            <a:ext cx="12192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/>
              <a:t>Враховуючи пропозиції українських та зарубіжних вчених та потребу збереження в Східних Бескидах унікальним природних ландшафтів, їх оригінальної флори й фауни Державний комітет охорони природи України створив у 1974 р. ландшафтний заказник республіканського значення "Стужиця" (2542 га), який включив і територію довоєнного природного резервату. Він безпосередньо межує із польським </a:t>
            </a:r>
            <a:r>
              <a:rPr lang="uk-UA" sz="1600" b="1" dirty="0" err="1" smtClean="0"/>
              <a:t>Бещадським</a:t>
            </a:r>
            <a:r>
              <a:rPr lang="uk-UA" sz="1600" b="1" dirty="0" smtClean="0"/>
              <a:t> парком народовим та Словацьким народним парком „Східні Карпати” і створює з ними єдиний природний територіальний комплекс.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1729870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5074" y="56949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я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279449"/>
            <a:ext cx="121920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/>
              <a:t>З цією метою в 1995 р. обґрунтували проект створення на правобережжі басейну Ужанського ландшафтного природного парку республіканського значення. Оскільки в таких межах ландшафтний парк не репрезентував все різноманіття природної спадщини басейну Ужа був обґрунтований проект створення Ужанського національного парку на площі 39159 га. Національний парк охоплює природні угіддя трьох землекористувачів – Ужанського НПП, без вилучення три лісництва Велико-</a:t>
            </a:r>
            <a:r>
              <a:rPr lang="uk-UA" sz="1600" b="1" dirty="0" err="1" smtClean="0"/>
              <a:t>Березнянського</a:t>
            </a:r>
            <a:r>
              <a:rPr lang="uk-UA" sz="1600" b="1" dirty="0" smtClean="0"/>
              <a:t> лісгоспу, а також ліси </a:t>
            </a:r>
            <a:r>
              <a:rPr lang="uk-UA" sz="1600" b="1" dirty="0" err="1" smtClean="0"/>
              <a:t>Агролісу</a:t>
            </a:r>
            <a:r>
              <a:rPr lang="uk-UA" sz="1600" b="1" dirty="0" smtClean="0"/>
              <a:t>. В таких межах Ужанський НПП був затверджений Указом Президента України в 1999 р.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568611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5074" y="56949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я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34561"/>
            <a:ext cx="12192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/>
              <a:t>За пропозицією національних комітетів МАБ ЮНЕСКО трьох країн в 1998 р був офіційно затверджений Польсько-</a:t>
            </a:r>
            <a:r>
              <a:rPr lang="uk-UA" sz="1600" b="1" dirty="0" err="1" smtClean="0"/>
              <a:t>Словацько</a:t>
            </a:r>
            <a:r>
              <a:rPr lang="uk-UA" sz="1600" b="1" dirty="0" smtClean="0"/>
              <a:t>-Український біосферний резерват "Східні Кар­пати" на площі 208089,75 га. Він включає: з польської сторони </a:t>
            </a:r>
            <a:r>
              <a:rPr lang="uk-UA" sz="1600" b="1" dirty="0" err="1" smtClean="0"/>
              <a:t>Бещадський</a:t>
            </a:r>
            <a:r>
              <a:rPr lang="uk-UA" sz="1600" b="1" dirty="0" smtClean="0"/>
              <a:t> парк народовий (27833,68 га) та два парки </a:t>
            </a:r>
            <a:r>
              <a:rPr lang="uk-UA" sz="1600" b="1" dirty="0" err="1" smtClean="0"/>
              <a:t>крайобразові</a:t>
            </a:r>
            <a:r>
              <a:rPr lang="uk-UA" sz="1600" b="1" dirty="0" smtClean="0"/>
              <a:t> –</a:t>
            </a:r>
            <a:r>
              <a:rPr lang="uk-UA" sz="1600" b="1" dirty="0" err="1" smtClean="0"/>
              <a:t>Ціснянсько-Ветлінський</a:t>
            </a:r>
            <a:r>
              <a:rPr lang="uk-UA" sz="1600" b="1" dirty="0" smtClean="0"/>
              <a:t> (46025 га) та Долина Сяну (34865,41 га); із словацької сторони – національний парк "Полонини"(29805,05га) та буферну зону парку </a:t>
            </a:r>
            <a:r>
              <a:rPr lang="ru-RU" sz="1600" b="1" dirty="0" smtClean="0"/>
              <a:t>(10973,29 га); з української </a:t>
            </a:r>
            <a:r>
              <a:rPr lang="uk-UA" sz="1600" b="1" dirty="0" smtClean="0"/>
              <a:t>сторони</a:t>
            </a:r>
            <a:r>
              <a:rPr lang="ru-RU" sz="1600" b="1" dirty="0" smtClean="0"/>
              <a:t> – Ужанський НПП (39159 га), та </a:t>
            </a:r>
            <a:r>
              <a:rPr lang="uk-UA" sz="1600" b="1" dirty="0" err="1" smtClean="0"/>
              <a:t>Надсянський</a:t>
            </a:r>
            <a:r>
              <a:rPr lang="ru-RU" sz="1600" b="1" dirty="0" smtClean="0"/>
              <a:t> РЛП (</a:t>
            </a:r>
            <a:r>
              <a:rPr lang="en-US" sz="1600" b="1" dirty="0" smtClean="0"/>
              <a:t>I9428 </a:t>
            </a:r>
            <a:r>
              <a:rPr lang="ru-RU" sz="1600" b="1" dirty="0" smtClean="0"/>
              <a:t>га).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622639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1424" y="631522"/>
            <a:ext cx="7003630" cy="5685827"/>
            <a:chOff x="1071424" y="631522"/>
            <a:chExt cx="7003630" cy="5685827"/>
          </a:xfrm>
        </p:grpSpPr>
        <p:sp>
          <p:nvSpPr>
            <p:cNvPr id="6" name="Полилиния 5"/>
            <p:cNvSpPr/>
            <p:nvPr/>
          </p:nvSpPr>
          <p:spPr>
            <a:xfrm>
              <a:off x="1071424" y="631522"/>
              <a:ext cx="3230121" cy="2330619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000" dirty="0" smtClean="0">
                  <a:latin typeface="TagirCTT" pitchFamily="2" charset="0"/>
                </a:rPr>
                <a:t>Природно-</a:t>
              </a:r>
            </a:p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000" dirty="0" smtClean="0">
                  <a:latin typeface="TagirCTT" pitchFamily="2" charset="0"/>
                </a:rPr>
                <a:t>кліматичні</a:t>
              </a:r>
            </a:p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000" kern="1200" dirty="0" smtClean="0">
                  <a:latin typeface="TagirCTT" pitchFamily="2" charset="0"/>
                </a:rPr>
                <a:t>умови</a:t>
              </a:r>
              <a:endParaRPr lang="uk-UA" sz="3800" kern="1200" dirty="0">
                <a:latin typeface="TagirCTT" pitchFamily="2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301545" y="4250028"/>
              <a:ext cx="3773509" cy="2067321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Ужанського національного природного парку</a:t>
              </a:r>
              <a:endParaRPr lang="uk-UA" sz="31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girCT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27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42118"/>
            <a:ext cx="12192000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 smtClean="0"/>
              <a:t>Територія Закарпаття має м’який </a:t>
            </a:r>
            <a:r>
              <a:rPr lang="uk-UA" sz="1600" b="1" dirty="0" err="1" smtClean="0"/>
              <a:t>помірно</a:t>
            </a:r>
            <a:r>
              <a:rPr lang="uk-UA" sz="1600" b="1" dirty="0" smtClean="0"/>
              <a:t>-континентальний клімат. Він сформувався під впливом сонячної радіації, що потрапляє на поверхню, циркуляції повітряних мас і рельєфу території. Карпатські гори перешкоджають </a:t>
            </a:r>
            <a:r>
              <a:rPr lang="uk-UA" sz="1600" b="1" dirty="0" err="1" smtClean="0"/>
              <a:t>проникненю</a:t>
            </a:r>
            <a:r>
              <a:rPr lang="uk-UA" sz="1600" b="1" dirty="0" smtClean="0"/>
              <a:t> холодних повітряних мас з півночі, тому клімат тут формується переважно вологими повітряними масами з Атлантичного океану і континентальним повітрям помірних широт. Гори </a:t>
            </a:r>
            <a:r>
              <a:rPr lang="uk-UA" sz="1600" b="1" dirty="0"/>
              <a:t>зумовлюють “мозаїчність” клімату. Гірський рельєф посилює континентальність повітря. В гірській частині області спостерігаються найнижчі середні температури січня (-80 –60) і липня (+140 +160</a:t>
            </a:r>
            <a:r>
              <a:rPr lang="uk-UA" sz="1600" b="1" dirty="0" smtClean="0"/>
              <a:t>). </a:t>
            </a:r>
            <a:r>
              <a:rPr lang="ru-RU" sz="1600" b="1" dirty="0"/>
              <a:t>Таким чином, у горах </a:t>
            </a:r>
            <a:r>
              <a:rPr lang="ru-RU" sz="1600" b="1" dirty="0" err="1"/>
              <a:t>помітні</a:t>
            </a:r>
            <a:r>
              <a:rPr lang="ru-RU" sz="1600" b="1" dirty="0"/>
              <a:t> </a:t>
            </a:r>
            <a:r>
              <a:rPr lang="ru-RU" sz="1600" b="1" dirty="0" err="1"/>
              <a:t>зміни</a:t>
            </a:r>
            <a:r>
              <a:rPr lang="ru-RU" sz="1600" b="1" dirty="0"/>
              <a:t> </a:t>
            </a:r>
            <a:r>
              <a:rPr lang="ru-RU" sz="1600" b="1" dirty="0" err="1"/>
              <a:t>температури</a:t>
            </a:r>
            <a:r>
              <a:rPr lang="ru-RU" sz="1600" b="1" dirty="0"/>
              <a:t>, </a:t>
            </a:r>
            <a:r>
              <a:rPr lang="ru-RU" sz="1600" b="1" dirty="0" err="1"/>
              <a:t>що</a:t>
            </a:r>
            <a:r>
              <a:rPr lang="ru-RU" sz="1600" b="1" dirty="0"/>
              <a:t> приводить до </a:t>
            </a:r>
            <a:r>
              <a:rPr lang="ru-RU" sz="1600" b="1" dirty="0" err="1"/>
              <a:t>формування</a:t>
            </a:r>
            <a:r>
              <a:rPr lang="ru-RU" sz="1600" b="1" dirty="0"/>
              <a:t> </a:t>
            </a:r>
            <a:r>
              <a:rPr lang="ru-RU" sz="1600" b="1" dirty="0" err="1"/>
              <a:t>певних</a:t>
            </a:r>
            <a:r>
              <a:rPr lang="ru-RU" sz="1600" b="1" dirty="0"/>
              <a:t> </a:t>
            </a:r>
            <a:r>
              <a:rPr lang="ru-RU" sz="1600" b="1" dirty="0" err="1"/>
              <a:t>мікрокліматичних</a:t>
            </a:r>
            <a:r>
              <a:rPr lang="ru-RU" sz="1600" b="1" dirty="0"/>
              <a:t> </a:t>
            </a:r>
            <a:r>
              <a:rPr lang="ru-RU" sz="1600" b="1" dirty="0" err="1"/>
              <a:t>особливостей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2099074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/>
              <a:t>Ізотерми липня простягаються паралельно до напрямку хребтів і зображені на рисунку.</a:t>
            </a:r>
            <a:endParaRPr lang="uk-UA" sz="16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10746" y="450755"/>
          <a:ext cx="8770507" cy="526746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318778"/>
                <a:gridCol w="486539"/>
                <a:gridCol w="486539"/>
                <a:gridCol w="601772"/>
                <a:gridCol w="601772"/>
                <a:gridCol w="601772"/>
                <a:gridCol w="601772"/>
                <a:gridCol w="601772"/>
                <a:gridCol w="601772"/>
                <a:gridCol w="601772"/>
                <a:gridCol w="601772"/>
                <a:gridCol w="486539"/>
                <a:gridCol w="588968"/>
                <a:gridCol w="588968"/>
              </a:tblGrid>
              <a:tr h="619702">
                <a:tc rowSpan="2"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effectLst/>
                        </a:rPr>
                        <a:t>Пункти</a:t>
                      </a:r>
                      <a:endParaRPr lang="uk-UA" sz="15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місяці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effectLst/>
                        </a:rPr>
                        <a:t>За рік</a:t>
                      </a:r>
                      <a:endParaRPr lang="uk-UA" sz="15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85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2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3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4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5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6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7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8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9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10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11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12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 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9552"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Нижній Студений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-6,3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-4,8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0,3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5,4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16,3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14,1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15,9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15,2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11,0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6,1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1,2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-3,3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5,5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9702"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Ужгород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-2,8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-1,4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4,0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10,1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15,2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17,9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20,0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19,2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15,1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9,6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3,7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-1,5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9,3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9552"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Синевірська Поляна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-5,8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-5,5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-1,0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3,5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9,3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12,3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14,5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13,3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10,0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5,8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effectLst/>
                        </a:rPr>
                        <a:t>0,3</a:t>
                      </a:r>
                      <a:endParaRPr lang="uk-UA" sz="15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-3,7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4,4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9702"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Турбат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-7,8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-8,0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2,6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2,0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8,0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11,4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13,8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12,3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8,6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4,2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-1,1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-4,8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3,0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9702"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Берегове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-3,0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-1,4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4,7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10,7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15,9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18,6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21,1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20,2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16,3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10,8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4,9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-0,1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9,9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9702"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Рахів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-4,8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-3,2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2,0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7,8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13,1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16,0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18,0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17,1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13,1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8,4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2,4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>
                          <a:effectLst/>
                        </a:rPr>
                        <a:t>-2,1</a:t>
                      </a:r>
                      <a:endParaRPr lang="uk-UA" sz="15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effectLst/>
                        </a:rPr>
                        <a:t>7,3</a:t>
                      </a:r>
                      <a:endParaRPr lang="uk-UA" sz="15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670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Середня річна кількість опадів на території </a:t>
            </a:r>
            <a:r>
              <a:rPr lang="uk-UA" sz="1600" b="1" dirty="0" smtClean="0"/>
              <a:t>змі­нюється </a:t>
            </a:r>
            <a:r>
              <a:rPr lang="uk-UA" sz="1600" b="1" dirty="0"/>
              <a:t>від 636 до 1411 мм. Таку значну різницю можна пояснити на­явністю гір, які зумовлюють підняття повітряних мас по схилах з по­дальшим утворенням орографічних хмар</a:t>
            </a:r>
            <a:r>
              <a:rPr lang="uk-UA" sz="1600" b="1" dirty="0" smtClean="0"/>
              <a:t>.</a:t>
            </a:r>
            <a:r>
              <a:rPr lang="uk-UA" sz="1600" b="1" dirty="0"/>
              <a:t/>
            </a:r>
            <a:br>
              <a:rPr lang="uk-UA" sz="1600" b="1" dirty="0"/>
            </a:br>
            <a:r>
              <a:rPr lang="uk-UA" sz="1600" b="1" dirty="0"/>
              <a:t>Річний хід опадів характеризується одним максимумом і одним мі­німумом. Як видно з </a:t>
            </a:r>
            <a:r>
              <a:rPr lang="uk-UA" sz="1600" b="1" dirty="0" smtClean="0"/>
              <a:t>таблиці, </a:t>
            </a:r>
            <a:r>
              <a:rPr lang="uk-UA" sz="1600" b="1" dirty="0"/>
              <a:t>за холодний період року (листопад-березень) випадає 220...526 мм, а за теплий (квітень-жовтень) — 416...902 мм. У гірських районах області наявний другий максимум у жовтні, який дещо менший літнього. За теплий період опадів майже у два рази більше</a:t>
            </a:r>
            <a:r>
              <a:rPr lang="uk-UA" sz="1600" b="1" dirty="0" smtClean="0"/>
              <a:t>. </a:t>
            </a:r>
            <a:r>
              <a:rPr lang="ru-RU" sz="1600" b="1" dirty="0" err="1"/>
              <a:t>Розподіл</a:t>
            </a:r>
            <a:r>
              <a:rPr lang="ru-RU" sz="1600" b="1" dirty="0"/>
              <a:t> </a:t>
            </a:r>
            <a:r>
              <a:rPr lang="ru-RU" sz="1600" b="1" dirty="0" err="1"/>
              <a:t>опадів</a:t>
            </a:r>
            <a:r>
              <a:rPr lang="ru-RU" sz="1600" b="1" dirty="0"/>
              <a:t> </a:t>
            </a:r>
            <a:r>
              <a:rPr lang="ru-RU" sz="1600" b="1" dirty="0" err="1"/>
              <a:t>зумовлюється</a:t>
            </a:r>
            <a:r>
              <a:rPr lang="ru-RU" sz="1600" b="1" dirty="0"/>
              <a:t> </a:t>
            </a:r>
            <a:r>
              <a:rPr lang="ru-RU" sz="1600" b="1" dirty="0" err="1"/>
              <a:t>впливом</a:t>
            </a:r>
            <a:r>
              <a:rPr lang="ru-RU" sz="1600" b="1" dirty="0"/>
              <a:t> </a:t>
            </a:r>
            <a:r>
              <a:rPr lang="ru-RU" sz="1600" b="1" dirty="0" err="1"/>
              <a:t>висоти</a:t>
            </a:r>
            <a:r>
              <a:rPr lang="ru-RU" sz="1600" b="1" dirty="0"/>
              <a:t> та форм </a:t>
            </a:r>
            <a:r>
              <a:rPr lang="ru-RU" sz="1600" b="1" dirty="0" err="1"/>
              <a:t>рельєфу</a:t>
            </a:r>
            <a:r>
              <a:rPr lang="ru-RU" sz="1600" b="1" dirty="0"/>
              <a:t>.</a:t>
            </a:r>
            <a:endParaRPr lang="uk-UA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9554" y="115910"/>
          <a:ext cx="9401577" cy="503866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589739"/>
                <a:gridCol w="282518"/>
                <a:gridCol w="282518"/>
                <a:gridCol w="298215"/>
                <a:gridCol w="423779"/>
                <a:gridCol w="423779"/>
                <a:gridCol w="423779"/>
                <a:gridCol w="486560"/>
                <a:gridCol w="486560"/>
                <a:gridCol w="423779"/>
                <a:gridCol w="423779"/>
                <a:gridCol w="423779"/>
                <a:gridCol w="423779"/>
                <a:gridCol w="690601"/>
                <a:gridCol w="612123"/>
                <a:gridCol w="706290"/>
              </a:tblGrid>
              <a:tr h="457200">
                <a:tc rowSpan="2">
                  <a:txBody>
                    <a:bodyPr/>
                    <a:lstStyle/>
                    <a:p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r>
                        <a:rPr lang="uk-UA" sz="1200" dirty="0"/>
                        <a:t>Станції</a:t>
                      </a:r>
                      <a:br>
                        <a:rPr lang="uk-UA" sz="1200" dirty="0"/>
                      </a:br>
                      <a:endParaRPr lang="uk-UA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Місяці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/>
                        <a:t/>
                      </a:r>
                      <a:br>
                        <a:rPr lang="en-US" sz="1200"/>
                      </a:br>
                      <a:r>
                        <a:rPr lang="en-US" sz="1200"/>
                        <a:t>XI-III</a:t>
                      </a:r>
                      <a:br>
                        <a:rPr lang="en-US" sz="1200"/>
                      </a:br>
                      <a:endParaRPr lang="en-US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І</a:t>
                      </a:r>
                      <a:r>
                        <a:rPr lang="en-US" sz="1200"/>
                        <a:t>V-</a:t>
                      </a:r>
                      <a:r>
                        <a:rPr lang="uk-UA" sz="1200"/>
                        <a:t>Х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За рік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І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/>
                      </a:r>
                      <a:br>
                        <a:rPr lang="en-US" sz="1200" dirty="0"/>
                      </a:br>
                      <a:r>
                        <a:rPr lang="en-US" sz="1200" dirty="0"/>
                        <a:t>II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r>
                        <a:rPr lang="uk-UA" sz="1200" dirty="0"/>
                        <a:t>ІІІ</a:t>
                      </a:r>
                      <a:br>
                        <a:rPr lang="uk-UA" sz="1200" dirty="0"/>
                      </a:br>
                      <a:endParaRPr lang="uk-UA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/>
                      </a:r>
                      <a:br>
                        <a:rPr lang="en-US" sz="1200"/>
                      </a:br>
                      <a:r>
                        <a:rPr lang="en-US" sz="1200"/>
                        <a:t>IV</a:t>
                      </a:r>
                      <a:br>
                        <a:rPr lang="en-US" sz="1200"/>
                      </a:br>
                      <a:endParaRPr lang="en-US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/>
                      </a:r>
                      <a:br>
                        <a:rPr lang="en-US" sz="1200"/>
                      </a:br>
                      <a:r>
                        <a:rPr lang="en-US" sz="1200"/>
                        <a:t>V</a:t>
                      </a:r>
                      <a:br>
                        <a:rPr lang="en-US" sz="1200"/>
                      </a:br>
                      <a:endParaRPr lang="en-US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/>
                      </a:r>
                      <a:br>
                        <a:rPr lang="en-US" sz="1200"/>
                      </a:br>
                      <a:r>
                        <a:rPr lang="en-US" sz="1200"/>
                        <a:t>VI</a:t>
                      </a:r>
                      <a:br>
                        <a:rPr lang="en-US" sz="1200"/>
                      </a:br>
                      <a:endParaRPr lang="en-US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/>
                      </a:r>
                      <a:br>
                        <a:rPr lang="en-US" sz="1200"/>
                      </a:br>
                      <a:r>
                        <a:rPr lang="en-US" sz="1200"/>
                        <a:t>VII</a:t>
                      </a:r>
                      <a:br>
                        <a:rPr lang="en-US" sz="1200"/>
                      </a:br>
                      <a:endParaRPr lang="en-US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/>
                      </a:r>
                      <a:br>
                        <a:rPr lang="en-US" sz="1200"/>
                      </a:br>
                      <a:r>
                        <a:rPr lang="en-US" sz="1200"/>
                        <a:t>VIII</a:t>
                      </a:r>
                      <a:br>
                        <a:rPr lang="en-US" sz="1200"/>
                      </a:br>
                      <a:endParaRPr lang="en-US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ІХ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/>
                      </a:r>
                      <a:br>
                        <a:rPr lang="en-US" sz="1200"/>
                      </a:br>
                      <a:r>
                        <a:rPr lang="en-US" sz="1200"/>
                        <a:t>X</a:t>
                      </a:r>
                      <a:br>
                        <a:rPr lang="en-US" sz="1200"/>
                      </a:br>
                      <a:endParaRPr lang="en-US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/>
                      </a:r>
                      <a:br>
                        <a:rPr lang="en-US" sz="1200"/>
                      </a:br>
                      <a:r>
                        <a:rPr lang="en-US" sz="1200"/>
                        <a:t>XI</a:t>
                      </a:r>
                      <a:br>
                        <a:rPr lang="en-US" sz="1200"/>
                      </a:br>
                      <a:endParaRPr lang="en-US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/>
                      </a:r>
                      <a:br>
                        <a:rPr lang="en-US" sz="1200"/>
                      </a:br>
                      <a:r>
                        <a:rPr lang="en-US" sz="1200"/>
                        <a:t>XII</a:t>
                      </a:r>
                      <a:br>
                        <a:rPr lang="en-US" sz="1200"/>
                      </a:br>
                      <a:endParaRPr lang="en-US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r>
                        <a:rPr lang="uk-UA" sz="1200" dirty="0"/>
                        <a:t>Великий </a:t>
                      </a:r>
                      <a:r>
                        <a:rPr lang="uk-UA" sz="1200" dirty="0" err="1"/>
                        <a:t>Березний</a:t>
                      </a:r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endParaRPr lang="uk-UA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57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r>
                        <a:rPr lang="uk-UA" sz="1200" dirty="0"/>
                        <a:t>58</a:t>
                      </a:r>
                      <a:br>
                        <a:rPr lang="uk-UA" sz="1200" dirty="0"/>
                      </a:br>
                      <a:endParaRPr lang="uk-UA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47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54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72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98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95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80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64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63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70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66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298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526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824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r>
                        <a:rPr lang="uk-UA" sz="1200" dirty="0"/>
                        <a:t>Нижні Во­рота</a:t>
                      </a:r>
                      <a:br>
                        <a:rPr lang="uk-UA" sz="1200" dirty="0"/>
                      </a:br>
                      <a:endParaRPr lang="uk-UA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59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60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60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r>
                        <a:rPr lang="uk-UA" sz="1200" dirty="0"/>
                        <a:t>67</a:t>
                      </a:r>
                      <a:br>
                        <a:rPr lang="uk-UA" sz="1200" dirty="0"/>
                      </a:br>
                      <a:endParaRPr lang="uk-UA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82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121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108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112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87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85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84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73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336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662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998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Нижній Студений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57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54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55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64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94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r>
                        <a:rPr lang="uk-UA" sz="1200" dirty="0"/>
                        <a:t>127</a:t>
                      </a:r>
                      <a:br>
                        <a:rPr lang="uk-UA" sz="1200" dirty="0"/>
                      </a:br>
                      <a:endParaRPr lang="uk-UA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r>
                        <a:rPr lang="uk-UA" sz="1200" dirty="0"/>
                        <a:t>117</a:t>
                      </a:r>
                      <a:br>
                        <a:rPr lang="uk-UA" sz="1200" dirty="0"/>
                      </a:br>
                      <a:endParaRPr lang="uk-UA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108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78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80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75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68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309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668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977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Ужгород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54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49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45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50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62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91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78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r>
                        <a:rPr lang="uk-UA" sz="1200" dirty="0"/>
                        <a:t>79</a:t>
                      </a:r>
                      <a:br>
                        <a:rPr lang="uk-UA" sz="1200" dirty="0"/>
                      </a:br>
                      <a:endParaRPr lang="uk-UA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60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r>
                        <a:rPr lang="uk-UA" sz="1200" dirty="0"/>
                        <a:t>62</a:t>
                      </a:r>
                      <a:br>
                        <a:rPr lang="uk-UA" sz="1200" dirty="0"/>
                      </a:br>
                      <a:endParaRPr lang="uk-UA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60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62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270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r>
                        <a:rPr lang="uk-UA" sz="1200" dirty="0"/>
                        <a:t>482</a:t>
                      </a:r>
                      <a:br>
                        <a:rPr lang="uk-UA" sz="1200" dirty="0"/>
                      </a:br>
                      <a:endParaRPr lang="uk-UA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752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r>
                        <a:rPr lang="uk-UA" sz="1200" dirty="0" err="1"/>
                        <a:t>Синевирська</a:t>
                      </a:r>
                      <a:r>
                        <a:rPr lang="uk-UA" sz="1200" dirty="0"/>
                        <a:t> Поляна</a:t>
                      </a:r>
                      <a:br>
                        <a:rPr lang="uk-UA" sz="1200" dirty="0"/>
                      </a:br>
                      <a:endParaRPr lang="uk-UA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70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75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79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91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113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164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155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142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112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125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r>
                        <a:rPr lang="uk-UA" sz="1200" dirty="0"/>
                        <a:t>115</a:t>
                      </a:r>
                      <a:br>
                        <a:rPr lang="uk-UA" sz="1200" dirty="0"/>
                      </a:br>
                      <a:endParaRPr lang="uk-UA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80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419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902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1321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Острика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96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95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92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99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110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158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147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124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121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126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r>
                        <a:rPr lang="uk-UA" sz="1200" dirty="0"/>
                        <a:t>127</a:t>
                      </a:r>
                      <a:br>
                        <a:rPr lang="uk-UA" sz="1200" dirty="0"/>
                      </a:br>
                      <a:endParaRPr lang="uk-UA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r>
                        <a:rPr lang="uk-UA" sz="1200" dirty="0"/>
                        <a:t>116</a:t>
                      </a:r>
                      <a:br>
                        <a:rPr lang="uk-UA" sz="1200" dirty="0"/>
                      </a:br>
                      <a:endParaRPr lang="uk-UA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r>
                        <a:rPr lang="uk-UA" sz="1200" dirty="0"/>
                        <a:t>526</a:t>
                      </a:r>
                      <a:br>
                        <a:rPr lang="uk-UA" sz="1200" dirty="0"/>
                      </a:br>
                      <a:endParaRPr lang="uk-UA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885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1411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Брадула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91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90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87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94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107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150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139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118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115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120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121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107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/>
                      </a:r>
                      <a:br>
                        <a:rPr lang="uk-UA" sz="1200"/>
                      </a:br>
                      <a:r>
                        <a:rPr lang="uk-UA" sz="1200"/>
                        <a:t>496</a:t>
                      </a:r>
                      <a:br>
                        <a:rPr lang="uk-UA" sz="1200"/>
                      </a:br>
                      <a:endParaRPr lang="uk-UA" sz="120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r>
                        <a:rPr lang="uk-UA" sz="1200" dirty="0"/>
                        <a:t>843</a:t>
                      </a:r>
                      <a:br>
                        <a:rPr lang="uk-UA" sz="1200" dirty="0"/>
                      </a:br>
                      <a:endParaRPr lang="uk-UA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/>
                      </a:r>
                      <a:br>
                        <a:rPr lang="uk-UA" sz="1200" dirty="0"/>
                      </a:br>
                      <a:r>
                        <a:rPr lang="uk-UA" sz="1200" dirty="0"/>
                        <a:t>1339</a:t>
                      </a:r>
                      <a:br>
                        <a:rPr lang="uk-UA" sz="1200" dirty="0"/>
                      </a:br>
                      <a:endParaRPr lang="uk-UA" sz="1200" dirty="0"/>
                    </a:p>
                  </a:txBody>
                  <a:tcPr marL="5606" marR="5606" marT="5606" marB="56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087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35" y="0"/>
            <a:ext cx="10413242" cy="6291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53009"/>
            <a:ext cx="121920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Ужанський НПП розташований в південно-західній </a:t>
            </a:r>
            <a:r>
              <a:rPr lang="uk-UA" sz="1600" b="1" dirty="0" err="1"/>
              <a:t>підобласті</a:t>
            </a:r>
            <a:r>
              <a:rPr lang="uk-UA" sz="1600" b="1" dirty="0"/>
              <a:t> </a:t>
            </a:r>
            <a:r>
              <a:rPr lang="uk-UA" sz="1600" b="1" dirty="0" err="1"/>
              <a:t>атлантико</a:t>
            </a:r>
            <a:r>
              <a:rPr lang="uk-UA" sz="1600" b="1" dirty="0"/>
              <a:t>-континентальної кліматичної області помірного поясу, в низькогірній зоні помірного відносно вологого клімату</a:t>
            </a:r>
            <a:r>
              <a:rPr lang="uk-UA" sz="1600" b="1" dirty="0" smtClean="0"/>
              <a:t>. </a:t>
            </a:r>
            <a:r>
              <a:rPr lang="ru-RU" sz="1600" b="1" dirty="0" smtClean="0"/>
              <a:t>На </a:t>
            </a:r>
            <a:r>
              <a:rPr lang="ru-RU" sz="1600" b="1" dirty="0" err="1" smtClean="0"/>
              <a:t>території</a:t>
            </a:r>
            <a:r>
              <a:rPr lang="ru-RU" sz="1600" b="1" dirty="0" smtClean="0"/>
              <a:t> парку </a:t>
            </a:r>
            <a:r>
              <a:rPr lang="ru-RU" sz="1600" b="1" dirty="0" err="1" smtClean="0"/>
              <a:t>панують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вітри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північних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напрямків</a:t>
            </a:r>
            <a:r>
              <a:rPr lang="ru-RU" sz="1600" b="1" dirty="0" smtClean="0"/>
              <a:t>.</a:t>
            </a:r>
            <a:r>
              <a:rPr lang="uk-UA" sz="1600" b="1" dirty="0" smtClean="0"/>
              <a:t> </a:t>
            </a:r>
            <a:r>
              <a:rPr lang="ru-RU" sz="1600" b="1" dirty="0" smtClean="0"/>
              <a:t>Парк </a:t>
            </a:r>
            <a:r>
              <a:rPr lang="ru-RU" sz="1600" b="1" dirty="0" err="1" smtClean="0"/>
              <a:t>розташований</a:t>
            </a:r>
            <a:r>
              <a:rPr lang="ru-RU" sz="1600" b="1" dirty="0" smtClean="0"/>
              <a:t> у </a:t>
            </a:r>
            <a:r>
              <a:rPr lang="ru-RU" sz="1600" b="1" dirty="0" err="1" smtClean="0"/>
              <a:t>гірських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умовах</a:t>
            </a:r>
            <a:r>
              <a:rPr lang="ru-RU" sz="1600" b="1" dirty="0" smtClean="0"/>
              <a:t>. </a:t>
            </a:r>
            <a:r>
              <a:rPr lang="uk-UA" sz="1600" b="1" dirty="0" smtClean="0"/>
              <a:t>З висотою над рівнем моря на кожних 100 м висоти температура знижується в середньому на 0,6°С, а кількість опадів зростає на 70 мм.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3790207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1424" y="631522"/>
            <a:ext cx="7003630" cy="5685827"/>
            <a:chOff x="1071424" y="631522"/>
            <a:chExt cx="7003630" cy="5685827"/>
          </a:xfrm>
        </p:grpSpPr>
        <p:sp>
          <p:nvSpPr>
            <p:cNvPr id="6" name="Полилиния 5"/>
            <p:cNvSpPr/>
            <p:nvPr/>
          </p:nvSpPr>
          <p:spPr>
            <a:xfrm>
              <a:off x="1071424" y="631522"/>
              <a:ext cx="3564970" cy="2279103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spcBef>
                  <a:spcPct val="0"/>
                </a:spcBef>
                <a:spcAft>
                  <a:spcPct val="35000"/>
                </a:spcAft>
              </a:pPr>
              <a:r>
                <a:rPr lang="uk-UA" sz="3800" dirty="0" smtClean="0">
                  <a:latin typeface="TagirCTT" pitchFamily="2" charset="0"/>
                </a:rPr>
                <a:t>Геологічна будова та </a:t>
              </a:r>
              <a:r>
                <a:rPr lang="uk-UA" sz="3800" kern="1200" dirty="0" smtClean="0">
                  <a:latin typeface="TagirCTT" pitchFamily="2" charset="0"/>
                </a:rPr>
                <a:t>стратиграфія</a:t>
              </a:r>
              <a:endParaRPr lang="uk-UA" sz="3800" kern="1200" dirty="0">
                <a:latin typeface="TagirCTT" pitchFamily="2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301545" y="4250028"/>
              <a:ext cx="3773509" cy="2067321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Ужанського </a:t>
              </a:r>
              <a:r>
                <a:rPr lang="uk-UA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національного</a:t>
              </a: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 природного парку</a:t>
              </a:r>
              <a:endParaRPr lang="uk-UA" sz="31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girCT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13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81" y="0"/>
            <a:ext cx="8976638" cy="5940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53009"/>
            <a:ext cx="121920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Хоча територія Закарпатської області порівняно невелика, проте во­на відзначається різноманітною </a:t>
            </a:r>
            <a:r>
              <a:rPr lang="uk-UA" sz="1600" b="1" dirty="0" smtClean="0"/>
              <a:t>природою </a:t>
            </a:r>
            <a:r>
              <a:rPr lang="uk-UA" sz="1600" b="1" dirty="0"/>
              <a:t>(</a:t>
            </a:r>
            <a:r>
              <a:rPr lang="uk-UA" sz="1600" b="1" dirty="0" smtClean="0"/>
              <a:t>рис). </a:t>
            </a:r>
            <a:r>
              <a:rPr lang="uk-UA" sz="1600" b="1" dirty="0"/>
              <a:t>Чотири п'ятих її території зайнято гірськими хребтами і </a:t>
            </a:r>
            <a:r>
              <a:rPr lang="uk-UA" sz="1600" b="1" dirty="0" err="1"/>
              <a:t>міжгірськими</a:t>
            </a:r>
            <a:r>
              <a:rPr lang="uk-UA" sz="1600" b="1" dirty="0"/>
              <a:t> </a:t>
            </a:r>
            <a:r>
              <a:rPr lang="uk-UA" sz="1600" b="1" dirty="0" err="1"/>
              <a:t>улоговинами</a:t>
            </a:r>
            <a:r>
              <a:rPr lang="uk-UA" sz="1600" b="1" dirty="0"/>
              <a:t> та долинами і лише п'ята частина — це рівнина, причому в переважній частині ідеальні низини. Північна межа області проходить по так зва­ному </a:t>
            </a:r>
            <a:r>
              <a:rPr lang="uk-UA" sz="1600" b="1" i="1" dirty="0"/>
              <a:t>Вододільному </a:t>
            </a:r>
            <a:r>
              <a:rPr lang="uk-UA" sz="1600" b="1" dirty="0" smtClean="0"/>
              <a:t>хребту. 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2888813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1424" y="631522"/>
            <a:ext cx="7003630" cy="5685827"/>
            <a:chOff x="1071424" y="631522"/>
            <a:chExt cx="7003630" cy="5685827"/>
          </a:xfrm>
        </p:grpSpPr>
        <p:sp>
          <p:nvSpPr>
            <p:cNvPr id="6" name="Полилиния 5"/>
            <p:cNvSpPr/>
            <p:nvPr/>
          </p:nvSpPr>
          <p:spPr>
            <a:xfrm>
              <a:off x="1071424" y="631522"/>
              <a:ext cx="3230121" cy="1938073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000" dirty="0">
                  <a:latin typeface="TagirCTT" pitchFamily="2" charset="0"/>
                </a:rPr>
                <a:t>Цілі і завдання</a:t>
              </a:r>
              <a:endParaRPr lang="uk-UA" sz="3800" kern="1200" dirty="0">
                <a:latin typeface="TagirCTT" pitchFamily="2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301545" y="4250028"/>
              <a:ext cx="3773509" cy="2067321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b="1" kern="1200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Ужанського</a:t>
              </a: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 </a:t>
              </a:r>
              <a:r>
                <a:rPr lang="ru-RU" sz="3100" b="1" kern="1200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національного</a:t>
              </a: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 природного парку</a:t>
              </a:r>
              <a:endParaRPr lang="uk-UA" sz="31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girCT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4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34561"/>
            <a:ext cx="12192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На південь від загального пониження в Карпатах простягається найбільш високий і масивний хребет усіх Українських Карпат — Поло­нинський. Починаючись від Ужа між с. Ставне і смт </a:t>
            </a:r>
            <a:r>
              <a:rPr lang="uk-UA" sz="1600" b="1" dirty="0" err="1"/>
              <a:t>Перечин</a:t>
            </a:r>
            <a:r>
              <a:rPr lang="uk-UA" sz="1600" b="1" dirty="0"/>
              <a:t>, Поло­нинський хребет утворює декілька високих та широковерхих масивів, вкритих полонинами: Рівна між </a:t>
            </a:r>
            <a:r>
              <a:rPr lang="uk-UA" sz="1600" b="1" dirty="0" err="1"/>
              <a:t>Ужом</a:t>
            </a:r>
            <a:r>
              <a:rPr lang="uk-UA" sz="1600" b="1" dirty="0"/>
              <a:t> і </a:t>
            </a:r>
            <a:r>
              <a:rPr lang="uk-UA" sz="1600" b="1" dirty="0" err="1"/>
              <a:t>Латорицею</a:t>
            </a:r>
            <a:r>
              <a:rPr lang="uk-UA" sz="1600" b="1" dirty="0"/>
              <a:t> з максимальною висотою 1479 м, </a:t>
            </a:r>
            <a:r>
              <a:rPr lang="uk-UA" sz="1600" b="1" dirty="0" err="1"/>
              <a:t>Боржава</a:t>
            </a:r>
            <a:r>
              <a:rPr lang="uk-UA" sz="1600" b="1" dirty="0"/>
              <a:t> між </a:t>
            </a:r>
            <a:r>
              <a:rPr lang="uk-UA" sz="1600" b="1" dirty="0" err="1"/>
              <a:t>Латорицею</a:t>
            </a:r>
            <a:r>
              <a:rPr lang="uk-UA" sz="1600" b="1" dirty="0"/>
              <a:t> та Рікою з максимальною висотою 1777 м (г. Стій), Красна між </a:t>
            </a:r>
            <a:r>
              <a:rPr lang="uk-UA" sz="1600" b="1" dirty="0" err="1"/>
              <a:t>Тереблею</a:t>
            </a:r>
            <a:r>
              <a:rPr lang="uk-UA" sz="1600" b="1" dirty="0"/>
              <a:t> і </a:t>
            </a:r>
            <a:r>
              <a:rPr lang="uk-UA" sz="1600" b="1" dirty="0" err="1"/>
              <a:t>Тересвою</a:t>
            </a:r>
            <a:r>
              <a:rPr lang="uk-UA" sz="1600" b="1" dirty="0"/>
              <a:t> з макси­мальною висотою 1497 м (г. </a:t>
            </a:r>
            <a:r>
              <a:rPr lang="uk-UA" sz="1600" b="1" dirty="0" err="1"/>
              <a:t>Менчул</a:t>
            </a:r>
            <a:r>
              <a:rPr lang="uk-UA" sz="16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7912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Різкі відміни у ландшафтах Закарпатської області зумов­лені великою різноманітністю геологічної будови та історії розвитку окремих її частин. Рівнинна частина території області відноситься до великої депресійної геологічної структури — Закарпатського внутріш­нього прогину, а гірська розміщена у межах молодої альпійської склад­частої системи — Карпат. Ці два основні геологічні структурні еле­менти відрізняються між собою як особливостями поширення в них осадових, метаморфічних і магматичних гірських порід, так і морфо­логією, часом формування складчастих і розривних дислокацій, комп­лексом корисних копалин.</a:t>
            </a:r>
          </a:p>
        </p:txBody>
      </p:sp>
    </p:spTree>
    <p:extLst>
      <p:ext uri="{BB962C8B-B14F-4D97-AF65-F5344CB8AC3E}">
        <p14:creationId xmlns:p14="http://schemas.microsoft.com/office/powerpoint/2010/main" val="4169703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8"/>
          <a:stretch/>
        </p:blipFill>
        <p:spPr>
          <a:xfrm>
            <a:off x="0" y="0"/>
            <a:ext cx="5835375" cy="5872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16"/>
          <a:stretch/>
        </p:blipFill>
        <p:spPr>
          <a:xfrm>
            <a:off x="5743977" y="-74077"/>
            <a:ext cx="6448023" cy="5854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80782"/>
            <a:ext cx="121920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У межах Карпат з північного сходу на пів­денний захід за цими ж критеріями виділяють тектонічні одиниці: Флішові (або Зовнішні) Карпати, </a:t>
            </a:r>
            <a:r>
              <a:rPr lang="uk-UA" sz="1600" b="1" dirty="0" err="1"/>
              <a:t>Мармароський</a:t>
            </a:r>
            <a:r>
              <a:rPr lang="uk-UA" sz="1600" b="1" dirty="0"/>
              <a:t> кристалічний масив та його продовження на північний захід — зону </a:t>
            </a:r>
            <a:r>
              <a:rPr lang="uk-UA" sz="1600" b="1" dirty="0" err="1"/>
              <a:t>Мармароських</a:t>
            </a:r>
            <a:r>
              <a:rPr lang="uk-UA" sz="1600" b="1" dirty="0"/>
              <a:t> стрімчаків, зону Ленінських стрімчаків, які є межею між Зовнішніми і Внутрішніми Карпатами, та, нарешті, Вулканічні Карпати.</a:t>
            </a:r>
          </a:p>
        </p:txBody>
      </p:sp>
    </p:spTree>
    <p:extLst>
      <p:ext uri="{BB962C8B-B14F-4D97-AF65-F5344CB8AC3E}">
        <p14:creationId xmlns:p14="http://schemas.microsoft.com/office/powerpoint/2010/main" val="4080334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9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34561"/>
            <a:ext cx="12192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dirty="0"/>
              <a:t>У межах Закарпатської області безпосередньо на поверхні або на глибині виявлені осадові та метаморфічні утворення, від </a:t>
            </a:r>
            <a:r>
              <a:rPr lang="uk-UA" sz="1600" b="1" dirty="0" err="1"/>
              <a:t>верхньопротерозойських</a:t>
            </a:r>
            <a:r>
              <a:rPr lang="uk-UA" sz="1600" b="1" dirty="0"/>
              <a:t> до четвертинних. Площа поширення і потужність відкладів різко відмінні у різних вікових товщах. Закарпатський про­гин — область розвитку молодих (міоценових і пліоценових) відкла­дів, а більш древні утворення виявлені тут тільки за допомогою бурін­ня. У Карпатах, навпаки, неогенові відклади не відкладались взагалі, а більша частина їх складена крейдовими та палеогеновими від­кладами.</a:t>
            </a:r>
          </a:p>
        </p:txBody>
      </p:sp>
    </p:spTree>
    <p:extLst>
      <p:ext uri="{BB962C8B-B14F-4D97-AF65-F5344CB8AC3E}">
        <p14:creationId xmlns:p14="http://schemas.microsoft.com/office/powerpoint/2010/main" val="2352679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283" y="0"/>
            <a:ext cx="7357434" cy="5455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Флішові Карпати. У межах Закарпатської області зі сходу на захід виділяють </a:t>
            </a:r>
            <a:r>
              <a:rPr lang="uk-UA" sz="1600" b="1" dirty="0" err="1"/>
              <a:t>Кросненську</a:t>
            </a:r>
            <a:r>
              <a:rPr lang="uk-UA" sz="1600" b="1" dirty="0"/>
              <a:t> зону та декілька покривних флішових структур: </a:t>
            </a:r>
            <a:r>
              <a:rPr lang="uk-UA" sz="1600" b="1" dirty="0" err="1"/>
              <a:t>Чорногірську</a:t>
            </a:r>
            <a:r>
              <a:rPr lang="uk-UA" sz="1600" b="1" dirty="0"/>
              <a:t>, </a:t>
            </a:r>
            <a:r>
              <a:rPr lang="uk-UA" sz="1600" b="1" dirty="0" err="1"/>
              <a:t>Поркулецьку</a:t>
            </a:r>
            <a:r>
              <a:rPr lang="uk-UA" sz="1600" b="1" dirty="0"/>
              <a:t>, </a:t>
            </a:r>
            <a:r>
              <a:rPr lang="uk-UA" sz="1600" b="1" dirty="0" err="1"/>
              <a:t>Дуклянську</a:t>
            </a:r>
            <a:r>
              <a:rPr lang="uk-UA" sz="1600" b="1" dirty="0"/>
              <a:t>, </a:t>
            </a:r>
            <a:r>
              <a:rPr lang="uk-UA" sz="1600" b="1" dirty="0" err="1"/>
              <a:t>Магурську</a:t>
            </a:r>
            <a:r>
              <a:rPr lang="uk-UA" sz="1600" b="1" dirty="0"/>
              <a:t> та </a:t>
            </a:r>
            <a:r>
              <a:rPr lang="uk-UA" sz="1600" b="1" dirty="0" smtClean="0"/>
              <a:t>Рахівську</a:t>
            </a:r>
            <a:r>
              <a:rPr lang="uk-UA" sz="1600" b="1" dirty="0"/>
              <a:t>. Всі вони — покривні чохли, складені крейдовим і палеогено­вим флішем. Перелічені структурні одиниці різняться між собою будо­вою флішових відкладів, які їх складають, і деякими морфологічними особливостями складчастих і розривних дислокацій (</a:t>
            </a:r>
            <a:r>
              <a:rPr lang="uk-UA" sz="1600" b="1" dirty="0" smtClean="0"/>
              <a:t>рис). </a:t>
            </a:r>
            <a:r>
              <a:rPr lang="ru-RU" sz="1600" b="1" dirty="0"/>
              <a:t>Час </a:t>
            </a:r>
            <a:r>
              <a:rPr lang="ru-RU" sz="1600" b="1" dirty="0" err="1"/>
              <a:t>формування</a:t>
            </a:r>
            <a:r>
              <a:rPr lang="ru-RU" sz="1600" b="1" dirty="0"/>
              <a:t> складок і </a:t>
            </a:r>
            <a:r>
              <a:rPr lang="ru-RU" sz="1600" b="1" dirty="0" err="1"/>
              <a:t>покривів</a:t>
            </a:r>
            <a:r>
              <a:rPr lang="ru-RU" sz="1600" b="1" dirty="0"/>
              <a:t> у </a:t>
            </a:r>
            <a:r>
              <a:rPr lang="ru-RU" sz="1600" b="1" dirty="0" err="1"/>
              <a:t>Флішових</a:t>
            </a:r>
            <a:r>
              <a:rPr lang="ru-RU" sz="1600" b="1" dirty="0"/>
              <a:t> Карпатах </a:t>
            </a:r>
            <a:r>
              <a:rPr lang="ru-RU" sz="1600" b="1" dirty="0" err="1"/>
              <a:t>міоцено­вий</a:t>
            </a:r>
            <a:r>
              <a:rPr lang="ru-RU" sz="1600" b="1" dirty="0"/>
              <a:t> (</a:t>
            </a:r>
            <a:r>
              <a:rPr lang="ru-RU" sz="1600" b="1" dirty="0" err="1"/>
              <a:t>савська</a:t>
            </a:r>
            <a:r>
              <a:rPr lang="ru-RU" sz="1600" b="1" dirty="0"/>
              <a:t> фаза). Не </a:t>
            </a:r>
            <a:r>
              <a:rPr lang="ru-RU" sz="1600" b="1" dirty="0" err="1"/>
              <a:t>виключено</a:t>
            </a:r>
            <a:r>
              <a:rPr lang="ru-RU" sz="1600" b="1" dirty="0"/>
              <a:t>, </a:t>
            </a:r>
            <a:r>
              <a:rPr lang="ru-RU" sz="1600" b="1" dirty="0" err="1"/>
              <a:t>що</a:t>
            </a:r>
            <a:r>
              <a:rPr lang="ru-RU" sz="1600" b="1" dirty="0"/>
              <a:t> час перших </a:t>
            </a:r>
            <a:r>
              <a:rPr lang="ru-RU" sz="1600" b="1" dirty="0" err="1"/>
              <a:t>дислокацій</a:t>
            </a:r>
            <a:r>
              <a:rPr lang="ru-RU" sz="1600" b="1" dirty="0"/>
              <a:t> </a:t>
            </a:r>
            <a:r>
              <a:rPr lang="ru-RU" sz="1600" b="1" dirty="0" err="1"/>
              <a:t>порід</a:t>
            </a:r>
            <a:r>
              <a:rPr lang="ru-RU" sz="1600" b="1" dirty="0"/>
              <a:t> </a:t>
            </a:r>
            <a:r>
              <a:rPr lang="ru-RU" sz="1600" b="1" dirty="0" err="1"/>
              <a:t>Рахівського</a:t>
            </a:r>
            <a:r>
              <a:rPr lang="ru-RU" sz="1600" b="1" dirty="0"/>
              <a:t> </a:t>
            </a:r>
            <a:r>
              <a:rPr lang="ru-RU" sz="1600" b="1" dirty="0" err="1"/>
              <a:t>покриву</a:t>
            </a:r>
            <a:r>
              <a:rPr lang="ru-RU" sz="1600" b="1" dirty="0"/>
              <a:t> — </a:t>
            </a:r>
            <a:r>
              <a:rPr lang="ru-RU" sz="1600" b="1" dirty="0" err="1"/>
              <a:t>крейда</a:t>
            </a:r>
            <a:r>
              <a:rPr lang="ru-RU" sz="1600" b="1" dirty="0"/>
              <a:t>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3992203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1424" y="631522"/>
            <a:ext cx="7003630" cy="5685827"/>
            <a:chOff x="1071424" y="631522"/>
            <a:chExt cx="7003630" cy="5685827"/>
          </a:xfrm>
        </p:grpSpPr>
        <p:sp>
          <p:nvSpPr>
            <p:cNvPr id="6" name="Полилиния 5"/>
            <p:cNvSpPr/>
            <p:nvPr/>
          </p:nvSpPr>
          <p:spPr>
            <a:xfrm>
              <a:off x="1071424" y="631522"/>
              <a:ext cx="3822548" cy="1995768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spcBef>
                  <a:spcPct val="0"/>
                </a:spcBef>
                <a:spcAft>
                  <a:spcPct val="35000"/>
                </a:spcAft>
              </a:pPr>
              <a:r>
                <a:rPr lang="uk-UA" sz="3800" dirty="0" smtClean="0">
                  <a:latin typeface="TagirCTT" pitchFamily="2" charset="0"/>
                </a:rPr>
                <a:t>Геоморфологічна будова та рельєф.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301545" y="4250028"/>
              <a:ext cx="3773509" cy="2067321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Ужанського </a:t>
              </a:r>
              <a:r>
                <a:rPr lang="uk-UA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національного</a:t>
              </a: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 природного парку</a:t>
              </a:r>
              <a:endParaRPr lang="uk-UA" sz="31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girCT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75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42118"/>
            <a:ext cx="12192000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 smtClean="0"/>
              <a:t>Поділля </a:t>
            </a:r>
            <a:r>
              <a:rPr lang="uk-UA" sz="1600" b="1" dirty="0"/>
              <a:t>– давня назва пів­денно-західної окраїни Східноєвропейської рівнини, що зро­шу­єть­ся лівими допливами р. Дністер, верхів’ями і правими допливами р. Південний Буг. Найвища точка Подільської </a:t>
            </a:r>
            <a:r>
              <a:rPr lang="uk-UA" sz="1600" b="1" dirty="0" err="1"/>
              <a:t>височинної</a:t>
            </a:r>
            <a:r>
              <a:rPr lang="uk-UA" sz="1600" b="1" dirty="0"/>
              <a:t> області – г. </a:t>
            </a:r>
            <a:r>
              <a:rPr lang="uk-UA" sz="1600" b="1" dirty="0" err="1" smtClean="0"/>
              <a:t>Камула</a:t>
            </a:r>
            <a:r>
              <a:rPr lang="uk-UA" sz="1600" b="1" dirty="0" smtClean="0"/>
              <a:t>. </a:t>
            </a:r>
            <a:r>
              <a:rPr lang="uk-UA" sz="1600" b="1" dirty="0"/>
              <a:t>На території Прут-</a:t>
            </a:r>
            <a:r>
              <a:rPr lang="uk-UA" sz="1600" b="1" dirty="0" err="1"/>
              <a:t>Дністерської</a:t>
            </a:r>
            <a:r>
              <a:rPr lang="uk-UA" sz="1600" b="1" dirty="0"/>
              <a:t> </a:t>
            </a:r>
            <a:r>
              <a:rPr lang="uk-UA" sz="1600" b="1" dirty="0" err="1"/>
              <a:t>височинної</a:t>
            </a:r>
            <a:r>
              <a:rPr lang="uk-UA" sz="1600" b="1" dirty="0"/>
              <a:t> області знаходиться найвища точка рівнинної частини України – г. Берда (515 м</a:t>
            </a:r>
            <a:r>
              <a:rPr lang="uk-UA" sz="1600" b="1" dirty="0" smtClean="0"/>
              <a:t>). Загальною </a:t>
            </a:r>
            <a:r>
              <a:rPr lang="uk-UA" sz="1600" b="1" dirty="0"/>
              <a:t>рисою рельєфу території є глибокий </a:t>
            </a:r>
            <a:r>
              <a:rPr lang="uk-UA" sz="1600" b="1" dirty="0" err="1"/>
              <a:t>уріз</a:t>
            </a:r>
            <a:r>
              <a:rPr lang="uk-UA" sz="1600" b="1" dirty="0"/>
              <a:t> річко­вих долин: долини вузькі і </a:t>
            </a:r>
            <a:r>
              <a:rPr lang="uk-UA" sz="1600" b="1" dirty="0" err="1"/>
              <a:t>каньйоноподібні</a:t>
            </a:r>
            <a:r>
              <a:rPr lang="uk-UA" sz="1600" b="1" dirty="0"/>
              <a:t>, розчленовують по­верхню на рівнобіжні гряди, які простягаються із півночі на пів­день. Різка контрастність між пологими слабо розчле­нова­ними ме­жиріччями і глибокими скельними долинами – головна геомор­фо­логічна особливість тери­торії </a:t>
            </a:r>
            <a:r>
              <a:rPr lang="uk-UA" sz="1600" b="1" dirty="0" err="1"/>
              <a:t>Карпато</a:t>
            </a:r>
            <a:r>
              <a:rPr lang="uk-UA" sz="1600" b="1" dirty="0"/>
              <a:t>-Подільського регіону </a:t>
            </a:r>
            <a:r>
              <a:rPr lang="uk-UA" sz="1600" b="1" dirty="0" smtClean="0"/>
              <a:t>представлена на рисунку.</a:t>
            </a:r>
            <a:endParaRPr lang="uk-UA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741" y="-51077"/>
            <a:ext cx="6834517" cy="509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7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434" y="0"/>
            <a:ext cx="9079605" cy="6529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У геологічній будові території приймають участь утворення двох структурних поверхів. Нижній структурний поверх формує фундамент Закарпатського прогину і Складчасті Карпати. У фундаменті прогину розвинені </a:t>
            </a:r>
            <a:r>
              <a:rPr lang="uk-UA" sz="1600" b="1" dirty="0" err="1"/>
              <a:t>інтенсивно</a:t>
            </a:r>
            <a:r>
              <a:rPr lang="uk-UA" sz="1600" b="1" dirty="0"/>
              <a:t> дислоковані осадові, вулканогенні та метаморфічні утворення палеозою та мезозой-кайнозою. Складчасті Карпати сформовано </a:t>
            </a:r>
            <a:r>
              <a:rPr lang="uk-UA" sz="1600" b="1" dirty="0" err="1"/>
              <a:t>карбонатно</a:t>
            </a:r>
            <a:r>
              <a:rPr lang="uk-UA" sz="1600" b="1" dirty="0"/>
              <a:t>-теригенними та теригенними мезозой-кайнозойськими формаціями, що складають декілька структурно-фаціальних зон. Вони </a:t>
            </a:r>
            <a:r>
              <a:rPr lang="uk-UA" sz="1600" b="1" dirty="0" err="1"/>
              <a:t>інтенсивно</a:t>
            </a:r>
            <a:r>
              <a:rPr lang="uk-UA" sz="1600" b="1" dirty="0"/>
              <a:t> дислоковані і утворюють пакет покривних структур. Схема структурно-фаціального районування </a:t>
            </a:r>
            <a:r>
              <a:rPr lang="uk-UA" sz="1600" b="1" dirty="0" smtClean="0"/>
              <a:t>території зображена на рисунку.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2080203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5920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dirty="0"/>
              <a:t>Відклади верхнього структурного поверху виповнюють Закарпатський внутрішній прогин. Це неоген–четвертинні осадові, вулканогенні та </a:t>
            </a:r>
            <a:r>
              <a:rPr lang="uk-UA" sz="1600" b="1" dirty="0" err="1"/>
              <a:t>вулканоміктові</a:t>
            </a:r>
            <a:r>
              <a:rPr lang="uk-UA" sz="1600" b="1" dirty="0"/>
              <a:t>, подекуди вугленосні </a:t>
            </a:r>
            <a:r>
              <a:rPr lang="uk-UA" sz="1600" b="1" dirty="0" err="1"/>
              <a:t>моласові</a:t>
            </a:r>
            <a:r>
              <a:rPr lang="uk-UA" sz="1600" b="1" dirty="0"/>
              <a:t> утворення, що залягають переважно </a:t>
            </a:r>
            <a:r>
              <a:rPr lang="uk-UA" sz="1600" b="1" dirty="0" err="1"/>
              <a:t>субгоризонтально</a:t>
            </a:r>
            <a:r>
              <a:rPr lang="uk-UA" sz="1600" b="1" dirty="0"/>
              <a:t> і утворюють покривний комплекс. Загальна </a:t>
            </a:r>
            <a:r>
              <a:rPr lang="uk-UA" sz="1600" b="1" dirty="0" err="1" smtClean="0"/>
              <a:t>покривно</a:t>
            </a:r>
            <a:r>
              <a:rPr lang="uk-UA" sz="1600" b="1" dirty="0" smtClean="0"/>
              <a:t>-лускувата </a:t>
            </a:r>
            <a:r>
              <a:rPr lang="uk-UA" sz="1600" b="1" dirty="0"/>
              <a:t>структура </a:t>
            </a:r>
            <a:r>
              <a:rPr lang="uk-UA" sz="1600" b="1" dirty="0" smtClean="0"/>
              <a:t>Карпат </a:t>
            </a:r>
            <a:r>
              <a:rPr lang="uk-UA" sz="1600" b="1" dirty="0"/>
              <a:t>ускладнена серією регіональних і локальних повздовжніх і поперечних розломів, найкрупніші з яких визначали фаціальну поширеність осадових відкладів, розвиток соляно-</a:t>
            </a:r>
            <a:r>
              <a:rPr lang="uk-UA" sz="1600" b="1" dirty="0" err="1"/>
              <a:t>діапірових</a:t>
            </a:r>
            <a:r>
              <a:rPr lang="uk-UA" sz="1600" b="1" dirty="0"/>
              <a:t> структур і блокової тектоніки, і, таким чином, значною мірою контролюють розвиток сучасних морфоструктур і геолого-гідрогеологічні умови формування підземних водних тіл.</a:t>
            </a:r>
          </a:p>
        </p:txBody>
      </p:sp>
    </p:spTree>
    <p:extLst>
      <p:ext uri="{BB962C8B-B14F-4D97-AF65-F5344CB8AC3E}">
        <p14:creationId xmlns:p14="http://schemas.microsoft.com/office/powerpoint/2010/main" val="1559801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1424" y="631522"/>
            <a:ext cx="7003630" cy="5685827"/>
            <a:chOff x="1071424" y="631522"/>
            <a:chExt cx="7003630" cy="5685827"/>
          </a:xfrm>
        </p:grpSpPr>
        <p:sp>
          <p:nvSpPr>
            <p:cNvPr id="6" name="Полилиния 5"/>
            <p:cNvSpPr/>
            <p:nvPr/>
          </p:nvSpPr>
          <p:spPr>
            <a:xfrm>
              <a:off x="1071424" y="631522"/>
              <a:ext cx="3230121" cy="1938073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800" kern="1200" dirty="0" smtClean="0">
                  <a:latin typeface="TagirCTT" pitchFamily="2" charset="0"/>
                </a:rPr>
                <a:t>Мінерально-сировинні ресурси</a:t>
              </a:r>
              <a:endParaRPr lang="uk-UA" sz="3800" kern="1200" dirty="0">
                <a:latin typeface="TagirCTT" pitchFamily="2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301545" y="4250028"/>
              <a:ext cx="3773509" cy="2067321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Ужанського </a:t>
              </a:r>
              <a:r>
                <a:rPr lang="uk-UA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національного</a:t>
              </a: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 природного парку</a:t>
              </a:r>
              <a:endParaRPr lang="uk-UA" sz="31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girCT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5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553564220"/>
              </p:ext>
            </p:extLst>
          </p:nvPr>
        </p:nvGraphicFramePr>
        <p:xfrm>
          <a:off x="1236371" y="1830252"/>
          <a:ext cx="7678674" cy="4855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192267" y="352924"/>
            <a:ext cx="1491868" cy="41031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6371" y="352924"/>
            <a:ext cx="7701567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dirty="0"/>
              <a:t>Ужанський НПП створено з метою збереження , відтворення та ефективного використання типових та унікальних природних комплексів Східних Карпат, що мають важливе природоохоронне, естетичне, наукове, освітнє, рекреаційне та оздоровче значення.</a:t>
            </a:r>
          </a:p>
        </p:txBody>
      </p:sp>
    </p:spTree>
    <p:extLst>
      <p:ext uri="{BB962C8B-B14F-4D97-AF65-F5344CB8AC3E}">
        <p14:creationId xmlns:p14="http://schemas.microsoft.com/office/powerpoint/2010/main" val="469078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42118"/>
            <a:ext cx="12192000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Особливості геологічної будови та формування різних ра­йонів Закарпаття наклали свій відбиток і на характер проявів у них корисних копалин. </a:t>
            </a:r>
            <a:r>
              <a:rPr lang="uk-UA" sz="1600" b="1" dirty="0" err="1"/>
              <a:t>Міогеосинклінальний</a:t>
            </a:r>
            <a:r>
              <a:rPr lang="uk-UA" sz="1600" b="1" dirty="0"/>
              <a:t> тип структури Флішових Кар­пат зумовив відсутність у них нагромаджень рудних мінералів. Досить поширений палеозойський, мезозойський і особливо неогеновий магма-</a:t>
            </a:r>
            <a:r>
              <a:rPr lang="uk-UA" sz="1600" b="1" dirty="0" err="1"/>
              <a:t>тизм</a:t>
            </a:r>
            <a:r>
              <a:rPr lang="uk-UA" sz="1600" b="1" dirty="0"/>
              <a:t> сприяв формуванню різноманітних за складом і практичним зна­ченням рудних корисних копалин. Крім родовищ ртуті, свинцю, цинку та міді в Закарпатті наявні поклади солей, </a:t>
            </a:r>
            <a:r>
              <a:rPr lang="uk-UA" sz="1600" b="1" dirty="0" err="1"/>
              <a:t>каолінів</a:t>
            </a:r>
            <a:r>
              <a:rPr lang="uk-UA" sz="1600" b="1" dirty="0"/>
              <a:t>, бурого вугілля, алунітів, баритів, будівельних матеріалів, мінеральних фарб, сировини для цементної промисловості тощо. Відоме Закарпаття і своїми цілю­щими мінеральними водами.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9362" y="12879"/>
            <a:ext cx="8203128" cy="4043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362" y="3784818"/>
            <a:ext cx="8203128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7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49984" y="-1672698"/>
            <a:ext cx="5042119" cy="8387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42118"/>
            <a:ext cx="12192000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Розміщення мінеральних вод Закарпаття пов'язане з його </a:t>
            </a:r>
            <a:r>
              <a:rPr lang="uk-UA" sz="1600" b="1" dirty="0" err="1"/>
              <a:t>геоструктурними</a:t>
            </a:r>
            <a:r>
              <a:rPr lang="uk-UA" sz="1600" b="1" dirty="0"/>
              <a:t> особливостями та історією геологічного </a:t>
            </a:r>
            <a:r>
              <a:rPr lang="uk-UA" sz="1600" b="1" dirty="0" smtClean="0"/>
              <a:t>розвитку. </a:t>
            </a:r>
            <a:r>
              <a:rPr lang="uk-UA" sz="1600" b="1" dirty="0"/>
              <a:t>В його межах наявні дві крупні гідрохімічні провінції: 1) вуг­лекислих вод областей молодих магматичних і </a:t>
            </a:r>
            <a:r>
              <a:rPr lang="uk-UA" sz="1600" b="1" dirty="0" err="1"/>
              <a:t>термометаморфічних</a:t>
            </a:r>
            <a:r>
              <a:rPr lang="uk-UA" sz="1600" b="1" dirty="0"/>
              <a:t> процесів; 2) азотних, азотно-метанових і метанових вод артезіанських басейнів. Для кожної з них характерні певні типи мінеральних вод хі­мічного та газового складу</a:t>
            </a:r>
            <a:r>
              <a:rPr lang="uk-UA" sz="1600" b="1" dirty="0" smtClean="0"/>
              <a:t>.</a:t>
            </a:r>
          </a:p>
          <a:p>
            <a:pPr algn="just"/>
            <a:r>
              <a:rPr lang="uk-UA" sz="1600" b="1" dirty="0"/>
              <a:t>Характерна особливість багатьох мінеральних вод Закарпаття — підвищена температура. Це здебільшого стосується вод Закарпатського прогину. Поява тут крупних басейнів термальних вод пов'язана з не­огеновою вулканічною діяльністю, </a:t>
            </a:r>
            <a:r>
              <a:rPr lang="uk-UA" sz="1600" b="1" dirty="0" err="1"/>
              <a:t>притоком</a:t>
            </a:r>
            <a:r>
              <a:rPr lang="uk-UA" sz="1600" b="1" dirty="0"/>
              <a:t> значної кількості тепла з глибинних частин земної кори та верхньої мантії.</a:t>
            </a:r>
          </a:p>
        </p:txBody>
      </p:sp>
    </p:spTree>
    <p:extLst>
      <p:ext uri="{BB962C8B-B14F-4D97-AF65-F5344CB8AC3E}">
        <p14:creationId xmlns:p14="http://schemas.microsoft.com/office/powerpoint/2010/main" val="1086174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42118"/>
            <a:ext cx="12192000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u="sng" dirty="0"/>
              <a:t>Мінеральні води неспецифічного складу. </a:t>
            </a:r>
            <a:r>
              <a:rPr lang="uk-UA" sz="1600" b="1" dirty="0"/>
              <a:t>Їх лікуваль­на дія визначається іонним складом і мінералізацією при наявності метану й азоту в газовій складовій. З цієї групи виділяють ряд гідро­хімічних типів</a:t>
            </a:r>
            <a:r>
              <a:rPr lang="uk-UA" sz="1600" b="1" dirty="0" smtClean="0"/>
              <a:t>.</a:t>
            </a:r>
          </a:p>
          <a:p>
            <a:pPr algn="just"/>
            <a:r>
              <a:rPr lang="uk-UA" sz="1600" b="1" u="sng" dirty="0" smtClean="0"/>
              <a:t>Мінеральні </a:t>
            </a:r>
            <a:r>
              <a:rPr lang="uk-UA" sz="1600" b="1" u="sng" dirty="0"/>
              <a:t>води специфічного складу. </a:t>
            </a:r>
            <a:r>
              <a:rPr lang="uk-UA" sz="1600" b="1" dirty="0"/>
              <a:t>Лікувальна дія їх визначається наявністю у воді біологічно активних компонентів таких як </a:t>
            </a:r>
            <a:r>
              <a:rPr lang="en-US" sz="1600" b="1" dirty="0"/>
              <a:t>CO2, </a:t>
            </a:r>
            <a:r>
              <a:rPr lang="uk-UA" sz="1600" b="1" dirty="0"/>
              <a:t>Н2</a:t>
            </a:r>
            <a:r>
              <a:rPr lang="en-US" sz="1600" b="1" dirty="0"/>
              <a:t>S, Br, </a:t>
            </a:r>
            <a:r>
              <a:rPr lang="uk-UA" sz="1600" b="1" dirty="0"/>
              <a:t>І, </a:t>
            </a:r>
            <a:r>
              <a:rPr lang="en-US" sz="1600" b="1" dirty="0"/>
              <a:t>F</a:t>
            </a:r>
            <a:r>
              <a:rPr lang="uk-UA" sz="1600" b="1" dirty="0"/>
              <a:t>е, А</a:t>
            </a:r>
            <a:r>
              <a:rPr lang="en-US" sz="1600" b="1" dirty="0"/>
              <a:t>s </a:t>
            </a:r>
            <a:r>
              <a:rPr lang="uk-UA" sz="1600" b="1" dirty="0"/>
              <a:t>тощо</a:t>
            </a:r>
            <a:r>
              <a:rPr lang="uk-UA" sz="1600" b="1" dirty="0" smtClean="0"/>
              <a:t>.</a:t>
            </a:r>
          </a:p>
          <a:p>
            <a:pPr algn="just"/>
            <a:r>
              <a:rPr lang="uk-UA" sz="1600" b="1" u="sng" dirty="0"/>
              <a:t>Вуглекислі води. </a:t>
            </a:r>
            <a:r>
              <a:rPr lang="uk-UA" sz="1600" b="1" dirty="0"/>
              <a:t>Це одна з найбільших груп мінеральних вод За­карпаття. Поширені вони в області Складчастих Карпат, де утворюють </a:t>
            </a:r>
            <a:r>
              <a:rPr lang="uk-UA" sz="1600" b="1" dirty="0" err="1"/>
              <a:t>обширну</a:t>
            </a:r>
            <a:r>
              <a:rPr lang="uk-UA" sz="1600" b="1" dirty="0"/>
              <a:t> провінцію вуглекислих вод. Окремі їх родовища виявлені у Закарпатському прогині (Ужгородське, </a:t>
            </a:r>
            <a:r>
              <a:rPr lang="uk-UA" sz="1600" b="1" dirty="0" err="1"/>
              <a:t>Шаянське</a:t>
            </a:r>
            <a:r>
              <a:rPr lang="uk-UA" sz="1600" b="1" dirty="0"/>
              <a:t>, Берегівське).</a:t>
            </a:r>
          </a:p>
        </p:txBody>
      </p:sp>
    </p:spTree>
    <p:extLst>
      <p:ext uri="{BB962C8B-B14F-4D97-AF65-F5344CB8AC3E}">
        <p14:creationId xmlns:p14="http://schemas.microsoft.com/office/powerpoint/2010/main" val="3692563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1424" y="631523"/>
            <a:ext cx="7003630" cy="5685826"/>
            <a:chOff x="1071424" y="631523"/>
            <a:chExt cx="7003630" cy="5685826"/>
          </a:xfrm>
        </p:grpSpPr>
        <p:sp>
          <p:nvSpPr>
            <p:cNvPr id="6" name="Полилиния 5"/>
            <p:cNvSpPr/>
            <p:nvPr/>
          </p:nvSpPr>
          <p:spPr>
            <a:xfrm>
              <a:off x="1071424" y="631523"/>
              <a:ext cx="3230121" cy="1789706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800" dirty="0" smtClean="0">
                  <a:latin typeface="TagirCTT" pitchFamily="2" charset="0"/>
                </a:rPr>
                <a:t>Гідрографія та гідрологія</a:t>
              </a:r>
              <a:endParaRPr lang="uk-UA" sz="3800" kern="1200" dirty="0">
                <a:latin typeface="TagirCTT" pitchFamily="2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301545" y="4250028"/>
              <a:ext cx="3773509" cy="2067321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Ужанського </a:t>
              </a:r>
              <a:r>
                <a:rPr lang="uk-UA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національного</a:t>
              </a: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 природного парку</a:t>
              </a:r>
              <a:endParaRPr lang="uk-UA" sz="31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girCT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80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0764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999230"/>
            <a:ext cx="121920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Територія Ужанського НПП відноситься до басейну річки </a:t>
            </a:r>
            <a:r>
              <a:rPr lang="uk-UA" sz="1600" b="1" dirty="0" smtClean="0"/>
              <a:t>Уж. Особливість водного режиму ,полягає у накопиченні твердих опа­дів у зимовий період та у значній кількості опадів у літню пору. Гідрогеологічними об'єктами є виходи мінеральних вод, вони приурочені до розривних порушень та до зон контактів літологічних порід. На території парку є 21 джерело мінеральних вод. Мінеральні джерела відносяться до типу вуглекислих з підвищеним вмістом бору.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3191384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/>
              <a:t>Гідрологічні басейни регіону зображені на рисунках.</a:t>
            </a:r>
            <a:endParaRPr lang="uk-UA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64548" cy="3622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85" y="3622719"/>
            <a:ext cx="4829577" cy="2753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136" y="70833"/>
            <a:ext cx="6238402" cy="3551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501" y="3622719"/>
            <a:ext cx="4421615" cy="28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41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1424" y="631522"/>
            <a:ext cx="7003630" cy="5685827"/>
            <a:chOff x="1071424" y="631522"/>
            <a:chExt cx="7003630" cy="5685827"/>
          </a:xfrm>
        </p:grpSpPr>
        <p:sp>
          <p:nvSpPr>
            <p:cNvPr id="6" name="Полилиния 5"/>
            <p:cNvSpPr/>
            <p:nvPr/>
          </p:nvSpPr>
          <p:spPr>
            <a:xfrm>
              <a:off x="1071424" y="631522"/>
              <a:ext cx="3230121" cy="1938073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800" kern="1200" dirty="0" err="1" smtClean="0">
                  <a:latin typeface="TagirCTT" pitchFamily="2" charset="0"/>
                </a:rPr>
                <a:t>Грунтовий</a:t>
              </a:r>
              <a:r>
                <a:rPr lang="uk-UA" sz="3800" kern="1200" dirty="0" smtClean="0">
                  <a:latin typeface="TagirCTT" pitchFamily="2" charset="0"/>
                </a:rPr>
                <a:t> покрив</a:t>
              </a:r>
              <a:endParaRPr lang="uk-UA" sz="3800" kern="1200" dirty="0">
                <a:latin typeface="TagirCTT" pitchFamily="2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301545" y="4250028"/>
              <a:ext cx="3773509" cy="2067321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Ужанського </a:t>
              </a:r>
              <a:r>
                <a:rPr lang="uk-UA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національного</a:t>
              </a: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 природного парку</a:t>
              </a:r>
              <a:endParaRPr lang="uk-UA" sz="31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girCT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43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5014345"/>
            <a:ext cx="12192000" cy="20621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Природні умови Закарпатської області характеризуються значною різноманітністю, що спричинює диференціацію формування ґрунтового і рослинного покриву в гірській, передгірській та рівнинній </a:t>
            </a:r>
            <a:r>
              <a:rPr lang="uk-UA" sz="1600" b="1" dirty="0" smtClean="0"/>
              <a:t>території. Аналіз </a:t>
            </a:r>
            <a:r>
              <a:rPr lang="uk-UA" sz="1600" b="1" dirty="0"/>
              <a:t>карти ґрунтів </a:t>
            </a:r>
            <a:r>
              <a:rPr lang="uk-UA" sz="1600" b="1" dirty="0" smtClean="0"/>
              <a:t>свідчить</a:t>
            </a:r>
            <a:r>
              <a:rPr lang="uk-UA" sz="1600" b="1" dirty="0"/>
              <a:t>, що у верхів’ях басейнових систем Ужа, </a:t>
            </a:r>
            <a:r>
              <a:rPr lang="uk-UA" sz="1600" b="1" dirty="0" err="1"/>
              <a:t>Латориці</a:t>
            </a:r>
            <a:r>
              <a:rPr lang="uk-UA" sz="1600" b="1" dirty="0"/>
              <a:t>, </a:t>
            </a:r>
            <a:r>
              <a:rPr lang="uk-UA" sz="1600" b="1" dirty="0" smtClean="0"/>
              <a:t>Ріки,</a:t>
            </a:r>
            <a:r>
              <a:rPr lang="uk-UA" sz="1600" b="1" dirty="0"/>
              <a:t>  сформувались </a:t>
            </a:r>
            <a:r>
              <a:rPr lang="uk-UA" sz="1600" b="1" dirty="0" err="1"/>
              <a:t>світлобурі</a:t>
            </a:r>
            <a:r>
              <a:rPr lang="uk-UA" sz="1600" b="1" dirty="0"/>
              <a:t> лісові ґрунти, а у верхів’ях – </a:t>
            </a:r>
            <a:r>
              <a:rPr lang="uk-UA" sz="1600" b="1" dirty="0" err="1"/>
              <a:t>Боржави</a:t>
            </a:r>
            <a:r>
              <a:rPr lang="uk-UA" sz="1600" b="1" dirty="0"/>
              <a:t>, </a:t>
            </a:r>
            <a:r>
              <a:rPr lang="uk-UA" sz="1600" b="1" dirty="0" err="1"/>
              <a:t>Тереблі</a:t>
            </a:r>
            <a:r>
              <a:rPr lang="uk-UA" sz="1600" b="1" dirty="0"/>
              <a:t>, </a:t>
            </a:r>
            <a:r>
              <a:rPr lang="uk-UA" sz="1600" b="1" dirty="0" err="1"/>
              <a:t>Тересви</a:t>
            </a:r>
            <a:r>
              <a:rPr lang="uk-UA" sz="1600" b="1" dirty="0"/>
              <a:t>, Чорної і Білої Тиси  </a:t>
            </a:r>
            <a:r>
              <a:rPr lang="uk-UA" sz="1600" b="1" dirty="0" smtClean="0"/>
              <a:t>– </a:t>
            </a:r>
            <a:r>
              <a:rPr lang="uk-UA" sz="1600" b="1" dirty="0"/>
              <a:t>бурі гірсько-лісові ґрунти. Вони формуються під </a:t>
            </a:r>
            <a:r>
              <a:rPr lang="uk-UA" sz="1600" b="1" dirty="0" smtClean="0"/>
              <a:t>смерековими, </a:t>
            </a:r>
            <a:r>
              <a:rPr lang="uk-UA" sz="1600" b="1" dirty="0"/>
              <a:t>дубовими та буковими </a:t>
            </a:r>
            <a:r>
              <a:rPr lang="uk-UA" sz="1600" b="1" dirty="0" smtClean="0"/>
              <a:t>лісами </a:t>
            </a:r>
            <a:r>
              <a:rPr lang="uk-UA" sz="1600" b="1" dirty="0"/>
              <a:t>і </a:t>
            </a:r>
            <a:r>
              <a:rPr lang="uk-UA" sz="1600" b="1" dirty="0" err="1"/>
              <a:t>розвинулись</a:t>
            </a:r>
            <a:r>
              <a:rPr lang="uk-UA" sz="1600" b="1" dirty="0"/>
              <a:t> до нижньої межі альпійських і субальпійських лук. Це найбільш поширений фоновий тип </a:t>
            </a:r>
            <a:r>
              <a:rPr lang="uk-UA" sz="1600" b="1" dirty="0" smtClean="0"/>
              <a:t>ґрунтів. </a:t>
            </a:r>
            <a:r>
              <a:rPr lang="uk-UA" sz="1600" b="1" dirty="0"/>
              <a:t>Їх ґрунтоутворюючий процес проходить в умовах вологого клімату під дерев’янистою рослинною формацією на всіх добре дренованих щебенюватих, багатих первинними мінералами породах – елювії і делювії карпатського флішу, метаморфічних і магматичних </a:t>
            </a:r>
            <a:r>
              <a:rPr lang="uk-UA" sz="1600" b="1" dirty="0" smtClean="0"/>
              <a:t>породах.</a:t>
            </a:r>
            <a:endParaRPr lang="uk-UA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301" y="0"/>
            <a:ext cx="6715397" cy="50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84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027003"/>
            <a:ext cx="12192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 smtClean="0"/>
              <a:t>У межах парку поширені переважно бурі гірсько-лісові ґрунти (буроземи), серед яких виділяються два підтипи: темно-бурі та світло-бурі гірсько-лісові ґрунти. На після лісових луках поширені дерново-буроземні ґрунти. Ці ґрунти сформувались на елювії-делювії карпатського флішу. Вздовж річок на сучасних алювіальних відкладах поширені дерново-алювіальні </a:t>
            </a:r>
            <a:r>
              <a:rPr lang="uk-UA" sz="1600" b="1" dirty="0" err="1" smtClean="0"/>
              <a:t>грунти</a:t>
            </a:r>
            <a:r>
              <a:rPr lang="uk-UA" sz="1600" b="1" dirty="0" smtClean="0"/>
              <a:t>, Іноді на сучасних алювіальних відкладах зустрічаються дерново-буроземні, дерново-глейові та світло-бурі </a:t>
            </a:r>
            <a:r>
              <a:rPr lang="uk-UA" sz="1600" b="1" dirty="0" err="1" smtClean="0"/>
              <a:t>грунти</a:t>
            </a:r>
            <a:r>
              <a:rPr lang="uk-UA" sz="1600" b="1" dirty="0" smtClean="0"/>
              <a:t>.</a:t>
            </a:r>
            <a:endParaRPr lang="uk-UA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2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7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1424" y="631522"/>
            <a:ext cx="7003630" cy="5685827"/>
            <a:chOff x="1071424" y="631522"/>
            <a:chExt cx="7003630" cy="5685827"/>
          </a:xfrm>
        </p:grpSpPr>
        <p:sp>
          <p:nvSpPr>
            <p:cNvPr id="6" name="Полилиния 5"/>
            <p:cNvSpPr/>
            <p:nvPr/>
          </p:nvSpPr>
          <p:spPr>
            <a:xfrm>
              <a:off x="1071424" y="631522"/>
              <a:ext cx="3230121" cy="1938073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800" kern="1200" dirty="0" smtClean="0">
                  <a:latin typeface="TagirCTT" pitchFamily="2" charset="0"/>
                </a:rPr>
                <a:t>Рослинний покрив</a:t>
              </a:r>
              <a:endParaRPr lang="uk-UA" sz="3800" kern="1200" dirty="0">
                <a:latin typeface="TagirCTT" pitchFamily="2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301545" y="4250028"/>
              <a:ext cx="3773509" cy="2067321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b="1" kern="1200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Ужанського</a:t>
              </a: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 </a:t>
              </a:r>
              <a:r>
                <a:rPr lang="ru-RU" sz="3100" b="1" kern="1200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національного</a:t>
              </a: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 природного парку</a:t>
              </a:r>
              <a:endParaRPr lang="uk-UA" sz="31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girCT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00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1423" y="631522"/>
            <a:ext cx="7003631" cy="5685827"/>
            <a:chOff x="1071423" y="631522"/>
            <a:chExt cx="7003631" cy="5685827"/>
          </a:xfrm>
        </p:grpSpPr>
        <p:sp>
          <p:nvSpPr>
            <p:cNvPr id="6" name="Полилиния 5"/>
            <p:cNvSpPr/>
            <p:nvPr/>
          </p:nvSpPr>
          <p:spPr>
            <a:xfrm>
              <a:off x="1071423" y="631522"/>
              <a:ext cx="3874063" cy="1938073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000" dirty="0">
                  <a:latin typeface="TagirCTT" pitchFamily="2" charset="0"/>
                </a:rPr>
                <a:t>Географічне </a:t>
              </a:r>
              <a:r>
                <a:rPr lang="uk-UA" sz="4000" dirty="0" smtClean="0">
                  <a:latin typeface="TagirCTT" pitchFamily="2" charset="0"/>
                </a:rPr>
                <a:t>розташування</a:t>
              </a:r>
              <a:endParaRPr lang="uk-UA" sz="3800" kern="1200" dirty="0">
                <a:latin typeface="TagirCTT" pitchFamily="2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301545" y="4250028"/>
              <a:ext cx="3773509" cy="2067321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b="1" kern="1200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Ужанського</a:t>
              </a: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 </a:t>
              </a:r>
              <a:r>
                <a:rPr lang="ru-RU" sz="3100" b="1" kern="1200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національного</a:t>
              </a: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 природного парку</a:t>
              </a:r>
              <a:endParaRPr lang="uk-UA" sz="31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girCT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5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042118"/>
            <a:ext cx="12192000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 smtClean="0"/>
              <a:t>Згідно </a:t>
            </a:r>
            <a:r>
              <a:rPr lang="uk-UA" sz="1600" b="1" dirty="0"/>
              <a:t>з районуванням України територія Ужанського національного природного парку розташована в </a:t>
            </a:r>
            <a:r>
              <a:rPr lang="uk-UA" sz="1600" b="1" dirty="0" err="1"/>
              <a:t>Ставненсько-Жденіївському</a:t>
            </a:r>
            <a:r>
              <a:rPr lang="uk-UA" sz="1600" b="1" dirty="0"/>
              <a:t> геоботанічному районі Карпатського геоботанічного округу.</a:t>
            </a:r>
          </a:p>
          <a:p>
            <a:pPr algn="just"/>
            <a:r>
              <a:rPr lang="uk-UA" sz="1600" b="1" dirty="0"/>
              <a:t>Завдяки сприятливим кліматичним та різноманітним географічним і геоморфологічним умовам, флора Ужанського НПП відзначається значним видовим багатством. За результатами досліджень тут відомо 878 видів вищих судинних рослин, які належать до 99 родин і 376 родів, 312 лишайників, 143 мохоподібних, 66 грибів та 165 водоростей. З вищих судинних рослин відділ Хвощеподібні нараховує 7 видів, Папоротеподібні – 23 види, Голонасінні – 7 видів, відділ Покритонасінні є найбільш чисельним – 838 видів.</a:t>
            </a:r>
          </a:p>
        </p:txBody>
      </p:sp>
    </p:spTree>
    <p:extLst>
      <p:ext uri="{BB962C8B-B14F-4D97-AF65-F5344CB8AC3E}">
        <p14:creationId xmlns:p14="http://schemas.microsoft.com/office/powerpoint/2010/main" val="473579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6031833" cy="68667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1832" y="0"/>
            <a:ext cx="6160167" cy="6849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73225"/>
            <a:ext cx="12192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У флорі парку зберігся ряд третинних реліктів, які збереглися тут із давніх геологічних епох. Місцевої охорони з них потребують вовчі ягоди звичайні, </a:t>
            </a:r>
            <a:r>
              <a:rPr lang="uk-UA" sz="1600" b="1" dirty="0" err="1"/>
              <a:t>мірикарія</a:t>
            </a:r>
            <a:r>
              <a:rPr lang="uk-UA" sz="1600" b="1" dirty="0"/>
              <a:t> </a:t>
            </a:r>
            <a:r>
              <a:rPr lang="uk-UA" sz="1600" b="1" dirty="0" smtClean="0"/>
              <a:t>німецька, жовтець </a:t>
            </a:r>
            <a:r>
              <a:rPr lang="uk-UA" sz="1600" b="1" dirty="0" err="1" smtClean="0"/>
              <a:t>гірськолюбний</a:t>
            </a:r>
            <a:r>
              <a:rPr lang="uk-UA" sz="1600" b="1" dirty="0" smtClean="0"/>
              <a:t> та лунарія оживаюча.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2046253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534561"/>
            <a:ext cx="12192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У складі флори парку переважають види неморального елементу, що цілком закономірно, оскільки тут панують лісові угруповання. Найцікавішими, проте, є альпійські рослини, які залишилися тут з часів зледенінь, зокрема на вапнякових грядах окремих гірських вершин Полонинського масиву і в Східних Бескидах. Посеред </a:t>
            </a:r>
            <a:r>
              <a:rPr lang="uk-UA" sz="1600" b="1" dirty="0" err="1"/>
              <a:t>альпійців</a:t>
            </a:r>
            <a:r>
              <a:rPr lang="uk-UA" sz="1600" b="1" dirty="0"/>
              <a:t>, що не мають червонокнижного статусу, однак потребують місцевої охорони, назвемо льонолисник альпійський, перстач жовтий, водянку гермафродитну, поросинець </a:t>
            </a:r>
            <a:r>
              <a:rPr lang="uk-UA" sz="1600" b="1" dirty="0" err="1"/>
              <a:t>одноквітковий</a:t>
            </a:r>
            <a:r>
              <a:rPr lang="uk-UA" sz="1600" b="1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274" y="0"/>
            <a:ext cx="6069726" cy="55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49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50196" cy="5588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196" y="0"/>
            <a:ext cx="4058653" cy="6069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042118"/>
            <a:ext cx="12192000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Багатою є група субальпійських видів, яка налічує близько 30 рослин. Вони звичайно поширені на полонинах і на скелястих виходах на висоті понад 1000 м </a:t>
            </a:r>
            <a:r>
              <a:rPr lang="uk-UA" sz="1600" b="1" dirty="0" err="1"/>
              <a:t>н.р.м</a:t>
            </a:r>
            <a:r>
              <a:rPr lang="uk-UA" sz="1600" b="1" dirty="0"/>
              <a:t>., однак інколи вздовж потоків спускаються і трохи нижче в лісовий пояс. До найцікавіших із них, які заслуговують на місцеву охорону, належать щавель альпійський </a:t>
            </a:r>
            <a:r>
              <a:rPr lang="en-US" sz="1600" b="1" dirty="0" err="1"/>
              <a:t>Rumex</a:t>
            </a:r>
            <a:r>
              <a:rPr lang="en-US" sz="1600" b="1" dirty="0"/>
              <a:t> </a:t>
            </a:r>
            <a:r>
              <a:rPr lang="en-US" sz="1600" b="1" dirty="0" err="1"/>
              <a:t>alpinus</a:t>
            </a:r>
            <a:r>
              <a:rPr lang="en-US" sz="1600" b="1" dirty="0"/>
              <a:t>, </a:t>
            </a:r>
            <a:r>
              <a:rPr lang="uk-UA" sz="1600" b="1" dirty="0"/>
              <a:t>порічки карпатські </a:t>
            </a:r>
            <a:r>
              <a:rPr lang="en-US" sz="1600" b="1" dirty="0" err="1"/>
              <a:t>Ribes</a:t>
            </a:r>
            <a:r>
              <a:rPr lang="en-US" sz="1600" b="1" dirty="0"/>
              <a:t> </a:t>
            </a:r>
            <a:r>
              <a:rPr lang="en-US" sz="1600" b="1" dirty="0" err="1"/>
              <a:t>petraeum</a:t>
            </a:r>
            <a:r>
              <a:rPr lang="en-US" sz="1600" b="1" dirty="0"/>
              <a:t>, </a:t>
            </a:r>
            <a:r>
              <a:rPr lang="uk-UA" sz="1600" b="1" dirty="0"/>
              <a:t>горобина звичайна </a:t>
            </a:r>
            <a:r>
              <a:rPr lang="en-US" sz="1600" b="1" dirty="0" err="1"/>
              <a:t>Sorbus</a:t>
            </a:r>
            <a:r>
              <a:rPr lang="en-US" sz="1600" b="1" dirty="0"/>
              <a:t> </a:t>
            </a:r>
            <a:r>
              <a:rPr lang="en-US" sz="1600" b="1" dirty="0" err="1"/>
              <a:t>aucuparia</a:t>
            </a:r>
            <a:r>
              <a:rPr lang="en-US" sz="1600" b="1" dirty="0"/>
              <a:t> subsp. </a:t>
            </a:r>
            <a:r>
              <a:rPr lang="en-US" sz="1600" b="1" dirty="0" err="1"/>
              <a:t>glabrata</a:t>
            </a:r>
            <a:r>
              <a:rPr lang="en-US" sz="1600" b="1" dirty="0"/>
              <a:t>, </a:t>
            </a:r>
            <a:r>
              <a:rPr lang="uk-UA" sz="1600" b="1" dirty="0"/>
              <a:t>зніт альпійський </a:t>
            </a:r>
            <a:r>
              <a:rPr lang="en-US" sz="1600" b="1" dirty="0" err="1"/>
              <a:t>Epilobium</a:t>
            </a:r>
            <a:r>
              <a:rPr lang="en-US" sz="1600" b="1" dirty="0"/>
              <a:t> </a:t>
            </a:r>
            <a:r>
              <a:rPr lang="en-US" sz="1600" b="1" dirty="0" err="1"/>
              <a:t>alpestre</a:t>
            </a:r>
            <a:r>
              <a:rPr lang="en-US" sz="1600" b="1" dirty="0"/>
              <a:t>, </a:t>
            </a:r>
            <a:r>
              <a:rPr lang="uk-UA" sz="1600" b="1" dirty="0" err="1"/>
              <a:t>аденостилес</a:t>
            </a:r>
            <a:r>
              <a:rPr lang="uk-UA" sz="1600" b="1" dirty="0"/>
              <a:t> сіролистий </a:t>
            </a:r>
            <a:r>
              <a:rPr lang="en-US" sz="1600" b="1" dirty="0" err="1"/>
              <a:t>Adenostyles</a:t>
            </a:r>
            <a:r>
              <a:rPr lang="en-US" sz="1600" b="1" dirty="0"/>
              <a:t> </a:t>
            </a:r>
            <a:r>
              <a:rPr lang="en-US" sz="1600" b="1" dirty="0" err="1"/>
              <a:t>alliariae</a:t>
            </a:r>
            <a:r>
              <a:rPr lang="en-US" sz="1600" b="1" dirty="0"/>
              <a:t>, </a:t>
            </a:r>
            <a:r>
              <a:rPr lang="uk-UA" sz="1600" b="1" dirty="0" err="1"/>
              <a:t>цицербіта</a:t>
            </a:r>
            <a:r>
              <a:rPr lang="uk-UA" sz="1600" b="1" dirty="0"/>
              <a:t> альпійська </a:t>
            </a:r>
            <a:r>
              <a:rPr lang="en-US" sz="1600" b="1" dirty="0" err="1"/>
              <a:t>Cicerbita</a:t>
            </a:r>
            <a:r>
              <a:rPr lang="en-US" sz="1600" b="1" dirty="0"/>
              <a:t> </a:t>
            </a:r>
            <a:r>
              <a:rPr lang="en-US" sz="1600" b="1" dirty="0" err="1"/>
              <a:t>alpina</a:t>
            </a:r>
            <a:r>
              <a:rPr lang="en-US" sz="1600" b="1" dirty="0"/>
              <a:t>, </a:t>
            </a:r>
            <a:r>
              <a:rPr lang="uk-UA" sz="1600" b="1" dirty="0"/>
              <a:t>золотушник альпійський </a:t>
            </a:r>
            <a:r>
              <a:rPr lang="en-US" sz="1600" b="1" dirty="0" err="1"/>
              <a:t>Solidago</a:t>
            </a:r>
            <a:r>
              <a:rPr lang="en-US" sz="1600" b="1" dirty="0"/>
              <a:t> </a:t>
            </a:r>
            <a:r>
              <a:rPr lang="en-US" sz="1600" b="1" dirty="0" err="1"/>
              <a:t>virgaurea</a:t>
            </a:r>
            <a:r>
              <a:rPr lang="en-US" sz="1600" b="1" dirty="0"/>
              <a:t> subsp. </a:t>
            </a:r>
            <a:r>
              <a:rPr lang="en-US" sz="1600" b="1" dirty="0" err="1"/>
              <a:t>alpestris</a:t>
            </a:r>
            <a:r>
              <a:rPr lang="en-US" sz="1600" b="1" dirty="0"/>
              <a:t>, </a:t>
            </a:r>
            <a:r>
              <a:rPr lang="uk-UA" sz="1600" b="1" dirty="0"/>
              <a:t>чемериця біла </a:t>
            </a:r>
            <a:r>
              <a:rPr lang="en-US" sz="1600" b="1" dirty="0" err="1"/>
              <a:t>Veratrum</a:t>
            </a:r>
            <a:r>
              <a:rPr lang="en-US" sz="1600" b="1" dirty="0"/>
              <a:t> album, </a:t>
            </a:r>
            <a:r>
              <a:rPr lang="uk-UA" sz="1600" b="1" dirty="0" err="1"/>
              <a:t>куничник</a:t>
            </a:r>
            <a:r>
              <a:rPr lang="uk-UA" sz="1600" b="1" dirty="0"/>
              <a:t> волохатий </a:t>
            </a:r>
            <a:r>
              <a:rPr lang="en-US" sz="1600" b="1" dirty="0" err="1"/>
              <a:t>Calamagrostis</a:t>
            </a:r>
            <a:r>
              <a:rPr lang="en-US" sz="1600" b="1" dirty="0"/>
              <a:t> </a:t>
            </a:r>
            <a:r>
              <a:rPr lang="en-US" sz="1600" b="1" dirty="0" err="1"/>
              <a:t>villosa</a:t>
            </a:r>
            <a:r>
              <a:rPr lang="en-US" sz="1600" b="1" dirty="0"/>
              <a:t>, </a:t>
            </a:r>
            <a:r>
              <a:rPr lang="uk-UA" sz="1600" b="1" dirty="0"/>
              <a:t>жовтець </a:t>
            </a:r>
            <a:r>
              <a:rPr lang="uk-UA" sz="1600" b="1" dirty="0" err="1"/>
              <a:t>платанолистий</a:t>
            </a:r>
            <a:r>
              <a:rPr lang="uk-UA" sz="1600" b="1" dirty="0"/>
              <a:t> </a:t>
            </a:r>
            <a:r>
              <a:rPr lang="en-US" sz="1600" b="1" dirty="0"/>
              <a:t>Ranunculus </a:t>
            </a:r>
            <a:r>
              <a:rPr lang="en-US" sz="1600" b="1" dirty="0" err="1"/>
              <a:t>platanifolius</a:t>
            </a:r>
            <a:r>
              <a:rPr lang="en-US" sz="1600" b="1" dirty="0"/>
              <a:t>, </a:t>
            </a:r>
            <a:r>
              <a:rPr lang="uk-UA" sz="1600" b="1" dirty="0"/>
              <a:t>перестріч скельний </a:t>
            </a:r>
            <a:r>
              <a:rPr lang="en-US" sz="1600" b="1" dirty="0" err="1"/>
              <a:t>Melampyrum</a:t>
            </a:r>
            <a:r>
              <a:rPr lang="en-US" sz="1600" b="1" dirty="0"/>
              <a:t> </a:t>
            </a:r>
            <a:r>
              <a:rPr lang="en-US" sz="1600" b="1" dirty="0" err="1"/>
              <a:t>saxosum</a:t>
            </a:r>
            <a:r>
              <a:rPr lang="en-US" sz="1600" b="1" dirty="0"/>
              <a:t>.</a:t>
            </a:r>
            <a:endParaRPr lang="uk-UA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849" y="10475"/>
            <a:ext cx="3783151" cy="50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37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19074" cy="6278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074" y="0"/>
            <a:ext cx="4704919" cy="627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6273225"/>
            <a:ext cx="12208043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У склад флори Ужанського НПП входять ендемічні </a:t>
            </a:r>
            <a:r>
              <a:rPr lang="uk-UA" sz="1600" b="1" dirty="0" smtClean="0"/>
              <a:t>види рослин, які занесені до Червоної книги України: </a:t>
            </a:r>
            <a:r>
              <a:rPr lang="uk-UA" sz="1600" b="1" dirty="0"/>
              <a:t>порічки карпатські, </a:t>
            </a:r>
            <a:r>
              <a:rPr lang="uk-UA" sz="1600" b="1" dirty="0" err="1"/>
              <a:t>тоція</a:t>
            </a:r>
            <a:r>
              <a:rPr lang="uk-UA" sz="1600" b="1" dirty="0"/>
              <a:t> карпатська, аконіт </a:t>
            </a:r>
            <a:r>
              <a:rPr lang="uk-UA" sz="1600" b="1" dirty="0" err="1"/>
              <a:t>Госта</a:t>
            </a:r>
            <a:r>
              <a:rPr lang="uk-UA" sz="1600" b="1" dirty="0"/>
              <a:t>, волошка карпатська, молочай карпатський, жовтець карпатський, бузок східно карпатський та інші.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0233" y="-1"/>
            <a:ext cx="3737810" cy="62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3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104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19446"/>
            <a:ext cx="12208043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 smtClean="0"/>
              <a:t>В </a:t>
            </a:r>
            <a:r>
              <a:rPr lang="uk-UA" sz="1600" b="1" dirty="0" err="1" smtClean="0"/>
              <a:t>Ужанському</a:t>
            </a:r>
            <a:r>
              <a:rPr lang="uk-UA" sz="1600" b="1" dirty="0" smtClean="0"/>
              <a:t> НПП проростають наступні види рослин які занесені до Червоної книги України, а </a:t>
            </a:r>
            <a:r>
              <a:rPr lang="uk-UA" sz="1600" b="1" dirty="0"/>
              <a:t>саме </a:t>
            </a:r>
            <a:r>
              <a:rPr lang="uk-UA" sz="1600" b="1" dirty="0" err="1"/>
              <a:t>Пальчатокорінник</a:t>
            </a:r>
            <a:r>
              <a:rPr lang="uk-UA" sz="1600" b="1" dirty="0"/>
              <a:t> </a:t>
            </a:r>
            <a:r>
              <a:rPr lang="uk-UA" sz="1600" b="1" dirty="0" err="1"/>
              <a:t>Фукса</a:t>
            </a:r>
            <a:r>
              <a:rPr lang="uk-UA" sz="1600" b="1" dirty="0"/>
              <a:t> (</a:t>
            </a:r>
            <a:r>
              <a:rPr lang="en-US" sz="1600" b="1" dirty="0" err="1"/>
              <a:t>Dactylorhiza</a:t>
            </a:r>
            <a:r>
              <a:rPr lang="en-US" sz="1600" b="1" dirty="0"/>
              <a:t> </a:t>
            </a:r>
            <a:r>
              <a:rPr lang="en-US" sz="1600" b="1" dirty="0" err="1"/>
              <a:t>fuchsii</a:t>
            </a:r>
            <a:r>
              <a:rPr lang="en-US" sz="1600" b="1" dirty="0"/>
              <a:t> (</a:t>
            </a:r>
            <a:r>
              <a:rPr lang="en-US" sz="1600" b="1" dirty="0" err="1"/>
              <a:t>Druce</a:t>
            </a:r>
            <a:r>
              <a:rPr lang="en-US" sz="1600" b="1" dirty="0"/>
              <a:t>) </a:t>
            </a:r>
            <a:r>
              <a:rPr lang="en-US" sz="1600" b="1" dirty="0" err="1"/>
              <a:t>Soó</a:t>
            </a:r>
            <a:r>
              <a:rPr lang="en-US" sz="1600" b="1" dirty="0"/>
              <a:t>). </a:t>
            </a:r>
            <a:r>
              <a:rPr lang="uk-UA" sz="1600" b="1" dirty="0"/>
              <a:t>На луках та узліссях, на узбіччях лісових доріг.</a:t>
            </a:r>
          </a:p>
        </p:txBody>
      </p:sp>
    </p:spTree>
    <p:extLst>
      <p:ext uri="{BB962C8B-B14F-4D97-AF65-F5344CB8AC3E}">
        <p14:creationId xmlns:p14="http://schemas.microsoft.com/office/powerpoint/2010/main" val="1885156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710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6043" y="6765667"/>
            <a:ext cx="12208043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 smtClean="0"/>
              <a:t>А </a:t>
            </a:r>
            <a:r>
              <a:rPr lang="uk-UA" sz="1600" b="1" dirty="0"/>
              <a:t>також Лілія лісова (</a:t>
            </a:r>
            <a:r>
              <a:rPr lang="en-US" sz="1600" b="1" dirty="0" err="1"/>
              <a:t>Lilium</a:t>
            </a:r>
            <a:r>
              <a:rPr lang="en-US" sz="1600" b="1" dirty="0"/>
              <a:t> </a:t>
            </a:r>
            <a:r>
              <a:rPr lang="en-US" sz="1600" b="1" dirty="0" err="1"/>
              <a:t>martagon</a:t>
            </a:r>
            <a:r>
              <a:rPr lang="en-US" sz="1600" b="1" dirty="0"/>
              <a:t> L.). </a:t>
            </a:r>
            <a:r>
              <a:rPr lang="uk-UA" sz="1600" b="1" dirty="0"/>
              <a:t>У світлих лісах, на високогірних луках.</a:t>
            </a:r>
          </a:p>
        </p:txBody>
      </p:sp>
    </p:spTree>
    <p:extLst>
      <p:ext uri="{BB962C8B-B14F-4D97-AF65-F5344CB8AC3E}">
        <p14:creationId xmlns:p14="http://schemas.microsoft.com/office/powerpoint/2010/main" val="4101473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042" y="-123582"/>
            <a:ext cx="12208042" cy="7058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6043" y="6765667"/>
            <a:ext cx="12208043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 smtClean="0"/>
              <a:t>Та ще </a:t>
            </a:r>
            <a:r>
              <a:rPr lang="uk-UA" sz="1600" b="1" dirty="0"/>
              <a:t>також </a:t>
            </a:r>
            <a:r>
              <a:rPr lang="uk-UA" sz="1600" b="1" dirty="0" err="1"/>
              <a:t>Траунштейнера</a:t>
            </a:r>
            <a:r>
              <a:rPr lang="uk-UA" sz="1600" b="1" dirty="0"/>
              <a:t> куляста (</a:t>
            </a:r>
            <a:r>
              <a:rPr lang="en-US" sz="1600" b="1" dirty="0" err="1"/>
              <a:t>Traunsteinera</a:t>
            </a:r>
            <a:r>
              <a:rPr lang="en-US" sz="1600" b="1" dirty="0"/>
              <a:t> </a:t>
            </a:r>
            <a:r>
              <a:rPr lang="en-US" sz="1600" b="1" dirty="0" err="1"/>
              <a:t>globosa</a:t>
            </a:r>
            <a:r>
              <a:rPr lang="en-US" sz="1600" b="1" dirty="0"/>
              <a:t> (L.) </a:t>
            </a:r>
            <a:r>
              <a:rPr lang="en-US" sz="1600" b="1" dirty="0" err="1"/>
              <a:t>Rchb</a:t>
            </a:r>
            <a:r>
              <a:rPr lang="en-US" sz="1600" b="1" dirty="0"/>
              <a:t>.). </a:t>
            </a:r>
            <a:r>
              <a:rPr lang="uk-UA" sz="1600" b="1" dirty="0"/>
              <a:t>На високогірних луках.</a:t>
            </a:r>
          </a:p>
        </p:txBody>
      </p:sp>
    </p:spTree>
    <p:extLst>
      <p:ext uri="{BB962C8B-B14F-4D97-AF65-F5344CB8AC3E}">
        <p14:creationId xmlns:p14="http://schemas.microsoft.com/office/powerpoint/2010/main" val="3104791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1424" y="631522"/>
            <a:ext cx="7003630" cy="5685827"/>
            <a:chOff x="1071424" y="631522"/>
            <a:chExt cx="7003630" cy="5685827"/>
          </a:xfrm>
        </p:grpSpPr>
        <p:sp>
          <p:nvSpPr>
            <p:cNvPr id="6" name="Полилиния 5"/>
            <p:cNvSpPr/>
            <p:nvPr/>
          </p:nvSpPr>
          <p:spPr>
            <a:xfrm>
              <a:off x="1071424" y="631522"/>
              <a:ext cx="3230121" cy="1938073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800" dirty="0" smtClean="0">
                  <a:latin typeface="TagirCTT" pitchFamily="2" charset="0"/>
                </a:rPr>
                <a:t>Тваринний світ</a:t>
              </a:r>
              <a:endParaRPr lang="uk-UA" sz="3800" kern="1200" dirty="0">
                <a:latin typeface="TagirCTT" pitchFamily="2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301545" y="4250028"/>
              <a:ext cx="3773509" cy="2067321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Ужанського </a:t>
              </a:r>
              <a:r>
                <a:rPr lang="uk-UA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національного</a:t>
              </a: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 природного парку</a:t>
              </a:r>
              <a:endParaRPr lang="uk-UA" sz="31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girCT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32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30"/>
            <a:ext cx="12191999" cy="6853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6273225"/>
            <a:ext cx="12192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Тваринний світ території національного парку є типовим для Східних Карпат. В лісах водяться олені карпатський, козуля, дикий кабан, борсук, ласка, куниця лісова, заєць-русак. </a:t>
            </a:r>
            <a:r>
              <a:rPr lang="uk-UA" sz="1600" b="1" dirty="0" smtClean="0"/>
              <a:t>На рисунку Олень карпатський.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208923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>
                <a:cs typeface="Times New Roman" panose="02020603050405020304" pitchFamily="18" charset="0"/>
              </a:rPr>
              <a:t>Ужанський національний природний парк розташований у західній частині Закарпаття в басейні річки Уж і простягається з південного заходу від с. Забродь (226 м н. р. м.) на північний схід до Ужоцького перевалу (852 м н. р. м.). Площа його становить 39159 га.</a:t>
            </a:r>
            <a:endParaRPr lang="uk-UA" sz="1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98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6273225"/>
            <a:ext cx="12192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Тваринний світ території національного парку є типовим для Східних Карпат. В лісах водяться олені карпатський, козуля, дикий кабан, борсук, ласка, куниця лісова, заєць-русак. </a:t>
            </a:r>
            <a:r>
              <a:rPr lang="uk-UA" sz="1600" b="1" dirty="0" smtClean="0"/>
              <a:t>На рисунку Дикий кабан.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1218071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6273225"/>
            <a:ext cx="12192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Тваринний світ території національного парку є типовим для Східних Карпат. В лісах водяться олені карпатський, козуля, дикий кабан, борсук, ласка, куниця лісова, заєць-русак. </a:t>
            </a:r>
            <a:r>
              <a:rPr lang="uk-UA" sz="1600" b="1" dirty="0" smtClean="0"/>
              <a:t> На рисунку Борсук.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953593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1" cy="6860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6273225"/>
            <a:ext cx="12192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Тваринний світ території національного парку є типовим для Східних Карпат. В лісах водяться олені карпатський, козуля, дикий кабан, борсук, ласка, куниця лісова, заєць-русак. </a:t>
            </a:r>
            <a:r>
              <a:rPr lang="uk-UA" sz="1600" b="1" dirty="0" smtClean="0"/>
              <a:t>На рисунку Козулі.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62237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В </a:t>
            </a:r>
            <a:r>
              <a:rPr lang="uk-UA" sz="1600" dirty="0"/>
              <a:t>трухла пнях і гниючого деревині часто зустрічаються мокриці, живуть личинки жуків-носорогів, жуків-рогачів, </a:t>
            </a:r>
            <a:r>
              <a:rPr lang="uk-UA" sz="1600" dirty="0" err="1" smtClean="0"/>
              <a:t>бронзивок</a:t>
            </a:r>
            <a:r>
              <a:rPr lang="uk-UA" sz="1600" dirty="0"/>
              <a:t>.</a:t>
            </a:r>
            <a:endParaRPr lang="uk-UA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" y="0"/>
            <a:ext cx="5772150" cy="65194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0"/>
            <a:ext cx="6419849" cy="65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63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514916"/>
            <a:ext cx="121920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dirty="0"/>
              <a:t>У рідкісних тварин можна віднести рись</a:t>
            </a:r>
            <a:r>
              <a:rPr lang="uk-UA" sz="1600" dirty="0" smtClean="0"/>
              <a:t>, вовка, </a:t>
            </a:r>
            <a:r>
              <a:rPr lang="uk-UA" sz="1600" dirty="0"/>
              <a:t>бурого ведмідь кота лісового</a:t>
            </a:r>
            <a:r>
              <a:rPr lang="uk-UA" sz="1600" dirty="0" smtClean="0"/>
              <a:t>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743067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514916"/>
            <a:ext cx="121920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dirty="0"/>
              <a:t>У рідкісних тварин можна віднести рись</a:t>
            </a:r>
            <a:r>
              <a:rPr lang="uk-UA" sz="1600" dirty="0" smtClean="0"/>
              <a:t>, вовка, </a:t>
            </a:r>
            <a:r>
              <a:rPr lang="uk-UA" sz="1600" dirty="0"/>
              <a:t>бурого ведмідь кота лісового</a:t>
            </a:r>
            <a:r>
              <a:rPr lang="uk-UA" sz="1600" dirty="0" smtClean="0"/>
              <a:t>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2740789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514916"/>
            <a:ext cx="121920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dirty="0"/>
              <a:t>У рідкісних тварин можна віднести рись, бурого </a:t>
            </a:r>
            <a:r>
              <a:rPr lang="uk-UA" sz="1600" dirty="0" smtClean="0"/>
              <a:t>ведмідь, </a:t>
            </a:r>
            <a:r>
              <a:rPr lang="uk-UA" sz="1600" dirty="0"/>
              <a:t>кота лісового</a:t>
            </a:r>
            <a:r>
              <a:rPr lang="uk-UA" sz="1600" dirty="0" smtClean="0"/>
              <a:t>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570828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1" y="0"/>
            <a:ext cx="55054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514916"/>
            <a:ext cx="121920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dirty="0"/>
              <a:t>У рідкісних тварин можна віднести рись, бурого </a:t>
            </a:r>
            <a:r>
              <a:rPr lang="uk-UA" sz="1600" dirty="0" smtClean="0"/>
              <a:t>ведмідь, </a:t>
            </a:r>
            <a:r>
              <a:rPr lang="uk-UA" sz="1600" dirty="0"/>
              <a:t>кота лісового</a:t>
            </a:r>
            <a:r>
              <a:rPr lang="uk-UA" sz="1600" dirty="0" smtClean="0"/>
              <a:t>. Карпатську вогняну саламандру</a:t>
            </a:r>
            <a:endParaRPr lang="uk-UA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353" y="0"/>
            <a:ext cx="6762750" cy="65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12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3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514916"/>
            <a:ext cx="121920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 smtClean="0"/>
              <a:t>Карпатська вогняна саламандра занесена до Червоної книги України.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328344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530"/>
            <a:ext cx="43433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699" y="0"/>
            <a:ext cx="81343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514916"/>
            <a:ext cx="121920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/>
              <a:t>З </a:t>
            </a:r>
            <a:r>
              <a:rPr lang="ru-RU" sz="1600" b="1" dirty="0" err="1"/>
              <a:t>птахів</a:t>
            </a:r>
            <a:r>
              <a:rPr lang="ru-RU" sz="1600" b="1" dirty="0"/>
              <a:t> тут </a:t>
            </a:r>
            <a:r>
              <a:rPr lang="ru-RU" sz="1600" b="1" dirty="0" err="1"/>
              <a:t>поширені</a:t>
            </a:r>
            <a:r>
              <a:rPr lang="ru-RU" sz="1600" b="1" dirty="0"/>
              <a:t> </a:t>
            </a:r>
            <a:r>
              <a:rPr lang="ru-RU" sz="1600" b="1" dirty="0" err="1"/>
              <a:t>сокіл</a:t>
            </a:r>
            <a:r>
              <a:rPr lang="ru-RU" sz="1600" b="1" dirty="0"/>
              <a:t>, сова </a:t>
            </a:r>
            <a:r>
              <a:rPr lang="ru-RU" sz="1600" b="1" dirty="0" err="1"/>
              <a:t>сіра</a:t>
            </a:r>
            <a:r>
              <a:rPr lang="ru-RU" sz="1600" b="1" dirty="0"/>
              <a:t>, </a:t>
            </a:r>
            <a:r>
              <a:rPr lang="ru-RU" sz="1600" b="1" dirty="0" smtClean="0"/>
              <a:t>дятел та </a:t>
            </a:r>
            <a:r>
              <a:rPr lang="uk-UA" sz="1600" b="1" dirty="0" smtClean="0"/>
              <a:t>інші типові </a:t>
            </a:r>
            <a:r>
              <a:rPr lang="uk-UA" sz="1600" b="1" dirty="0" err="1" smtClean="0"/>
              <a:t>представникі</a:t>
            </a:r>
            <a:r>
              <a:rPr lang="uk-UA" sz="1600" b="1" dirty="0" smtClean="0"/>
              <a:t> Карпат.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2933661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780782"/>
            <a:ext cx="121920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>
                <a:cs typeface="Times New Roman" panose="02020603050405020304" pitchFamily="18" charset="0"/>
              </a:rPr>
              <a:t>Згідно </a:t>
            </a:r>
            <a:r>
              <a:rPr lang="uk-UA" sz="1600" b="1" dirty="0">
                <a:cs typeface="Times New Roman" panose="02020603050405020304" pitchFamily="18" charset="0"/>
              </a:rPr>
              <a:t>з Проектом організації території заповідна зона займає 3530,5 га (23,7% загальної площі парку). Зона регульованої рекреації займає 5146,4 га (34,5 %), зона стаціонарної рекреації займає 89,1 га (0,6 %), господарська зона займає 6138,6 га (41,2 %). Територія, що надана парку без вилучення в землекористувачів, тобто 24254,7 га (62%), зарахована до господарської зони.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52" y="0"/>
            <a:ext cx="8245355" cy="5780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98807" y="567459"/>
            <a:ext cx="2979211" cy="3831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праліси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зона «А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буферної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«С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ільсько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угіддя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межа парку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28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514916"/>
            <a:ext cx="121920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/>
              <a:t>З </a:t>
            </a:r>
            <a:r>
              <a:rPr lang="ru-RU" sz="1600" b="1" dirty="0" err="1"/>
              <a:t>птахів</a:t>
            </a:r>
            <a:r>
              <a:rPr lang="ru-RU" sz="1600" b="1" dirty="0"/>
              <a:t> тут </a:t>
            </a:r>
            <a:r>
              <a:rPr lang="ru-RU" sz="1600" b="1" dirty="0" err="1"/>
              <a:t>поширені</a:t>
            </a:r>
            <a:r>
              <a:rPr lang="ru-RU" sz="1600" b="1" dirty="0"/>
              <a:t> </a:t>
            </a:r>
            <a:r>
              <a:rPr lang="ru-RU" sz="1600" b="1" dirty="0" err="1"/>
              <a:t>сокіл</a:t>
            </a:r>
            <a:r>
              <a:rPr lang="ru-RU" sz="1600" b="1" dirty="0"/>
              <a:t>, сова </a:t>
            </a:r>
            <a:r>
              <a:rPr lang="ru-RU" sz="1600" b="1" dirty="0" err="1"/>
              <a:t>сіра</a:t>
            </a:r>
            <a:r>
              <a:rPr lang="ru-RU" sz="1600" b="1" dirty="0"/>
              <a:t>, </a:t>
            </a:r>
            <a:r>
              <a:rPr lang="ru-RU" sz="1600" b="1" dirty="0" smtClean="0"/>
              <a:t>дятел та </a:t>
            </a:r>
            <a:r>
              <a:rPr lang="uk-UA" sz="1600" b="1" dirty="0" smtClean="0"/>
              <a:t>інші типові представники Карпат.</a:t>
            </a:r>
            <a:endParaRPr lang="uk-UA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0" y="0"/>
            <a:ext cx="6419850" cy="6514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0"/>
            <a:ext cx="6019801" cy="651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8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7980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804" y="0"/>
            <a:ext cx="61121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514916"/>
            <a:ext cx="121920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/>
              <a:t>До </a:t>
            </a:r>
            <a:r>
              <a:rPr lang="ru-RU" sz="1600" b="1" dirty="0" err="1"/>
              <a:t>зникаючих</a:t>
            </a:r>
            <a:r>
              <a:rPr lang="ru-RU" sz="1600" b="1" dirty="0"/>
              <a:t> </a:t>
            </a:r>
            <a:r>
              <a:rPr lang="ru-RU" sz="1600" b="1" dirty="0" err="1"/>
              <a:t>видів</a:t>
            </a:r>
            <a:r>
              <a:rPr lang="ru-RU" sz="1600" b="1" dirty="0"/>
              <a:t> </a:t>
            </a:r>
            <a:r>
              <a:rPr lang="ru-RU" sz="1600" b="1" dirty="0" err="1"/>
              <a:t>слід</a:t>
            </a:r>
            <a:r>
              <a:rPr lang="ru-RU" sz="1600" b="1" dirty="0"/>
              <a:t> </a:t>
            </a:r>
            <a:r>
              <a:rPr lang="ru-RU" sz="1600" b="1" dirty="0" err="1"/>
              <a:t>віднести</a:t>
            </a:r>
            <a:r>
              <a:rPr lang="ru-RU" sz="1600" b="1" dirty="0"/>
              <a:t> - </a:t>
            </a:r>
            <a:r>
              <a:rPr lang="ru-RU" sz="1600" b="1" dirty="0" err="1"/>
              <a:t>лелеку</a:t>
            </a:r>
            <a:r>
              <a:rPr lang="ru-RU" sz="1600" b="1" dirty="0"/>
              <a:t> </a:t>
            </a:r>
            <a:r>
              <a:rPr lang="ru-RU" sz="1600" b="1" dirty="0" err="1"/>
              <a:t>чорного</a:t>
            </a:r>
            <a:r>
              <a:rPr lang="ru-RU" sz="1600" b="1" dirty="0"/>
              <a:t>, сову долгохвоста, беркута.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2636695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514916"/>
            <a:ext cx="121920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/>
              <a:t>До </a:t>
            </a:r>
            <a:r>
              <a:rPr lang="ru-RU" sz="1600" b="1" dirty="0" err="1"/>
              <a:t>зникаючих</a:t>
            </a:r>
            <a:r>
              <a:rPr lang="ru-RU" sz="1600" b="1" dirty="0"/>
              <a:t> </a:t>
            </a:r>
            <a:r>
              <a:rPr lang="ru-RU" sz="1600" b="1" dirty="0" err="1"/>
              <a:t>видів</a:t>
            </a:r>
            <a:r>
              <a:rPr lang="ru-RU" sz="1600" b="1" dirty="0"/>
              <a:t> </a:t>
            </a:r>
            <a:r>
              <a:rPr lang="ru-RU" sz="1600" b="1" dirty="0" err="1"/>
              <a:t>слід</a:t>
            </a:r>
            <a:r>
              <a:rPr lang="ru-RU" sz="1600" b="1" dirty="0"/>
              <a:t> </a:t>
            </a:r>
            <a:r>
              <a:rPr lang="ru-RU" sz="1600" b="1" dirty="0" err="1"/>
              <a:t>віднести</a:t>
            </a:r>
            <a:r>
              <a:rPr lang="ru-RU" sz="1600" b="1" dirty="0"/>
              <a:t> - </a:t>
            </a:r>
            <a:r>
              <a:rPr lang="ru-RU" sz="1600" b="1" dirty="0" err="1"/>
              <a:t>лелеку</a:t>
            </a:r>
            <a:r>
              <a:rPr lang="ru-RU" sz="1600" b="1" dirty="0"/>
              <a:t> </a:t>
            </a:r>
            <a:r>
              <a:rPr lang="ru-RU" sz="1600" b="1" dirty="0" err="1"/>
              <a:t>чорного</a:t>
            </a:r>
            <a:r>
              <a:rPr lang="ru-RU" sz="1600" b="1" dirty="0"/>
              <a:t>, сову долгохвоста, беркута.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1098304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0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514916"/>
            <a:ext cx="121920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/>
              <a:t>У </a:t>
            </a:r>
            <a:r>
              <a:rPr lang="ru-RU" sz="1600" b="1" dirty="0" err="1"/>
              <a:t>річці</a:t>
            </a:r>
            <a:r>
              <a:rPr lang="ru-RU" sz="1600" b="1" dirty="0"/>
              <a:t> Уж та </a:t>
            </a:r>
            <a:r>
              <a:rPr lang="ru-RU" sz="1600" b="1" dirty="0" err="1"/>
              <a:t>гірських</a:t>
            </a:r>
            <a:r>
              <a:rPr lang="ru-RU" sz="1600" b="1" dirty="0"/>
              <a:t> потоках парку водиться форель та </a:t>
            </a:r>
            <a:r>
              <a:rPr lang="ru-RU" sz="1600" b="1" dirty="0" err="1" smtClean="0"/>
              <a:t>харіус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бичок</a:t>
            </a:r>
            <a:r>
              <a:rPr lang="ru-RU" sz="1600" b="1" dirty="0" smtClean="0"/>
              <a:t>-головач.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291084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514916"/>
            <a:ext cx="121920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/>
              <a:t>У </a:t>
            </a:r>
            <a:r>
              <a:rPr lang="ru-RU" sz="1600" b="1" dirty="0" err="1"/>
              <a:t>річці</a:t>
            </a:r>
            <a:r>
              <a:rPr lang="ru-RU" sz="1600" b="1" dirty="0"/>
              <a:t> Уж та </a:t>
            </a:r>
            <a:r>
              <a:rPr lang="ru-RU" sz="1600" b="1" dirty="0" err="1"/>
              <a:t>гірських</a:t>
            </a:r>
            <a:r>
              <a:rPr lang="ru-RU" sz="1600" b="1" dirty="0"/>
              <a:t> потоках парку водиться форель та </a:t>
            </a:r>
            <a:r>
              <a:rPr lang="ru-RU" sz="1600" b="1" dirty="0" err="1" smtClean="0"/>
              <a:t>харіус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бичок</a:t>
            </a:r>
            <a:r>
              <a:rPr lang="ru-RU" sz="1600" b="1" dirty="0" smtClean="0"/>
              <a:t>-головач.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159548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1424" y="631522"/>
            <a:ext cx="7003630" cy="5685827"/>
            <a:chOff x="1071424" y="631522"/>
            <a:chExt cx="7003630" cy="5685827"/>
          </a:xfrm>
        </p:grpSpPr>
        <p:sp>
          <p:nvSpPr>
            <p:cNvPr id="6" name="Полилиния 5"/>
            <p:cNvSpPr/>
            <p:nvPr/>
          </p:nvSpPr>
          <p:spPr>
            <a:xfrm>
              <a:off x="1071424" y="631522"/>
              <a:ext cx="3230121" cy="1938073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800" kern="1200" dirty="0" smtClean="0">
                  <a:latin typeface="TagirCTT" pitchFamily="2" charset="0"/>
                </a:rPr>
                <a:t>Екологічний туризм</a:t>
              </a:r>
              <a:endParaRPr lang="uk-UA" sz="3800" kern="1200" dirty="0">
                <a:latin typeface="TagirCTT" pitchFamily="2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301545" y="4250028"/>
              <a:ext cx="3773509" cy="2067321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Ужанського </a:t>
              </a:r>
              <a:r>
                <a:rPr lang="uk-UA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національного</a:t>
              </a: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 природного парку</a:t>
              </a:r>
              <a:endParaRPr lang="uk-UA" sz="31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girCT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8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80782"/>
            <a:ext cx="121920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 smtClean="0"/>
              <a:t>Рекреаційно-туристичний потенціал Ужанського парку досить великий. Населені пункти розташовані в мальовничих гірських долинах, сполучені залізницею і шосейними дорогами і тому легкодоступні, а також віддалені від промислових підприємств. У гірських селах збереглися традиційний побут, ремесла, культура, кухня. В агротехніці не використовуються хімічні засоби, тому продукти харчування є екологічно чистими.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1783763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На території парку відновлено 17 давніх туристичних маршрутів, створено 6 екологічних стежок, організовується низка нових. Також на території парку облаштована мережа рекреаційних зон з місцями відпочинку та наметовими полями, збудовані навіси, бесідки, колиби.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13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1424" y="631522"/>
            <a:ext cx="7003630" cy="5685827"/>
            <a:chOff x="1071424" y="631522"/>
            <a:chExt cx="7003630" cy="5685827"/>
          </a:xfrm>
        </p:grpSpPr>
        <p:sp>
          <p:nvSpPr>
            <p:cNvPr id="6" name="Полилиния 5"/>
            <p:cNvSpPr/>
            <p:nvPr/>
          </p:nvSpPr>
          <p:spPr>
            <a:xfrm>
              <a:off x="1071424" y="631522"/>
              <a:ext cx="3230121" cy="1938073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800" dirty="0" smtClean="0">
                  <a:latin typeface="TagirCTT" pitchFamily="2" charset="0"/>
                </a:rPr>
                <a:t>Наукова діяльність</a:t>
              </a:r>
              <a:endParaRPr lang="uk-UA" sz="3800" kern="1200" dirty="0">
                <a:latin typeface="TagirCTT" pitchFamily="2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301545" y="4250028"/>
              <a:ext cx="3773509" cy="2067321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Ужанського </a:t>
              </a:r>
              <a:r>
                <a:rPr lang="uk-UA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національного</a:t>
              </a:r>
              <a:r>
                <a:rPr lang="ru-RU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 природного парку</a:t>
              </a:r>
              <a:endParaRPr lang="uk-UA" sz="31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girCT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8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534561"/>
            <a:ext cx="12192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 smtClean="0"/>
              <a:t>Ужанський національний природний парк є науково-дослідною установою загальнодержавного значення, входить до складу природно-заповідного фонду України і підпорядковується Міністерству екології та природних ресурсів України. Науково-дослідні роботи проводяться згідно робочих планів наукового відділу, які погоджені з науковими кураторами парку – Інститутом екології Карпат НАНУ України та біологічним факультетом Ужгородського національного університету.</a:t>
            </a:r>
            <a:endParaRPr lang="uk-UA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78" y="0"/>
            <a:ext cx="11919285" cy="2727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78" y="2582814"/>
            <a:ext cx="11919285" cy="2807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3450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/>
              <a:t>Карто-схема рослинності Ужанського національного природнього парку.</a:t>
            </a:r>
            <a:endParaRPr lang="uk-UA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72" y="682580"/>
            <a:ext cx="7301256" cy="4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29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6031831" cy="4355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831" y="0"/>
            <a:ext cx="6160169" cy="4355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303455"/>
            <a:ext cx="12192000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 smtClean="0"/>
              <a:t>З 2004 року робота направлена на ботанічні дослідження на популяційному рівні – вивчення вікової структури популяцій рідкісних видів, опис </a:t>
            </a:r>
            <a:r>
              <a:rPr lang="uk-UA" sz="1600" b="1" dirty="0" err="1" smtClean="0"/>
              <a:t>біоморфи</a:t>
            </a:r>
            <a:r>
              <a:rPr lang="uk-UA" sz="1600" b="1" dirty="0" smtClean="0"/>
              <a:t>, </a:t>
            </a:r>
            <a:r>
              <a:rPr lang="uk-UA" sz="1600" b="1" dirty="0" err="1" smtClean="0"/>
              <a:t>фітоценотичний</a:t>
            </a:r>
            <a:r>
              <a:rPr lang="uk-UA" sz="1600" b="1" dirty="0" smtClean="0"/>
              <a:t> опис фітоценозів з участю рідкісних видів. Проводиться дослідження рослинності, визначення формацій та асоціацій, в тому числі рідкісних, що занесені до Зеленої книги України. Проводиться картування рідкісних видів рослин та рідкісних рослинних угруповань. Проведено дослідження антропогенної трансформації флори парку. З метою дослідження </a:t>
            </a:r>
            <a:r>
              <a:rPr lang="uk-UA" sz="1600" b="1" dirty="0" err="1" smtClean="0"/>
              <a:t>сукцесійних</a:t>
            </a:r>
            <a:r>
              <a:rPr lang="uk-UA" sz="1600" b="1" dirty="0" smtClean="0"/>
              <a:t> змін рослинності на </a:t>
            </a:r>
            <a:r>
              <a:rPr lang="uk-UA" sz="1600" b="1" dirty="0" err="1" smtClean="0"/>
              <a:t>приполонинних</a:t>
            </a:r>
            <a:r>
              <a:rPr lang="uk-UA" sz="1600" b="1" dirty="0" smtClean="0"/>
              <a:t> луках в зв’язку з припиненням сінокосіння та випасання худоби закладено чотири постійні пробні площі.</a:t>
            </a:r>
          </a:p>
          <a:p>
            <a:pPr algn="just"/>
            <a:r>
              <a:rPr lang="uk-UA" sz="1600" b="1" dirty="0" smtClean="0"/>
              <a:t>В результаті проведених ботанічних досліджень загальний список флори поповнився 310 видами рослин і зараз складає 878 видів. Виявлено 5 червонокнижних і рідкісних видів, які раніше не були відомі на території парку, виявлено новий для Українських Карпат вид – </a:t>
            </a:r>
            <a:r>
              <a:rPr lang="uk-UA" sz="1600" b="1" dirty="0" err="1" smtClean="0"/>
              <a:t>скрученик</a:t>
            </a:r>
            <a:r>
              <a:rPr lang="uk-UA" sz="1600" b="1" dirty="0" smtClean="0"/>
              <a:t> спіральний. При картуванні рідкісних видів рослин Ужанського НПП виявлено 96 нових </a:t>
            </a:r>
            <a:r>
              <a:rPr lang="uk-UA" sz="1600" b="1" dirty="0" err="1" smtClean="0"/>
              <a:t>локалітетів</a:t>
            </a:r>
            <a:r>
              <a:rPr lang="uk-UA" sz="1600" b="1" dirty="0" smtClean="0"/>
              <a:t> 29 видів рослин.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1936128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86949"/>
            <a:ext cx="12192000" cy="3046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dirty="0"/>
              <a:t>Крім науково-дослідної роботи, проводиться значна еколого-освітня робота серед місцевого населення та школярів. Налагоджена співпраця з </a:t>
            </a:r>
            <a:r>
              <a:rPr lang="uk-UA" sz="1600" b="1" dirty="0" err="1"/>
              <a:t>екогуртками</a:t>
            </a:r>
            <a:r>
              <a:rPr lang="uk-UA" sz="1600" b="1" dirty="0"/>
              <a:t> в школах, з учнями проводяться різні природоохоронні акції, </a:t>
            </a:r>
            <a:r>
              <a:rPr lang="uk-UA" sz="1600" b="1" dirty="0" err="1"/>
              <a:t>читаються</a:t>
            </a:r>
            <a:r>
              <a:rPr lang="uk-UA" sz="1600" b="1" dirty="0"/>
              <a:t> лекції з метою підвищення екологічної культури школярів, учні виконують конкретні завдання по спостереженню за окремими видами рослин і тварин. Співробітники наукового відділу приймають участь у роботі конкурсних комісій щорічних оглядів учнівських екологічних гуртків. В районну пресу регулярно подаються матеріали про життя і діяльність парку та основні екологічні проблеми району</a:t>
            </a:r>
            <a:r>
              <a:rPr lang="uk-UA" sz="1600" b="1" dirty="0" smtClean="0"/>
              <a:t>.</a:t>
            </a:r>
          </a:p>
          <a:p>
            <a:pPr algn="just"/>
            <a:r>
              <a:rPr lang="uk-UA" sz="1600" b="1" dirty="0" smtClean="0"/>
              <a:t>Враховуючи, що Ужанський НПП є складовою частиною Міжнародного біосферного заповідника „Східні Карпати”, налагоджено міжнародне співробітництво з наукових питань. Проводяться спільні експедиції, участь у конференціях, обмін науковим матеріалом. Розроблена програма наукових досліджень на транскордонних територіях Польщі, Словаччини та України. Науковий відділ приймає участь у виконанні міжнародного Проекту „Збереження та стале використання природних ресурсів Українських Карпат” в рамках </a:t>
            </a:r>
            <a:r>
              <a:rPr lang="uk-UA" sz="1600" b="1" dirty="0" err="1" smtClean="0"/>
              <a:t>Карпато</a:t>
            </a:r>
            <a:r>
              <a:rPr lang="uk-UA" sz="1600" b="1" dirty="0" smtClean="0"/>
              <a:t>-Дунайської програми Міжнародного фонду охорони диких тварин</a:t>
            </a:r>
            <a:r>
              <a:rPr lang="ru-RU" sz="1600" b="1" dirty="0" smtClean="0"/>
              <a:t>.</a:t>
            </a:r>
            <a:endParaRPr lang="uk-UA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2001" cy="3787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1425" y="2967789"/>
            <a:ext cx="620576" cy="819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2967789"/>
            <a:ext cx="1129164" cy="8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78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269" y="1540042"/>
            <a:ext cx="8596668" cy="2261937"/>
          </a:xfr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uk-UA" sz="12000" dirty="0" smtClean="0">
                <a:latin typeface="Marianna" panose="02000400000000000000" pitchFamily="2" charset="0"/>
              </a:rPr>
              <a:t>Кінець</a:t>
            </a:r>
            <a:endParaRPr lang="uk-UA" sz="12000" dirty="0">
              <a:latin typeface="Marianna" panose="020004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485" y="6182198"/>
            <a:ext cx="23615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Destroy" pitchFamily="2" charset="0"/>
              </a:rPr>
              <a:t>nik245</a:t>
            </a:r>
            <a:endParaRPr lang="ru-RU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 rot="16200000" flipH="1">
            <a:off x="-330183" y="6158309"/>
            <a:ext cx="1059740" cy="206874"/>
          </a:xfrm>
          <a:prstGeom prst="curvedConnector3">
            <a:avLst/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263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1424" y="631522"/>
            <a:ext cx="7003630" cy="5685827"/>
            <a:chOff x="1071424" y="631522"/>
            <a:chExt cx="7003630" cy="5685827"/>
          </a:xfrm>
        </p:grpSpPr>
        <p:sp>
          <p:nvSpPr>
            <p:cNvPr id="6" name="Полилиния 5"/>
            <p:cNvSpPr/>
            <p:nvPr/>
          </p:nvSpPr>
          <p:spPr>
            <a:xfrm>
              <a:off x="1071424" y="631522"/>
              <a:ext cx="3230121" cy="1938073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800" kern="1200" dirty="0" smtClean="0">
                  <a:latin typeface="TagirCTT" pitchFamily="2" charset="0"/>
                </a:rPr>
                <a:t>Історія створення </a:t>
              </a:r>
              <a:endParaRPr lang="uk-UA" sz="3800" kern="1200" dirty="0">
                <a:latin typeface="TagirCTT" pitchFamily="2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301545" y="4250028"/>
              <a:ext cx="3773509" cy="2067321"/>
            </a:xfrm>
            <a:custGeom>
              <a:avLst/>
              <a:gdLst>
                <a:gd name="connsiteX0" fmla="*/ 0 w 3230121"/>
                <a:gd name="connsiteY0" fmla="*/ 0 h 1938073"/>
                <a:gd name="connsiteX1" fmla="*/ 3230121 w 3230121"/>
                <a:gd name="connsiteY1" fmla="*/ 0 h 1938073"/>
                <a:gd name="connsiteX2" fmla="*/ 3230121 w 3230121"/>
                <a:gd name="connsiteY2" fmla="*/ 1938073 h 1938073"/>
                <a:gd name="connsiteX3" fmla="*/ 0 w 3230121"/>
                <a:gd name="connsiteY3" fmla="*/ 1938073 h 1938073"/>
                <a:gd name="connsiteX4" fmla="*/ 0 w 3230121"/>
                <a:gd name="connsiteY4" fmla="*/ 0 h 19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121" h="1938073">
                  <a:moveTo>
                    <a:pt x="0" y="0"/>
                  </a:moveTo>
                  <a:lnTo>
                    <a:pt x="3230121" y="0"/>
                  </a:lnTo>
                  <a:lnTo>
                    <a:pt x="3230121" y="1938073"/>
                  </a:lnTo>
                  <a:lnTo>
                    <a:pt x="0" y="19380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100" b="1" kern="120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agirCTT" pitchFamily="2" charset="0"/>
                </a:rPr>
                <a:t>Ужанського національного природного парку</a:t>
              </a:r>
              <a:endParaRPr lang="uk-UA" sz="31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girCT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2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5074" y="56949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я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80782"/>
            <a:ext cx="121920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/>
              <a:t>Ужанський національний природний парк — національний парк в Україні, в межах Українських Карпат. Створено у вересні 1999 року на основі природо-заповідних об'єктів, які існували у верхів'ях річки Уж вже на початку ХХ-го століття. Зокрема, ще за часів Австро-Угорщини в 1908 році з метою охорони пралісів тут були створені резервати «Стужиця» та «Тихий», котрі отримали свої назви від найближчих населених пунктів сіл Стужиця та Тихий.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2435975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587</TotalTime>
  <Words>3249</Words>
  <Application>Microsoft Office PowerPoint</Application>
  <PresentationFormat>Произвольный</PresentationFormat>
  <Paragraphs>356</Paragraphs>
  <Slides>72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Кінець</vt:lpstr>
    </vt:vector>
  </TitlesOfParts>
  <Company>gpx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Vozdihan</dc:creator>
  <cp:lastModifiedBy>User</cp:lastModifiedBy>
  <cp:revision>47</cp:revision>
  <dcterms:created xsi:type="dcterms:W3CDTF">2014-04-27T10:49:10Z</dcterms:created>
  <dcterms:modified xsi:type="dcterms:W3CDTF">2015-04-20T14:06:30Z</dcterms:modified>
</cp:coreProperties>
</file>