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8" r:id="rId2"/>
    <p:sldId id="271" r:id="rId3"/>
    <p:sldId id="256" r:id="rId4"/>
    <p:sldId id="258" r:id="rId5"/>
    <p:sldId id="264" r:id="rId6"/>
    <p:sldId id="265" r:id="rId7"/>
    <p:sldId id="257" r:id="rId8"/>
    <p:sldId id="263" r:id="rId9"/>
    <p:sldId id="266" r:id="rId10"/>
    <p:sldId id="262" r:id="rId11"/>
    <p:sldId id="261" r:id="rId12"/>
    <p:sldId id="259" r:id="rId13"/>
    <p:sldId id="26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7B3E-034D-4B7C-83E9-FDD9F648415A}" type="datetimeFigureOut">
              <a:rPr lang="uk-UA" smtClean="0"/>
              <a:t>14.12.2014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E6D5C-E1BC-46AC-9CEC-3F4240D74F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6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E6D5C-E1BC-46AC-9CEC-3F4240D74F1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4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DE22FE-745D-4B31-9DFA-93673CFC2C2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C60A96-0BDF-4BD7-B1DA-756B3687D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6840760" cy="2736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на тему:</a:t>
            </a:r>
            <a:br>
              <a:rPr lang="uk-UA" dirty="0" smtClean="0"/>
            </a:br>
            <a:r>
              <a:rPr lang="uk-UA" dirty="0"/>
              <a:t>Ч</a:t>
            </a:r>
            <a:r>
              <a:rPr lang="uk-UA" dirty="0" smtClean="0"/>
              <a:t>орнобильська катастрофа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4365104"/>
            <a:ext cx="2118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Виконала:</a:t>
            </a:r>
          </a:p>
          <a:p>
            <a:r>
              <a:rPr lang="uk-UA" i="1" dirty="0" smtClean="0"/>
              <a:t>учениця групи№24</a:t>
            </a:r>
          </a:p>
          <a:p>
            <a:r>
              <a:rPr lang="uk-UA" i="1" dirty="0" smtClean="0"/>
              <a:t>(кухар, офіціант)</a:t>
            </a:r>
          </a:p>
          <a:p>
            <a:r>
              <a:rPr lang="uk-UA" b="1" dirty="0" err="1" smtClean="0">
                <a:solidFill>
                  <a:srgbClr val="002060"/>
                </a:solidFill>
              </a:rPr>
              <a:t>Ладаняк</a:t>
            </a:r>
            <a:r>
              <a:rPr lang="uk-UA" b="1" dirty="0" smtClean="0">
                <a:solidFill>
                  <a:srgbClr val="002060"/>
                </a:solidFill>
              </a:rPr>
              <a:t> Оксана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5"/>
            <a:ext cx="31954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44430"/>
            <a:ext cx="2377155" cy="175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6381328"/>
            <a:ext cx="184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</a:rPr>
              <a:t>ВПУ-7/</a:t>
            </a:r>
            <a:r>
              <a:rPr lang="uk-UA" sz="1600" b="1" dirty="0" err="1" smtClean="0">
                <a:solidFill>
                  <a:srgbClr val="002060"/>
                </a:solidFill>
              </a:rPr>
              <a:t>калуш</a:t>
            </a:r>
            <a:r>
              <a:rPr lang="uk-UA" sz="1600" b="1" dirty="0" smtClean="0">
                <a:solidFill>
                  <a:srgbClr val="002060"/>
                </a:solidFill>
              </a:rPr>
              <a:t>/2013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543428" cy="4625609"/>
          </a:xfrm>
        </p:spPr>
        <p:txBody>
          <a:bodyPr>
            <a:normAutofit fontScale="92500" lnSpcReduction="20000"/>
          </a:bodyPr>
          <a:lstStyle/>
          <a:p>
            <a:pPr marL="3175" indent="98425">
              <a:buNone/>
            </a:pP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Безпосередні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наслідки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175" indent="98425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перші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години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ніхто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точно не знав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реальних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рівнів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радіації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приміщеннях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блоку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довкола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нього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Неясним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стан реактору.</a:t>
            </a:r>
          </a:p>
          <a:p>
            <a:pPr marL="3175" indent="98425">
              <a:buNone/>
            </a:pP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Майже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одразу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місця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прибули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пожежні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Першими до ЧАЕС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приїхала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бригада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командуванням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підполковника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Володимира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Правіка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помер 9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травня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гострої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променевої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хвороби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попередили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про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небезпеку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радіоактивного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диму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уламків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вони не знали,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ця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аварія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чимось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більшим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ніж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звичайна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пожежа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None/>
            </a:pPr>
            <a:endParaRPr lang="uk-UA" sz="1400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Пріоритетним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завданням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гасіння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вогню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даху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станції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території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довкола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будівлі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містила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№4 для того,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щоб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захистити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№3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тримати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охолоджувальні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робочому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стані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None/>
            </a:pP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Вогонь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гасили до 5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години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ранку. 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середині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четвертого блоку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вдалося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загасити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до 10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травня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1986 року, коли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більша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частина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графіту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згоріла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None/>
            </a:pP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Наслідки аварії</a:t>
            </a:r>
            <a:endParaRPr lang="ru-RU" sz="6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Documents and Settings\Admin\Рабочий стол\Новая папка\6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3778924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Courier New" pitchFamily="49" charset="0"/>
                <a:cs typeface="Courier New" pitchFamily="49" charset="0"/>
              </a:rPr>
              <a:t>Поширення радіації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Содержимое 3" descr="1291370089_rad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72396" y="142852"/>
            <a:ext cx="1166796" cy="116679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44" y="5072074"/>
            <a:ext cx="8786874" cy="1440750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утворилася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радіоактивна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хмара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яка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накрила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сучасну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Україну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Білорусь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Росію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знаходилися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поблизу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ЧАЕС,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але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й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Східну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Фракію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Македонію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Сербію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Хорватію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Болгарію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Грецію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Румунію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Литву,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Естонію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Латвію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Фінляндію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Данію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Норвегію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Швецію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Австрію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Угорщину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Чехію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Словаччину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Нідерланди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Бельгію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Словенію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Польщу,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Швейцарію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Німеччину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Італію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Ірландію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Францію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(разом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Корсикою),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Велику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Британію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400" b="1" dirty="0" err="1" smtClean="0">
                <a:latin typeface="Courier New" pitchFamily="49" charset="0"/>
                <a:cs typeface="Courier New" pitchFamily="49" charset="0"/>
              </a:rPr>
              <a:t>острів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Мен.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Documents and Settings\Admin\Рабочий стол\Нов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6043628" cy="3308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350px-Chornobyl_radiation_1996_(uk)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643050"/>
            <a:ext cx="246091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Евакуація</a:t>
            </a:r>
            <a:r>
              <a:rPr lang="ru-RU" sz="5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населення</a:t>
            </a:r>
            <a:endParaRPr lang="ru-RU" sz="5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114800" cy="4625609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оцінки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масштабів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радіоактивного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забруднення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стало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зрозуміло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буде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потрібно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робити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евакуацію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міста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Прип'ять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Евакуація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запланована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на 26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квітня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але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вона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затримана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рішенням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уряду СРСР та ЦК КПРС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почалася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27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квітня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1986 року в 14:00.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явною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помилкою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оскільки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цей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день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вітер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дув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напрямі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Прип'яті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яка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знаходилася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за 4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кілометри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ЧАЕС.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Сосновий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бір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знаходився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між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містом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ЧАЕС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дією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радіації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перетворився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на «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Рудий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ліс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».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C:\Documents and Settings\Admin\Рабочий стол\Новая папка\800px-Dead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928802"/>
            <a:ext cx="4534953" cy="2681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Documents and Settings\Admin\Рабочий стол\Новая папка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857760"/>
            <a:ext cx="1870673" cy="164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Documents and Settings\Admin\Рабочий стол\Новая папка\87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572264" y="4857760"/>
            <a:ext cx="2405069" cy="1643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Вплив</a:t>
            </a:r>
            <a:r>
              <a:rPr lang="ru-RU" sz="3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3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35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здоров’я</a:t>
            </a:r>
            <a:r>
              <a:rPr lang="ru-RU" sz="35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людей</a:t>
            </a:r>
            <a:endParaRPr lang="ru-RU" sz="35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1857388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Ґрінпіс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міжнародна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організація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Лікарі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проти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війни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стверджують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результаті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лише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серед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ліквідаторів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померли десятки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тисяч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чоловік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Європі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зафіксовано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10 000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випадків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вроджених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патологій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новонароджених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10 000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випадків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раку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щитовидної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залози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очікується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50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тисяч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 За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даними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організації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Союз «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Чорнобиль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»,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600 000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ліквідаторів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10% померло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165 000 стало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інвалідами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5" name="Рисунок 4" descr="350px-Airdosechernoby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429000"/>
            <a:ext cx="3164047" cy="2160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15008" y="5857892"/>
            <a:ext cx="3286148" cy="714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0" lvl="2" algn="ctr">
              <a:buClr>
                <a:schemeClr val="accent1"/>
              </a:buClr>
              <a:buSzPct val="80000"/>
            </a:pP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Процентне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співвідношення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забруднення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створюється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різними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ізотопами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через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деякий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час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sz="11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аварії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350px-Down_syndrome_in_Belar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429000"/>
            <a:ext cx="3643338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714480" y="5500702"/>
            <a:ext cx="3786214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0" lvl="2" algn="ctr">
              <a:buClr>
                <a:schemeClr val="accent1"/>
              </a:buClr>
              <a:buSzPct val="80000"/>
            </a:pP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Кількість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дітей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синдромом Дауна,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народилися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Білорусії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80-х —90-х роках.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Зверніть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увагу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пік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частоти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появи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захворювання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січні</a:t>
            </a:r>
            <a:r>
              <a:rPr lang="ru-RU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1987 року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" name="Рисунок 12" descr="450px-Пам'ятник_ЧАЕСКов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3429000"/>
            <a:ext cx="1398404" cy="3095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608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4896" cy="48965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План</a:t>
            </a:r>
            <a:br>
              <a:rPr lang="uk-UA" dirty="0" smtClean="0"/>
            </a:br>
            <a:r>
              <a:rPr lang="uk-UA" sz="3600" dirty="0" smtClean="0"/>
              <a:t>1.Атомна енергетика</a:t>
            </a:r>
            <a:br>
              <a:rPr lang="uk-UA" sz="3600" dirty="0" smtClean="0"/>
            </a:br>
            <a:r>
              <a:rPr lang="uk-UA" sz="3600" dirty="0" smtClean="0"/>
              <a:t>2.Ядерна енергетика у світі</a:t>
            </a:r>
            <a:br>
              <a:rPr lang="uk-UA" sz="3600" dirty="0" smtClean="0"/>
            </a:br>
            <a:r>
              <a:rPr lang="uk-UA" sz="3600" dirty="0" smtClean="0"/>
              <a:t>3.Ядерна енергетика в Україні</a:t>
            </a:r>
            <a:br>
              <a:rPr lang="uk-UA" sz="3600" dirty="0" smtClean="0"/>
            </a:br>
            <a:r>
              <a:rPr lang="uk-UA" sz="3600" dirty="0" smtClean="0"/>
              <a:t>4.Чорнобильська АЕС</a:t>
            </a:r>
            <a:br>
              <a:rPr lang="uk-UA" sz="3600" dirty="0" smtClean="0"/>
            </a:br>
            <a:r>
              <a:rPr lang="uk-UA" sz="3600" dirty="0" smtClean="0"/>
              <a:t>5.Вибух на 4 енергоблоці</a:t>
            </a:r>
            <a:br>
              <a:rPr lang="uk-UA" sz="3600" dirty="0" smtClean="0"/>
            </a:br>
            <a:r>
              <a:rPr lang="uk-UA" sz="3600" dirty="0" smtClean="0"/>
              <a:t>6.Наслідки аварії</a:t>
            </a:r>
            <a:br>
              <a:rPr lang="uk-UA" sz="3600" dirty="0" smtClean="0"/>
            </a:br>
            <a:r>
              <a:rPr lang="uk-UA" sz="3600" dirty="0" smtClean="0"/>
              <a:t>7.Поширення радіації</a:t>
            </a:r>
            <a:br>
              <a:rPr lang="uk-UA" sz="3600" dirty="0" smtClean="0"/>
            </a:br>
            <a:r>
              <a:rPr lang="uk-UA" sz="3600" dirty="0" smtClean="0"/>
              <a:t>8. евакуація населення</a:t>
            </a:r>
            <a:br>
              <a:rPr lang="uk-UA" sz="3600" dirty="0" smtClean="0"/>
            </a:br>
            <a:r>
              <a:rPr lang="uk-UA" sz="3600" dirty="0" smtClean="0"/>
              <a:t>9.Вплив радіації на </a:t>
            </a:r>
            <a:r>
              <a:rPr lang="uk-UA" sz="3600" dirty="0" err="1" smtClean="0"/>
              <a:t>здоровя</a:t>
            </a:r>
            <a:r>
              <a:rPr lang="uk-UA" sz="3600" dirty="0" smtClean="0"/>
              <a:t> людей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6" y="0"/>
            <a:ext cx="2514600" cy="14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6831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Чорнобильська катастрофа</a:t>
            </a:r>
            <a:endParaRPr lang="ru-RU" sz="8000" dirty="0">
              <a:solidFill>
                <a:schemeClr val="tx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8384"/>
            <a:ext cx="7858180" cy="1356764"/>
          </a:xfrm>
          <a:solidFill>
            <a:schemeClr val="tx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chemeClr val="bg1"/>
                </a:solidFill>
                <a:latin typeface="Impact" pitchFamily="34" charset="0"/>
              </a:rPr>
              <a:t>26.04.1986</a:t>
            </a:r>
            <a:endParaRPr lang="ru-RU" sz="8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3206" y="0"/>
            <a:ext cx="126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Кондор Т.І.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572032" cy="4625609"/>
          </a:xfrm>
        </p:spPr>
        <p:txBody>
          <a:bodyPr>
            <a:normAutofit/>
          </a:bodyPr>
          <a:lstStyle/>
          <a:p>
            <a:pPr marL="0" indent="1238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1238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1238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123825">
              <a:buNone/>
            </a:pP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Галузь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енергетики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використовує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енергію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електрифікації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теплофікації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; область науки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техніки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розробляє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методи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засоби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перетворення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електричну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теплову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 Основа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енергетики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атомні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електростанції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1238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123825">
              <a:buNone/>
            </a:pP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Перша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атомна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електростанція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(5 МВт),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поклала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початок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використанню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енергії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мирних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цілях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пущена в СРСР у 1954. До початку 90-их у 27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країнах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працювало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понад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430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ядерних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енергетичних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реакторів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загальною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потужністю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біля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340 ГВт.</a:t>
            </a:r>
            <a:endParaRPr lang="ru-RU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Атомна енергетика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C:\Documents and Settings\Admin\Рабочий стол\Новая папка\794px-Nuclear_Power_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4000528" cy="3014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214942" y="5357826"/>
            <a:ext cx="3643338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25000" lnSpcReduction="20000"/>
          </a:bodyPr>
          <a:lstStyle/>
          <a:p>
            <a:pPr marL="0" lvl="2" algn="ctr">
              <a:buClr>
                <a:schemeClr val="accent1"/>
              </a:buClr>
              <a:buSzPct val="80000"/>
            </a:pPr>
            <a:r>
              <a:rPr kumimoji="0" lang="uk-UA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Історичний огляд статистики</a:t>
            </a:r>
            <a:r>
              <a:rPr kumimoji="0" lang="uk-UA" sz="6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будівництва АЕС</a:t>
            </a:r>
            <a:endParaRPr kumimoji="0" lang="uk-UA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lvl="2" algn="ctr">
              <a:buClr>
                <a:schemeClr val="accent1"/>
              </a:buClr>
              <a:buSzPct val="80000"/>
            </a:pP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4400552" cy="4614874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Станом на 2007,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енергетичні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реактори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працювали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 31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країні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світу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Найбільше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енергетика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розвинута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країнах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великими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об'єднаними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електричними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мережами. </a:t>
            </a:r>
          </a:p>
          <a:p>
            <a:pPr marL="3175" indent="984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енергетика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США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найпотужніша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, 28%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світового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виробництва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Далі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йдуть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Франція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18% та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Японія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12%. У 2007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році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світі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працювало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439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ядерних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реакторів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із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загальною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потужністю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351 ГВт.</a:t>
            </a:r>
          </a:p>
          <a:p>
            <a:pPr marL="3175" indent="984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endParaRPr lang="ru-RU" sz="15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оцінками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МАГАТЕ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2008, доля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енергетики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залишатиметься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до 2030-го в межах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12.4% до 14.4%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світового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виробництва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енергії</a:t>
            </a:r>
            <a:endParaRPr lang="ru-RU" sz="1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Ядерна енергетика у світі</a:t>
            </a:r>
            <a:endParaRPr lang="ru-RU" sz="3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500306"/>
            <a:ext cx="400052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4138" algn="ctr"/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Частка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енергії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загального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споживання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електроенергії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окремими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країнами,на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сер. 1998:</a:t>
            </a:r>
          </a:p>
          <a:p>
            <a:pPr indent="84138" algn="ctr"/>
            <a:endParaRPr lang="uk-UA" sz="1600" b="1" dirty="0">
              <a:latin typeface="Courier New" pitchFamily="49" charset="0"/>
              <a:cs typeface="Courier New" pitchFamily="49" charset="0"/>
            </a:endParaRPr>
          </a:p>
          <a:p>
            <a:pPr indent="84138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Литва       77,21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Франція     75,77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Бельгія     55,1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Україна     45,42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Японія      35,86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Німеччина   28,29</a:t>
            </a:r>
          </a:p>
          <a:p>
            <a:pPr indent="84138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США         18,69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3725511"/>
          </a:xfrm>
        </p:spPr>
        <p:txBody>
          <a:bodyPr>
            <a:normAutofit fontScale="92500" lnSpcReduction="20000"/>
          </a:bodyPr>
          <a:lstStyle/>
          <a:p>
            <a:pPr marL="3175" indent="98425">
              <a:buNone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грудні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1991 р.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підприємства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атомної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енергетики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були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об'єднані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у концерн "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Укратоменергопром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січні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1993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реорганізовано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Державний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комітет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використання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ядерної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енергії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Держкоматом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None/>
            </a:pPr>
            <a:endParaRPr lang="uk-UA" sz="18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1986 р.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прийняла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постанову «Про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мораторій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будівництво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нових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АЕС на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території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УРСР»</a:t>
            </a:r>
          </a:p>
          <a:p>
            <a:pPr marL="3175" indent="98425">
              <a:buNone/>
            </a:pPr>
            <a:endParaRPr lang="uk-UA" sz="18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21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жовтня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1993 р.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Верховна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Рада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скасувала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дію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мораторію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marL="3175" indent="98425">
              <a:buNone/>
            </a:pP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Відновлено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на:</a:t>
            </a:r>
          </a:p>
          <a:p>
            <a:pPr marL="3175" indent="98425">
              <a:buNone/>
            </a:pP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marL="263525" indent="-161925">
              <a:buClrTx/>
              <a:buFont typeface="Wingdings" pitchFamily="2" charset="2"/>
              <a:buChar char="ü"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6-му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блоці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Запорізької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АЕС, </a:t>
            </a:r>
          </a:p>
          <a:p>
            <a:pPr marL="263525" indent="-161925">
              <a:buClrTx/>
              <a:buFont typeface="Wingdings" pitchFamily="2" charset="2"/>
              <a:buChar char="ü"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4-му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блоці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Рівненської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63525" indent="-161925">
              <a:buClrTx/>
              <a:buFont typeface="Wingdings" pitchFamily="2" charset="2"/>
              <a:buChar char="ü"/>
            </a:pP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2-му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блоці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Хмельницької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АЕС. </a:t>
            </a:r>
          </a:p>
          <a:p>
            <a:pPr marL="3175" indent="98425">
              <a:buClrTx/>
              <a:buNone/>
            </a:pP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None/>
            </a:pP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Жовтень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1995 р.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енергетичний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пуск 6-го блоку </a:t>
            </a:r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Запорізької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АЕС. </a:t>
            </a:r>
          </a:p>
          <a:p>
            <a:pPr marL="3175" indent="98425">
              <a:buNone/>
            </a:pP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9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Ядерна енергетика в Україні</a:t>
            </a:r>
            <a:endParaRPr lang="ru-RU" sz="39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5643578"/>
            <a:ext cx="8472518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3175" lvl="0" indent="98425">
              <a:buClr>
                <a:schemeClr val="accent1"/>
              </a:buClr>
              <a:buSzPct val="80000"/>
            </a:pP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Запорізька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атомна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станція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із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встановленою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потужністю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6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млн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кВт стала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найбільшою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Європі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Чорнобильська АЕС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3"/>
            <a:ext cx="4572032" cy="4286279"/>
          </a:xfrm>
        </p:spPr>
        <p:txBody>
          <a:bodyPr>
            <a:normAutofit/>
          </a:bodyPr>
          <a:lstStyle/>
          <a:p>
            <a:pPr marL="0" indent="84138">
              <a:buNone/>
            </a:pPr>
            <a:r>
              <a:rPr lang="uk-UA" sz="1500" b="1" dirty="0" smtClean="0">
                <a:latin typeface="Courier New" pitchFamily="49" charset="0"/>
                <a:cs typeface="Courier New" pitchFamily="49" charset="0"/>
              </a:rPr>
              <a:t>Чорнобильська атомна електростанція ім. В.І.Леніна збудована у 1971 р. згідно постанови Ради Міністрів СРСР від 29 червня 1966 р.</a:t>
            </a:r>
          </a:p>
          <a:p>
            <a:pPr marL="0" indent="84138">
              <a:buNone/>
            </a:pPr>
            <a:endParaRPr lang="uk-UA" sz="15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None/>
            </a:pPr>
            <a:r>
              <a:rPr lang="uk-UA" sz="1500" b="1" dirty="0" smtClean="0">
                <a:latin typeface="Courier New" pitchFamily="49" charset="0"/>
                <a:cs typeface="Courier New" pitchFamily="49" charset="0"/>
              </a:rPr>
              <a:t>До складу Чорнобильської АЕС входять:</a:t>
            </a: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№1. (1978-1996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.)</a:t>
            </a: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№2. (1979-1991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.)</a:t>
            </a: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№3. (1982-2000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.)</a:t>
            </a: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№4. (1984-1986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.)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istian Crosses" pitchFamily="2" charset="0"/>
                <a:cs typeface="Courier New" pitchFamily="49" charset="0"/>
              </a:rPr>
              <a:t>e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№5.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будівництво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незавершене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енергоблок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№6.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будівництво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незавершене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сховище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радіоактивних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відходів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сховище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відпрацьованого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ядерного </a:t>
            </a:r>
            <a:r>
              <a:rPr lang="ru-RU" sz="1400" dirty="0" err="1" smtClean="0">
                <a:latin typeface="Courier New" pitchFamily="49" charset="0"/>
                <a:cs typeface="Courier New" pitchFamily="49" charset="0"/>
              </a:rPr>
              <a:t>палива</a:t>
            </a:r>
            <a:endParaRPr lang="ru-RU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Font typeface="Arial" pitchFamily="34" charset="0"/>
              <a:buChar char="•"/>
            </a:pPr>
            <a:r>
              <a:rPr lang="uk-UA" sz="1400" dirty="0" smtClean="0">
                <a:latin typeface="Courier New" pitchFamily="49" charset="0"/>
                <a:cs typeface="Courier New" pitchFamily="49" charset="0"/>
              </a:rPr>
              <a:t> інші будівлі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None/>
            </a:pPr>
            <a:endParaRPr lang="uk-UA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84138">
              <a:buClrTx/>
              <a:buNone/>
            </a:pPr>
            <a:r>
              <a:rPr lang="uk-UA" sz="2000" b="1" dirty="0" smtClean="0">
                <a:latin typeface="Courier New" pitchFamily="49" charset="0"/>
                <a:cs typeface="Courier New" pitchFamily="49" charset="0"/>
              </a:rPr>
              <a:t>Потужність ЧАЕС – 3800 МВт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Содержимое 3" descr="800px-Chernobylrea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4264955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143504" y="4857760"/>
            <a:ext cx="3643338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25000" lnSpcReduction="20000"/>
          </a:bodyPr>
          <a:lstStyle/>
          <a:p>
            <a:pPr marL="0" lvl="2" algn="ctr">
              <a:buClr>
                <a:schemeClr val="accent1"/>
              </a:buClr>
              <a:buSzPct val="80000"/>
            </a:pP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1971-2000</a:t>
            </a:r>
          </a:p>
          <a:p>
            <a:pPr marL="0" lvl="2" algn="ctr">
              <a:buClr>
                <a:schemeClr val="accent1"/>
              </a:buClr>
              <a:buSzPct val="80000"/>
            </a:pPr>
            <a:r>
              <a:rPr lang="uk-UA" sz="9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Термін експлуатації</a:t>
            </a:r>
            <a:endParaRPr kumimoji="0" lang="uk-UA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lvl="2" algn="ctr">
              <a:buClr>
                <a:schemeClr val="accent1"/>
              </a:buClr>
              <a:buSzPct val="80000"/>
            </a:pP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5857892"/>
            <a:ext cx="8643998" cy="776293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lvl="0" indent="84138">
              <a:buClr>
                <a:schemeClr val="accent1"/>
              </a:buClr>
              <a:buSzPct val="80000"/>
            </a:pPr>
            <a:r>
              <a:rPr lang="ru-RU" sz="1500" b="1" dirty="0">
                <a:latin typeface="Courier New" pitchFamily="49" charset="0"/>
                <a:cs typeface="Courier New" pitchFamily="49" charset="0"/>
              </a:rPr>
              <a:t>26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квітня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1986 року в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ході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проведення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проектних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випробувань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однієї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систем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забезпечення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безпеки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приблизно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о 1:23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стався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вибух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повністю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err="1">
                <a:latin typeface="Courier New" pitchFamily="49" charset="0"/>
                <a:cs typeface="Courier New" pitchFamily="49" charset="0"/>
              </a:rPr>
              <a:t>зруйнував</a:t>
            </a:r>
            <a:r>
              <a:rPr lang="ru-RU" sz="1500" b="1" dirty="0">
                <a:latin typeface="Courier New" pitchFamily="49" charset="0"/>
                <a:cs typeface="Courier New" pitchFamily="49" charset="0"/>
              </a:rPr>
              <a:t> реактор.</a:t>
            </a:r>
            <a:r>
              <a:rPr kumimoji="0" lang="uk-UA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Вибух на 4 енергоблоці</a:t>
            </a:r>
            <a:endParaRPr lang="ru-RU" sz="4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610104" cy="4500594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Причини аварії: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Грубі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порушення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правил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експлуатації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АЕС, скоєні персоналом ЧАЕС:</a:t>
            </a:r>
          </a:p>
          <a:p>
            <a:pPr marL="3175" indent="98425">
              <a:buNone/>
            </a:pP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проведення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експерименту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будь-якою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ціною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, не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зважаючи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зміну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стану реактора;</a:t>
            </a:r>
          </a:p>
          <a:p>
            <a:pPr marL="3175" indent="98425">
              <a:buNone/>
            </a:pP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вивід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справного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технологічного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захисту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який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просто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зупинив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реактор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до того як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він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потрапив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небезпечний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режим;</a:t>
            </a:r>
          </a:p>
          <a:p>
            <a:pPr marL="3175" indent="98425">
              <a:buNone/>
            </a:pP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3.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замовчання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масштабу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перші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дні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керівництвом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ЧАЕС.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Реактор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неправильно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спроектований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небезпечний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Персонал не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проінформований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небезпеки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Персонал допустив ряд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помилок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неумисно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порушив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існуючі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інструкції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частково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через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відсутність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інформації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небезпеки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реактора;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Відключення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захисту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вплинуло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розвиток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суперечило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нормативним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документам.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Содержимое 6" descr="Четвертий_реактор_ЧАЕС_19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43051"/>
            <a:ext cx="3969465" cy="4286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285720" y="6072206"/>
            <a:ext cx="8715436" cy="652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91440" rtlCol="0">
            <a:normAutofit/>
          </a:bodyPr>
          <a:lstStyle/>
          <a:p>
            <a:pPr marL="3175" lvl="0" indent="98425" algn="ctr">
              <a:buClr>
                <a:schemeClr val="accent1"/>
              </a:buClr>
              <a:buSzPct val="80000"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Реактор РБМК-1000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мав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ряд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конструктивних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недоліків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, на думку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фахівців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МАГАТЕ, стали головною причиною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аварії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Вибух на 4 енергоблоці</a:t>
            </a:r>
            <a:endParaRPr lang="ru-RU" sz="48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8858312" cy="4572032"/>
          </a:xfrm>
        </p:spPr>
        <p:txBody>
          <a:bodyPr>
            <a:normAutofit/>
          </a:bodyPr>
          <a:lstStyle/>
          <a:p>
            <a:pPr marL="3175" indent="98425">
              <a:buNone/>
            </a:pP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Проектні помилки:</a:t>
            </a: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Позитивний паровий коефіцієнт реактивності</a:t>
            </a:r>
          </a:p>
          <a:p>
            <a:pPr marL="3175" indent="98425">
              <a:buClr>
                <a:schemeClr val="tx1"/>
              </a:buClr>
              <a:buNone/>
            </a:pP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На малій потужності, на якій працював енергоблок під час експерименту, дія позитивного парового коефіцієнта не компенсувалася іншими явищами, що впливають на реактивність, і реактор мав позитивний </a:t>
            </a:r>
            <a:r>
              <a:rPr lang="uk-UA" sz="1200" dirty="0" err="1" smtClean="0">
                <a:latin typeface="Courier New" pitchFamily="49" charset="0"/>
                <a:cs typeface="Courier New" pitchFamily="49" charset="0"/>
              </a:rPr>
              <a:t>потужнісний</a:t>
            </a: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 коефіцієнт реактивності. Це означає, що існував додатний зворотний зв'язок — зростання потужності викликало такі процеси в активній зоні, які приводили до ще більшого зростання потужності. Це робило реактор нестабільним і небезпечним. Крім того, оператори не були проінформовані про те, що на низьких потужностях може виникнути позитивний зворотній зв'язок.</a:t>
            </a:r>
          </a:p>
          <a:p>
            <a:pPr marL="3175" indent="98425">
              <a:buClr>
                <a:schemeClr val="tx1"/>
              </a:buClr>
              <a:buNone/>
            </a:pPr>
            <a:endParaRPr lang="uk-UA" sz="1200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“Кінцевий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ефект”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Clr>
                <a:schemeClr val="tx1"/>
              </a:buClr>
              <a:buNone/>
            </a:pP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небезпечнішою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помилка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конструкції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керуючих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стержнів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Clr>
                <a:schemeClr val="tx1"/>
              </a:buClr>
              <a:buNone/>
            </a:pP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Це так званий «Кінцевий ефект», унаслідок якого спрацьовування аварійного захисту в перші секунди збільшувало потужність, замість того щоб одразу зупинити реактор.</a:t>
            </a:r>
          </a:p>
          <a:p>
            <a:pPr marL="3175" indent="98425">
              <a:buClr>
                <a:schemeClr val="tx1"/>
              </a:buClr>
              <a:buNone/>
            </a:pPr>
            <a:endParaRPr lang="uk-UA" sz="1200" dirty="0" smtClean="0">
              <a:latin typeface="Courier New" pitchFamily="49" charset="0"/>
              <a:cs typeface="Courier New" pitchFamily="49" charset="0"/>
            </a:endParaRPr>
          </a:p>
          <a:p>
            <a:pPr marL="3175" indent="98425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Помилки операторів</a:t>
            </a:r>
          </a:p>
          <a:p>
            <a:pPr marL="3175" indent="98425">
              <a:buClr>
                <a:schemeClr val="tx1"/>
              </a:buClr>
              <a:buNone/>
            </a:pP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1. Після відключення системи аварійного охолоджування реактора (САОР) 25 квітня від диспетчера «</a:t>
            </a:r>
            <a:r>
              <a:rPr lang="uk-UA" sz="1200" dirty="0" err="1" smtClean="0">
                <a:latin typeface="Courier New" pitchFamily="49" charset="0"/>
                <a:cs typeface="Courier New" pitchFamily="49" charset="0"/>
              </a:rPr>
              <a:t>Київенерго</a:t>
            </a: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» було отримано вказівку відкласти зупинку </a:t>
            </a:r>
            <a:r>
              <a:rPr lang="uk-UA" sz="1200" dirty="0" err="1" smtClean="0">
                <a:latin typeface="Courier New" pitchFamily="49" charset="0"/>
                <a:cs typeface="Courier New" pitchFamily="49" charset="0"/>
              </a:rPr>
              <a:t>енергоблока</a:t>
            </a:r>
            <a:r>
              <a:rPr lang="uk-UA" sz="1200" dirty="0" smtClean="0">
                <a:latin typeface="Courier New" pitchFamily="49" charset="0"/>
                <a:cs typeface="Courier New" pitchFamily="49" charset="0"/>
              </a:rPr>
              <a:t>, і реактор декілька годин працював з відключеною САОР. </a:t>
            </a:r>
          </a:p>
          <a:p>
            <a:pPr marL="3175" indent="98425">
              <a:buClr>
                <a:schemeClr val="tx1"/>
              </a:buClr>
              <a:buNone/>
            </a:pP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2. 25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квітня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протягом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декількох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годин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оперативний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запас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реактивності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(ОЗР), за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вимірами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був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менший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дозволеного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3175" indent="98425">
              <a:buClr>
                <a:schemeClr val="tx1"/>
              </a:buClr>
              <a:buNone/>
            </a:pP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3.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Після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падіння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потужності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персонал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відхилився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ухваленої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свій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розсуд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вирішив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піднімати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потужність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наказаних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 700 </a:t>
            </a:r>
            <a:r>
              <a:rPr lang="ru-RU" sz="1200" dirty="0" err="1" smtClean="0">
                <a:latin typeface="Courier New" pitchFamily="49" charset="0"/>
                <a:cs typeface="Courier New" pitchFamily="49" charset="0"/>
              </a:rPr>
              <a:t>Мвт</a:t>
            </a:r>
            <a:r>
              <a:rPr lang="ru-RU" sz="12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uk-UA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143644"/>
            <a:ext cx="88583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Експерти</a:t>
            </a:r>
            <a:r>
              <a:rPr lang="ru-RU" sz="1400" b="1" dirty="0" smtClean="0"/>
              <a:t> МАГАТЕ </a:t>
            </a:r>
            <a:r>
              <a:rPr lang="ru-RU" sz="1400" b="1" dirty="0" err="1" smtClean="0"/>
              <a:t>вважають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недостатня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кваліфікація</a:t>
            </a:r>
            <a:r>
              <a:rPr lang="ru-RU" sz="1400" b="1" dirty="0" smtClean="0"/>
              <a:t> персоналу, </a:t>
            </a:r>
            <a:r>
              <a:rPr lang="ru-RU" sz="1400" b="1" dirty="0" err="1" smtClean="0"/>
              <a:t>недостатні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знання</a:t>
            </a:r>
            <a:r>
              <a:rPr lang="ru-RU" sz="1400" b="1" dirty="0" smtClean="0"/>
              <a:t> про </a:t>
            </a:r>
            <a:r>
              <a:rPr lang="ru-RU" sz="1400" b="1" dirty="0" err="1" smtClean="0"/>
              <a:t>особливості</a:t>
            </a:r>
            <a:r>
              <a:rPr lang="ru-RU" sz="1400" b="1" dirty="0" smtClean="0"/>
              <a:t> реактора,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впливають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безпеку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необачні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також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були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важливими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чинниками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призвели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аварії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</TotalTime>
  <Words>1301</Words>
  <Application>Microsoft Office PowerPoint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Презентація на тему: Чорнобильська катастрофа</vt:lpstr>
      <vt:lpstr>                           План 1.Атомна енергетика 2.Ядерна енергетика у світі 3.Ядерна енергетика в Україні 4.Чорнобильська АЕС 5.Вибух на 4 енергоблоці 6.Наслідки аварії 7.Поширення радіації 8. евакуація населення 9.Вплив радіації на здоровя людей </vt:lpstr>
      <vt:lpstr>Чорнобильська катастрофа</vt:lpstr>
      <vt:lpstr>Атомна енергетика</vt:lpstr>
      <vt:lpstr>Ядерна енергетика у світі</vt:lpstr>
      <vt:lpstr>Ядерна енергетика в Україні</vt:lpstr>
      <vt:lpstr>Чорнобильська АЕС</vt:lpstr>
      <vt:lpstr>Вибух на 4 енергоблоці</vt:lpstr>
      <vt:lpstr>Вибух на 4 енергоблоці</vt:lpstr>
      <vt:lpstr>Наслідки аварії</vt:lpstr>
      <vt:lpstr>Поширення радіації </vt:lpstr>
      <vt:lpstr>Евакуація населення</vt:lpstr>
      <vt:lpstr>Вплив аварії на здоров’я людей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Kondor</dc:creator>
  <cp:lastModifiedBy>Ира</cp:lastModifiedBy>
  <cp:revision>24</cp:revision>
  <dcterms:created xsi:type="dcterms:W3CDTF">2011-04-24T11:44:16Z</dcterms:created>
  <dcterms:modified xsi:type="dcterms:W3CDTF">2014-12-14T10:30:31Z</dcterms:modified>
</cp:coreProperties>
</file>