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3" r:id="rId3"/>
    <p:sldMasterId id="2147483665" r:id="rId4"/>
    <p:sldMasterId id="2147483667" r:id="rId5"/>
    <p:sldMasterId id="2147483669" r:id="rId6"/>
    <p:sldMasterId id="2147483653" r:id="rId7"/>
    <p:sldMasterId id="2147483655" r:id="rId8"/>
    <p:sldMasterId id="2147483657" r:id="rId9"/>
    <p:sldMasterId id="2147483659" r:id="rId10"/>
    <p:sldMasterId id="2147483661" r:id="rId11"/>
    <p:sldMasterId id="2147483781" r:id="rId12"/>
  </p:sldMasterIdLst>
  <p:notesMasterIdLst>
    <p:notesMasterId r:id="rId34"/>
  </p:notesMasterIdLst>
  <p:sldIdLst>
    <p:sldId id="283" r:id="rId13"/>
    <p:sldId id="256" r:id="rId14"/>
    <p:sldId id="284" r:id="rId15"/>
    <p:sldId id="257" r:id="rId16"/>
    <p:sldId id="260" r:id="rId17"/>
    <p:sldId id="288" r:id="rId18"/>
    <p:sldId id="289" r:id="rId19"/>
    <p:sldId id="271" r:id="rId20"/>
    <p:sldId id="299" r:id="rId21"/>
    <p:sldId id="300" r:id="rId22"/>
    <p:sldId id="290" r:id="rId23"/>
    <p:sldId id="301" r:id="rId24"/>
    <p:sldId id="261" r:id="rId25"/>
    <p:sldId id="302" r:id="rId26"/>
    <p:sldId id="304" r:id="rId27"/>
    <p:sldId id="292" r:id="rId28"/>
    <p:sldId id="295" r:id="rId29"/>
    <p:sldId id="296" r:id="rId30"/>
    <p:sldId id="291" r:id="rId31"/>
    <p:sldId id="297" r:id="rId32"/>
    <p:sldId id="29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585"/>
    <a:srgbClr val="381872"/>
    <a:srgbClr val="2B0F7B"/>
    <a:srgbClr val="FFFFFF"/>
    <a:srgbClr val="000000"/>
    <a:srgbClr val="FFFF00"/>
    <a:srgbClr val="33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6" autoAdjust="0"/>
    <p:restoredTop sz="94200" autoAdjust="0"/>
  </p:normalViewPr>
  <p:slideViewPr>
    <p:cSldViewPr>
      <p:cViewPr>
        <p:scale>
          <a:sx n="75" d="100"/>
          <a:sy n="75" d="100"/>
        </p:scale>
        <p:origin x="-100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D24EB4-F5EC-47FB-9D30-8A34DC240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32300-E04C-40A6-88F5-74C5D12C182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B9A36-3076-4573-9751-FEE2D701A15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4940C-B3F3-46E5-8F12-0270341DDCC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869E5-7479-415E-B528-30E3C54A0100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9D9E7-1701-4301-9F68-23307028086D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C0C5E-5161-484A-9249-03A704ABC1FE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797F2-02E2-4F4D-89E5-93FE1ACC277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1B9C6-36F6-43C0-BFCA-DFCAA788038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35425-7726-45F2-AFB3-638B992BE7F9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64744-81D0-4DE5-95EB-2DE1E441CAA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1E5CE-FA9D-470B-9ECD-ED1AB408AFFE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37020-DDBA-40EE-B54D-F47746BD75A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594B5-4536-4BDE-842C-1D27181D319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48E3C-D33C-42C5-AC22-D38CF7E2BC9F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55B85-A9F1-48EF-8290-FAA9EC2AAAB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CE353-AC37-4406-9366-8C3620D5F17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04D7-D14A-46B3-922D-449201C5C1B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F4B1E-70CE-4794-85D4-900BFF31623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35184-F475-4B0A-993B-7E43B04FD4F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871C-3153-414F-81B2-1BB966A32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7821-2241-4F5D-8018-3F5CABD23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2400-544A-4173-945D-98CCE03B53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C52D-6ABD-4A33-A747-029977788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05A5-6E94-4AE4-ABC9-17633A5581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B0B1-61F4-4CB2-A3FE-464F657C1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07C1-25C0-4E12-803C-3D123AFA07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A95C-7752-4BA3-B80F-1FE7D51B6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600A-8180-4F1B-A55F-74577FDCA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F983-3668-48C8-BE16-DF1CA6E1D0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7D01-8E16-4651-8227-0BB879712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9BDE-8D5D-46A8-8977-3ACDDB8FA4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E0BC-CE28-4569-89E2-90DCB49A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CC3B-4291-4518-A394-4C639939C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B4F5-CBED-4020-8A86-C87158EE9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28EC-6352-4D22-917A-85D70A9A5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D2CE-4444-4C11-A220-61F0B525F0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7832-296D-4C4D-AB7D-B7EB010B94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951C-2B65-4616-899F-B3F5AEF7D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E956-EDAD-451F-9392-9965F21BB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4E30-E70E-494A-B282-286E17E38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37E5-5B41-44A1-A152-BBC090006D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733B-ABD3-4196-8DCF-BD73758CF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visual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84400"/>
            <a:ext cx="2654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10E8-7B81-4953-AB5A-32FEE045E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33B2-BFCE-43A5-B47C-172961EFF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D6B6-78CB-43CE-85D5-5B6BB598B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E7FB-983A-4BBA-A753-9935A0F32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E65A-861F-4AEA-AC90-FC840E7393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7EB2-CBCB-4628-8D75-F30ACADFC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53F3-3D53-4E25-8E32-33DD8010B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9402-CDA9-4738-B86C-74CFAD1C2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E43C-CF84-4B50-B9BE-29126F099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0E66-4BEB-4A13-9F9B-E37CD8640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7BD1-2971-4004-8E94-C38534924A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D16D-A21B-4CC2-B9AA-116E3A7A9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A3443-A450-44A9-A25B-6E937F239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F6CD2-7D4F-484F-A72B-72363610C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B00E-07F3-4024-89B7-0176A2129C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F88-FF67-4180-9771-0C6197D434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C1CD-F521-49EF-8640-EC216079F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1EED-35FD-41F6-960C-6DEF846AF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2581-FF55-427D-A653-6A6C0A7B5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28AF-0B70-44C5-83BF-A0BEF1D24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1437-9423-48ED-9557-BD77873B9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1C49-A199-45EF-A7BE-45F14C5AE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1880-9253-44B8-8230-DADF9418B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2CA7-350D-4D9F-8CDE-959755501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C170-4B3E-43C4-827E-E549F9BA3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3562-A7FD-4769-91C2-343C83C35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7A9B-82F5-4DA8-B496-71D062B40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5AD1-FABF-4912-A2A3-87D509557D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29B-F3BC-4A77-9B12-0A8D20B8A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9FCB-03F1-47D6-93A1-941117796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06F7-4907-49E2-964F-3AC90357FE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69F5-6962-48B5-AE38-2F979F33A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6400-67BB-4762-B869-900423F6A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2B36-FEC6-4124-8D7C-8F5C6CEA05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6115-EFB3-4601-A204-20450FA84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8075-B60B-4567-9979-F9BA8726E4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0FDD-905B-49EB-9C3A-2974088FD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8894-6419-4D20-BAB0-D582584EA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A434-0467-481D-90EC-0E16AEAC2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DD19D-3FF5-4F7E-86E1-923DB5BBF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A59F-0168-4404-9594-72452ED94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CDB5-0D97-4B6E-9A75-64A328321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A60F-BBD6-4028-BFCE-25651F019A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C216-99ED-4CA1-8D46-DA32FFE1D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BA04-74EB-4B5D-8333-DB793F0D6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A7AF-8AB8-45EE-AFA9-00D9B02D6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E801-82A6-457F-99F9-F916602D8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EA77-B71B-4320-8BB8-A34A34F0AD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30EC-B631-4CE3-B2C5-0E2F0A66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FE22-7DDF-48C0-99D3-25E348E4B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4BF6-7D6B-4F5F-98E3-721563753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887A-169B-4C54-B842-C79B5252C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ED64-3364-499D-9661-2E31EF338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0DAB-A5D3-4B2E-AD61-4F98CADD60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8AB5-6397-4924-A378-761D0B3BD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13D9-5D89-4CC8-B385-FDD37D83D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2E8A-C685-4C39-B0C4-8F202AE2A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04BD-AC93-42F4-B8CF-CC5B69AF6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4808-22D1-4FC4-BE7D-6BFCFDCB5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5FA9-95AA-446E-80D6-0B8EE0B21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8BE3-DC7E-49D3-97E0-591D33F1E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041E-079F-4CA8-B79A-4B4E5518EF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D324-FFF3-45DC-B161-2202ECEDC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6E0A-D64E-4C39-8E3E-9373EA512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C50D-EF1D-43C5-9E0E-0D4168757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9485-D3AA-435F-AD95-82B40F287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E654-3200-4DE1-A05B-9D73D1DB01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7423-361A-42BC-9EDE-E5F3E983D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03C5-9844-43DA-8A9F-B06E1407D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7E87-99C7-4C00-ABB3-165205C8F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A9C2-F485-43AC-A547-929083356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4242-E6CE-4E3D-BAA7-2591C9A27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C044-6166-4FFC-A1EF-E446A0151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184400"/>
            <a:ext cx="26701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9087-8D5F-4282-9B18-A1A0DD1F62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3715-AB7A-499A-9015-A24D4AF18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2C16-BDF5-4060-804D-CE5FD18F3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47D-39F1-4812-B224-B8ADD82B4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7703-C63A-476F-9DD3-0233BFEA1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630E-AC44-4907-B74A-84203D2F3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C709-59BE-4021-A4AC-9C4EC4859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A218-DFBD-42DB-B844-E6FFDD4F4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31D2-62B1-48CC-A840-AE136FF5E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BB6-F641-4F42-877D-B2FF4C049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6E3B-C0EA-48FB-9453-89C11CBAA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3089-D8BA-4F08-8BBC-B1E19462A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A502-179A-4EB3-91CD-2B5F1C401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439B-05DC-441A-9978-59B438EB9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B724-D9FF-4F5D-A07A-B6A2DA490C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2F0E-A695-4CEC-820C-E04CDA845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D732-3599-47B9-B2B9-35B8A658E7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D420-5361-4D28-A6F0-57AB0CFA0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01C4-27B7-4333-87C4-9977894BC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838D-54F1-44BB-AAC1-CDBBEE97C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21BD-6454-46E2-89CA-FCA18A8B5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FBDB-0D6A-42FB-8F53-BC618CEBE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D86C-3677-437D-B18E-9E85E60CB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127C-4367-4976-861C-A13A06388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sual_new_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184400"/>
            <a:ext cx="26590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48038" y="1773238"/>
            <a:ext cx="5795962" cy="2519362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292600"/>
            <a:ext cx="7451725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BFBD-0FD8-4A59-BB8A-EBE98BA041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88CE-925C-493F-8196-B1DE49852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60C8-43BE-4CDE-96AC-197273666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61AB-D613-486E-AEA4-041741D59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6864-61FF-4C96-8560-C942D0464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1AA27-CBD4-47D2-9B8F-910DA720C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5239-CA4B-42E2-9D99-ABDECAD5A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6AEA-14C7-46AA-8A21-0F18521A22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D24-4CE8-4479-903C-349829A54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C6FE-AA98-49D5-8586-DA66917E9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2DB-488E-4BEC-9800-1DB936209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2AB6-9573-4CC2-9518-53A500A5E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D9057B4-BF6A-4D65-AF30-DA6B40AC2A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7" descr="visual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visual_new_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8864E35-8B60-42AC-B77F-5DC12483F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visual_new_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E170D0-6279-4D40-9C3B-F5D66CA464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52E910-AA53-4DB4-8261-61D8B23793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3913" r:id="rId2"/>
    <p:sldLayoutId id="2147484036" r:id="rId3"/>
    <p:sldLayoutId id="2147483912" r:id="rId4"/>
    <p:sldLayoutId id="2147484037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CD8C02-2E27-4D28-B4D6-8165F9D0B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3319" name="Picture 7" descr="visual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0996AB0-E988-4589-9527-013A270DB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607" name="Picture 7" descr="visual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CAC89BD-B6A5-4CD3-8159-BCF11686D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7895" name="Picture 7" descr="visual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C76E1A-2F7A-4DC4-B32F-EC1FF84BC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0183" name="Picture 7" descr="visua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6E14422-B730-4976-9DE7-048F52A54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2471" name="Picture 7" descr="visual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visual_new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E5A9E21-727D-49A9-9966-9E31D6828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_new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23DD186-20A2-4F4D-8EE9-4D5A5BD28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visual_new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590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B0F4277-8B38-4D24-A917-4D23479074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jpeg"/><Relationship Id="rId20" Type="http://schemas.openxmlformats.org/officeDocument/2006/relationships/slide" Target="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6" descr="00038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1563" y="928688"/>
            <a:ext cx="7286625" cy="3162300"/>
          </a:xfrm>
        </p:spPr>
        <p:txBody>
          <a:bodyPr/>
          <a:lstStyle/>
          <a:p>
            <a:pPr algn="ctr" eaLnBrk="1" hangingPunct="1"/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/>
            </a:r>
            <a:br>
              <a:rPr lang="uk-UA" sz="32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/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dirty="0" smtClean="0">
              <a:solidFill>
                <a:srgbClr val="FF0000"/>
              </a:solidFill>
            </a:endParaRPr>
          </a:p>
        </p:txBody>
      </p:sp>
      <p:sp>
        <p:nvSpPr>
          <p:cNvPr id="1495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949950"/>
            <a:ext cx="2808287" cy="504825"/>
          </a:xfrm>
        </p:spPr>
        <p:txBody>
          <a:bodyPr/>
          <a:lstStyle/>
          <a:p>
            <a:pPr eaLnBrk="1" hangingPunct="1"/>
            <a:r>
              <a:rPr lang="ru-RU" smtClean="0">
                <a:hlinkClick r:id="rId3" action="ppaction://hlinksldjump"/>
              </a:rPr>
              <a:t>Начать</a:t>
            </a: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3" y="2967335"/>
            <a:ext cx="83582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«Причини </a:t>
            </a:r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винекнення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екологічні наслідки кислотних дощів».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3799" y="214290"/>
            <a:ext cx="51257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Підготувала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учениця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10-В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класу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Бірюк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Анна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135937" cy="892175"/>
          </a:xfrm>
        </p:spPr>
        <p:txBody>
          <a:bodyPr/>
          <a:lstStyle/>
          <a:p>
            <a:pPr marL="0" indent="539750" algn="just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При виверженнях вулканів переважає оксид сірки (IV), в меншій кількості в атмосферу надходить сірководень, а також сульфати у вигляді аерозолів і твердих часток. Щорічно в усьому світі в результаті вулканічної діяльності виділяється 4-16 млн. т сполук сірки (у перерахунку на SO2). </a:t>
            </a:r>
          </a:p>
        </p:txBody>
      </p:sp>
      <p:pic>
        <p:nvPicPr>
          <p:cNvPr id="166915" name="Picture 5" descr="1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097213"/>
            <a:ext cx="37068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6" name="Picture 7" descr="bezymjanny-2005-02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57563"/>
            <a:ext cx="488156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Содержимое 9"/>
          <p:cNvSpPr>
            <a:spLocks noGrp="1"/>
          </p:cNvSpPr>
          <p:nvPr>
            <p:ph idx="1"/>
          </p:nvPr>
        </p:nvSpPr>
        <p:spPr>
          <a:xfrm rot="10800000">
            <a:off x="1116013" y="1600200"/>
            <a:ext cx="7570787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8962" name="Picture 4" descr="00040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0"/>
            <a:ext cx="954087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3" y="357188"/>
            <a:ext cx="1376362" cy="78581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Азот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4214813"/>
            <a:ext cx="5715000" cy="2500312"/>
          </a:xfrm>
          <a:prstGeom prst="roundRect">
            <a:avLst/>
          </a:prstGeom>
          <a:solidFill>
            <a:srgbClr val="000000">
              <a:alpha val="47843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BFB25"/>
              </a:solidFill>
            </a:endParaRPr>
          </a:p>
        </p:txBody>
      </p:sp>
      <p:sp>
        <p:nvSpPr>
          <p:cNvPr id="168965" name="TextBox 8"/>
          <p:cNvSpPr txBox="1">
            <a:spLocks noChangeArrowheads="1"/>
          </p:cNvSpPr>
          <p:nvPr/>
        </p:nvSpPr>
        <p:spPr bwMode="auto">
          <a:xfrm>
            <a:off x="3571875" y="4429125"/>
            <a:ext cx="53578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>
              <a:lnSpc>
                <a:spcPct val="80000"/>
              </a:lnSpc>
            </a:pPr>
            <a:r>
              <a:rPr lang="ru-RU" b="1">
                <a:solidFill>
                  <a:srgbClr val="FFFF00"/>
                </a:solidFill>
              </a:rPr>
              <a:t>міститься в паливі багатьох видів копалин, наприклад, у вугіллі і нафті. З антропогенних джерел виділяється близько 93% оксидів азоту (II), який в результаті хімічних реакцій в атмосфері перетворюється на оксид азоту (IV), який і утворює з водою азотну кислоту.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7" descr="00042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AutoShape 4"/>
          <p:cNvSpPr>
            <a:spLocks noChangeArrowheads="1"/>
          </p:cNvSpPr>
          <p:nvPr/>
        </p:nvSpPr>
        <p:spPr bwMode="auto">
          <a:xfrm>
            <a:off x="3635375" y="4076700"/>
            <a:ext cx="5508625" cy="278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000"/>
                </a:srgbClr>
              </a:gs>
              <a:gs pos="100000">
                <a:srgbClr val="CC52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ru-RU" sz="1600" b="1">
              <a:latin typeface="Verdana" pitchFamily="34" charset="0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idx="1"/>
          </p:nvPr>
        </p:nvSpPr>
        <p:spPr>
          <a:xfrm>
            <a:off x="3643313" y="3929063"/>
            <a:ext cx="5500687" cy="2714625"/>
          </a:xfrm>
        </p:spPr>
        <p:txBody>
          <a:bodyPr>
            <a:normAutofit/>
          </a:bodyPr>
          <a:lstStyle/>
          <a:p>
            <a:pPr marL="0" indent="539750" algn="just" eaLnBrk="1" hangingPunct="1">
              <a:lnSpc>
                <a:spcPct val="80000"/>
              </a:lnSpc>
            </a:pPr>
            <a:endParaRPr lang="ru-RU" sz="1500" b="1" smtClean="0"/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1700" b="1" smtClean="0">
                <a:solidFill>
                  <a:schemeClr val="bg1"/>
                </a:solidFill>
                <a:latin typeface="Arial" charset="0"/>
              </a:rPr>
              <a:t>Природні джерела оксидів азоту - це грозові розряди і блискавки, а також біогенні речовини. Летючі органічні сполуки, на відміну від оксидів сірки та азоту, надходять в атмосферу головним чином з природних джерел (65% від загальної кількості). Основне джерело цих речовин - рослини, в результаті життєдіяльності яких утворюються складні органічні речовини.</a:t>
            </a:r>
            <a:r>
              <a:rPr lang="ru-RU" sz="1700" b="1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116013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uk-UA" sz="3800" smtClean="0">
                <a:ln>
                  <a:noFill/>
                </a:ln>
                <a:effectLst/>
              </a:rPr>
              <a:t>Наслідки кислотних дощів в природі</a:t>
            </a:r>
            <a:endParaRPr lang="ru-RU" sz="3800" smtClean="0">
              <a:ln>
                <a:noFill/>
              </a:ln>
              <a:effectLst/>
            </a:endParaRPr>
          </a:p>
        </p:txBody>
      </p:sp>
      <p:sp>
        <p:nvSpPr>
          <p:cNvPr id="175105" name="Rectangle 11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В результаті випадання кислотних осадів порушується рівновага в екосистемах, погіршується продуктивность сільськогосподарських рослин і поживні властивості грунтів.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75107" name="Picture 13" descr="1131371029-s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8413"/>
            <a:ext cx="3962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14" descr="378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559175"/>
            <a:ext cx="3298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Наслідки кислотних дощів</a:t>
            </a:r>
            <a:br>
              <a:rPr lang="ru-RU" smtClean="0">
                <a:solidFill>
                  <a:srgbClr val="CC0000"/>
                </a:solidFill>
              </a:rPr>
            </a:br>
            <a:r>
              <a:rPr lang="ru-RU" smtClean="0">
                <a:solidFill>
                  <a:srgbClr val="CC0000"/>
                </a:solidFill>
              </a:rPr>
              <a:t>в техніці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3671887" cy="1728787"/>
          </a:xfrm>
        </p:spPr>
        <p:txBody>
          <a:bodyPr/>
          <a:lstStyle/>
          <a:p>
            <a:pPr marL="0" indent="539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 результаті корозії руйнуються металеві конструкції.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7155" name="Picture 7" descr="00038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3521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6" name="Picture 8" descr="00034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068638"/>
            <a:ext cx="46069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4" descr="head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48000" contrast="-6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9202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2857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000000"/>
                </a:solidFill>
              </a:rPr>
              <a:t>1) Зміни у водних екосистемах: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-Підвищення кислотності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-Вилуговування важких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-Інтоксикація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-Зв'язування фосфатів,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-Втрата рибних ресурсів,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-Скорочення тварин і птахів, що живуть біля води,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 -Дефіцит чистої прісної води. </a:t>
            </a:r>
          </a:p>
        </p:txBody>
      </p:sp>
      <p:sp>
        <p:nvSpPr>
          <p:cNvPr id="179203" name="TextBox 9"/>
          <p:cNvSpPr txBox="1">
            <a:spLocks noChangeArrowheads="1"/>
          </p:cNvSpPr>
          <p:nvPr/>
        </p:nvSpPr>
        <p:spPr bwMode="auto">
          <a:xfrm>
            <a:off x="2928938" y="428625"/>
            <a:ext cx="2857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2) Зміни в грунті: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-Закислення грунту,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-Руйнування кореневої системи,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процесів всмоктування води і поживних речовин,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-Вимивання біогенів і поживних речовин,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-Вивільнення іонів токсичних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-Пригнічення і загибель грунтової біоти, зокрема азотфіксуючих бактерій. </a:t>
            </a:r>
          </a:p>
        </p:txBody>
      </p:sp>
      <p:sp>
        <p:nvSpPr>
          <p:cNvPr id="179204" name="TextBox 10"/>
          <p:cNvSpPr txBox="1">
            <a:spLocks noChangeArrowheads="1"/>
          </p:cNvSpPr>
          <p:nvPr/>
        </p:nvSpPr>
        <p:spPr bwMode="auto">
          <a:xfrm>
            <a:off x="6000750" y="428625"/>
            <a:ext cx="28575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3) Зміна рослинності: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-Пошкодження листкової поверхні та хвойних голок,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транспірації,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-Порушення фотосинтезу,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-Зниження опірності патогенних організмів,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-Накопичення в камбію токсичних важких металів,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-Ослаблення, порушення росту,</a:t>
            </a:r>
            <a:br>
              <a:rPr lang="ru-RU" sz="1600">
                <a:solidFill>
                  <a:srgbClr val="000000"/>
                </a:solidFill>
              </a:rPr>
            </a:br>
            <a:r>
              <a:rPr lang="ru-RU" sz="1600">
                <a:solidFill>
                  <a:srgbClr val="000000"/>
                </a:solidFill>
              </a:rPr>
              <a:t>-Деградація, всихання, загибель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75" y="0"/>
            <a:ext cx="650081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Наслідких кислотних дощів</a:t>
            </a:r>
          </a:p>
        </p:txBody>
      </p:sp>
      <p:pic>
        <p:nvPicPr>
          <p:cNvPr id="179206" name="Рисунок 13" descr="Рисунок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63"/>
            <a:ext cx="27860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7" name="Рисунок 14" descr="Рисунок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429125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8" name="Рисунок 15" descr="Рисунок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4478338"/>
            <a:ext cx="34575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Наслідки кислотних дощів</a:t>
            </a:r>
          </a:p>
        </p:txBody>
      </p:sp>
      <p:sp>
        <p:nvSpPr>
          <p:cNvPr id="1802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63" y="3141663"/>
            <a:ext cx="2952750" cy="1644650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В кожному регіоні є будівлі, що піддалися руйнування в результаті кислотних осадів.</a:t>
            </a:r>
          </a:p>
        </p:txBody>
      </p:sp>
      <p:pic>
        <p:nvPicPr>
          <p:cNvPr id="180227" name="Picture 6" descr="67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341438"/>
            <a:ext cx="58356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3816350" cy="1728787"/>
          </a:xfrm>
        </p:spPr>
        <p:txBody>
          <a:bodyPr/>
          <a:lstStyle/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Кислотні осади руйнують будівлі із мармура і  вапняку. </a:t>
            </a:r>
          </a:p>
          <a:p>
            <a:pPr marL="0" indent="5397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Історичні пам’ятники Греції і Риму, що простояли тисячоліттями, за останні роки руйнуються прямо на очах. </a:t>
            </a:r>
          </a:p>
        </p:txBody>
      </p:sp>
      <p:pic>
        <p:nvPicPr>
          <p:cNvPr id="183299" name="Picture 5" descr="00046762"/>
          <p:cNvPicPr>
            <a:picLocks noChangeAspect="1" noChangeArrowheads="1"/>
          </p:cNvPicPr>
          <p:nvPr/>
        </p:nvPicPr>
        <p:blipFill>
          <a:blip r:embed="rId3" cstate="print">
            <a:lum bright="24000" contrast="24000"/>
          </a:blip>
          <a:srcRect/>
          <a:stretch>
            <a:fillRect/>
          </a:stretch>
        </p:blipFill>
        <p:spPr bwMode="auto">
          <a:xfrm>
            <a:off x="4859338" y="1341438"/>
            <a:ext cx="4067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6" descr="00046766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50825" y="3808413"/>
            <a:ext cx="49688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в архітектурі</a:t>
            </a:r>
          </a:p>
        </p:txBody>
      </p:sp>
      <p:pic>
        <p:nvPicPr>
          <p:cNvPr id="185346" name="Picture 5" descr="J0145705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2843213" y="1412875"/>
            <a:ext cx="63007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AutoShape 7"/>
          <p:cNvSpPr>
            <a:spLocks noChangeArrowheads="1"/>
          </p:cNvSpPr>
          <p:nvPr/>
        </p:nvSpPr>
        <p:spPr bwMode="auto">
          <a:xfrm>
            <a:off x="4643438" y="4797425"/>
            <a:ext cx="4392612" cy="194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600" b="1">
                <a:latin typeface="Verdana" pitchFamily="34" charset="0"/>
              </a:rPr>
              <a:t>Така ж доля загрожує і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Тадж-Махалу – шедевру індійскої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архітектури періоду Великих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>
                <a:latin typeface="Verdana" pitchFamily="34" charset="0"/>
              </a:rPr>
              <a:t>моголів, в Лондоні - Тауеру і</a:t>
            </a:r>
            <a:br>
              <a:rPr lang="ru-RU" sz="1600" b="1">
                <a:latin typeface="Verdana" pitchFamily="34" charset="0"/>
              </a:rPr>
            </a:br>
            <a:r>
              <a:rPr lang="ru-RU" sz="1600" b="1">
                <a:latin typeface="Verdana" pitchFamily="34" charset="0"/>
              </a:rPr>
              <a:t>Вестмінстерському аббатству…</a:t>
            </a:r>
          </a:p>
        </p:txBody>
      </p:sp>
      <p:pic>
        <p:nvPicPr>
          <p:cNvPr id="185348" name="Picture 8" descr="tower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846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9" descr="westmin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42846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1" descr="DSC_94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313" y="0"/>
            <a:ext cx="97393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013" y="285750"/>
            <a:ext cx="4979987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Наслідки кислотних дощів</a:t>
            </a:r>
          </a:p>
        </p:txBody>
      </p:sp>
      <p:sp>
        <p:nvSpPr>
          <p:cNvPr id="189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4103688" cy="7921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bg1"/>
                </a:solidFill>
              </a:rPr>
              <a:t>… в Санкт-Петербурзі –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Казанському собору,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Александро-Невской Лаврі і ін. </a:t>
            </a: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b="1" smtClean="0">
              <a:solidFill>
                <a:schemeClr val="bg1"/>
              </a:solidFill>
            </a:endParaRPr>
          </a:p>
        </p:txBody>
      </p:sp>
      <p:pic>
        <p:nvPicPr>
          <p:cNvPr id="189444" name="Picture 9" descr="SPB0502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79388" y="188913"/>
            <a:ext cx="38163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5" name="Picture 10" descr="SPB0495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0" y="3716338"/>
            <a:ext cx="457200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21" descr="834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_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991138"/>
          <p:cNvPicPr>
            <a:picLocks noChangeAspect="1" noChangeArrowheads="1"/>
          </p:cNvPicPr>
          <p:nvPr/>
        </p:nvPicPr>
        <p:blipFill>
          <a:blip r:embed="rId5" cstate="print"/>
          <a:srcRect l="792"/>
          <a:stretch>
            <a:fillRect/>
          </a:stretch>
        </p:blipFill>
        <p:spPr bwMode="auto">
          <a:xfrm>
            <a:off x="4572000" y="3403600"/>
            <a:ext cx="4572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1124652180"/>
          <p:cNvPicPr>
            <a:picLocks noChangeAspect="1" noChangeArrowheads="1"/>
          </p:cNvPicPr>
          <p:nvPr/>
        </p:nvPicPr>
        <p:blipFill>
          <a:blip r:embed="rId6" cstate="print"/>
          <a:srcRect l="11819"/>
          <a:stretch>
            <a:fillRect/>
          </a:stretch>
        </p:blipFill>
        <p:spPr bwMode="auto">
          <a:xfrm>
            <a:off x="0" y="3406775"/>
            <a:ext cx="45720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our_garden_0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45720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995228"/>
          <p:cNvPicPr>
            <a:picLocks noChangeAspect="1" noChangeArrowheads="1"/>
          </p:cNvPicPr>
          <p:nvPr/>
        </p:nvPicPr>
        <p:blipFill>
          <a:blip r:embed="rId8" cstate="print"/>
          <a:srcRect t="3052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9104"/>
          <p:cNvPicPr>
            <a:picLocks noChangeAspect="1" noChangeArrowheads="1"/>
          </p:cNvPicPr>
          <p:nvPr/>
        </p:nvPicPr>
        <p:blipFill>
          <a:blip r:embed="rId9" cstate="print"/>
          <a:srcRect b="10239"/>
          <a:stretch>
            <a:fillRect/>
          </a:stretch>
        </p:blipFill>
        <p:spPr bwMode="auto">
          <a:xfrm>
            <a:off x="4572000" y="3392488"/>
            <a:ext cx="45720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918124"/>
          <p:cNvPicPr>
            <a:picLocks noChangeAspect="1" noChangeArrowheads="1"/>
          </p:cNvPicPr>
          <p:nvPr/>
        </p:nvPicPr>
        <p:blipFill>
          <a:blip r:embed="rId10" cstate="print"/>
          <a:srcRect t="11815" b="-122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im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00038149"/>
          <p:cNvPicPr>
            <a:picLocks noChangeAspect="1" noChangeArrowheads="1"/>
          </p:cNvPicPr>
          <p:nvPr/>
        </p:nvPicPr>
        <p:blipFill>
          <a:blip r:embed="rId12" cstate="print"/>
          <a:srcRect l="8536" r="757" b="-46"/>
          <a:stretch>
            <a:fillRect/>
          </a:stretch>
        </p:blipFill>
        <p:spPr bwMode="auto">
          <a:xfrm>
            <a:off x="0" y="-26988"/>
            <a:ext cx="4572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 descr="00038289"/>
          <p:cNvPicPr>
            <a:picLocks noChangeAspect="1" noChangeArrowheads="1"/>
          </p:cNvPicPr>
          <p:nvPr/>
        </p:nvPicPr>
        <p:blipFill>
          <a:blip r:embed="rId13" cstate="print"/>
          <a:srcRect l="11819"/>
          <a:stretch>
            <a:fillRect/>
          </a:stretch>
        </p:blipFill>
        <p:spPr bwMode="auto">
          <a:xfrm>
            <a:off x="4572000" y="0"/>
            <a:ext cx="4572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00038361"/>
          <p:cNvPicPr>
            <a:picLocks noChangeAspect="1" noChangeArrowheads="1"/>
          </p:cNvPicPr>
          <p:nvPr/>
        </p:nvPicPr>
        <p:blipFill>
          <a:blip r:embed="rId14" cstate="print"/>
          <a:srcRect r="7306"/>
          <a:stretch>
            <a:fillRect/>
          </a:stretch>
        </p:blipFill>
        <p:spPr bwMode="auto">
          <a:xfrm>
            <a:off x="0" y="3429000"/>
            <a:ext cx="4572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00038424"/>
          <p:cNvPicPr>
            <a:picLocks noChangeAspect="1" noChangeArrowheads="1"/>
          </p:cNvPicPr>
          <p:nvPr/>
        </p:nvPicPr>
        <p:blipFill>
          <a:blip r:embed="rId15" cstate="print"/>
          <a:srcRect l="12408"/>
          <a:stretch>
            <a:fillRect/>
          </a:stretch>
        </p:blipFill>
        <p:spPr bwMode="auto">
          <a:xfrm>
            <a:off x="4572000" y="3421063"/>
            <a:ext cx="4572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00038177"/>
          <p:cNvPicPr>
            <a:picLocks noChangeAspect="1" noChangeArrowheads="1"/>
          </p:cNvPicPr>
          <p:nvPr/>
        </p:nvPicPr>
        <p:blipFill>
          <a:blip r:embed="rId16" cstate="print"/>
          <a:srcRect l="13617"/>
          <a:stretch>
            <a:fillRect/>
          </a:stretch>
        </p:blipFill>
        <p:spPr bwMode="auto">
          <a:xfrm>
            <a:off x="4572000" y="3373438"/>
            <a:ext cx="45720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00038180"/>
          <p:cNvPicPr>
            <a:picLocks noChangeAspect="1" noChangeArrowheads="1"/>
          </p:cNvPicPr>
          <p:nvPr/>
        </p:nvPicPr>
        <p:blipFill>
          <a:blip r:embed="rId17" cstate="print"/>
          <a:srcRect r="11194"/>
          <a:stretch>
            <a:fillRect/>
          </a:stretch>
        </p:blipFill>
        <p:spPr bwMode="auto">
          <a:xfrm>
            <a:off x="0" y="339725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 descr="00038196"/>
          <p:cNvPicPr>
            <a:picLocks noChangeAspect="1" noChangeArrowheads="1"/>
          </p:cNvPicPr>
          <p:nvPr/>
        </p:nvPicPr>
        <p:blipFill>
          <a:blip r:embed="rId18" cstate="print"/>
          <a:srcRect l="9291"/>
          <a:stretch>
            <a:fillRect/>
          </a:stretch>
        </p:blipFill>
        <p:spPr bwMode="auto">
          <a:xfrm>
            <a:off x="4572000" y="-11113"/>
            <a:ext cx="45720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00038208"/>
          <p:cNvPicPr>
            <a:picLocks noChangeAspect="1" noChangeArrowheads="1"/>
          </p:cNvPicPr>
          <p:nvPr/>
        </p:nvPicPr>
        <p:blipFill>
          <a:blip r:embed="rId19" cstate="print"/>
          <a:srcRect r="11194"/>
          <a:stretch>
            <a:fillRect/>
          </a:stretch>
        </p:blipFill>
        <p:spPr bwMode="auto">
          <a:xfrm>
            <a:off x="0" y="-4763"/>
            <a:ext cx="45720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47" name="TextBox 23"/>
          <p:cNvSpPr txBox="1">
            <a:spLocks noChangeArrowheads="1"/>
          </p:cNvSpPr>
          <p:nvPr/>
        </p:nvSpPr>
        <p:spPr bwMode="auto">
          <a:xfrm>
            <a:off x="2000250" y="785813"/>
            <a:ext cx="5072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488" y="214313"/>
            <a:ext cx="4714875" cy="6643687"/>
          </a:xfrm>
          <a:prstGeom prst="roundRect">
            <a:avLst/>
          </a:prstGeom>
          <a:solidFill>
            <a:srgbClr val="BBE0E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0549" name="TextBox 22"/>
          <p:cNvSpPr txBox="1">
            <a:spLocks noChangeArrowheads="1"/>
          </p:cNvSpPr>
          <p:nvPr/>
        </p:nvSpPr>
        <p:spPr bwMode="auto">
          <a:xfrm>
            <a:off x="3286125" y="357188"/>
            <a:ext cx="4000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  <a:p>
            <a:endParaRPr lang="uk-UA" sz="2000" dirty="0" smtClean="0">
              <a:solidFill>
                <a:schemeClr val="folHlink"/>
              </a:solidFill>
              <a:hlinkClick r:id="rId20" action="ppaction://hlinksldjump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500042"/>
            <a:ext cx="2048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1643050"/>
            <a:ext cx="500066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Поняття 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“Кислотні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 </a:t>
            </a:r>
            <a:r>
              <a:rPr lang="uk-U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дощі”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       Реакція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світового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 суспільства</a:t>
            </a: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haroni" pitchFamily="2" charset="-79"/>
            </a:endParaRPr>
          </a:p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Причини утворення кислотних </a:t>
            </a: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дощів</a:t>
            </a:r>
            <a:endParaRPr lang="uk-U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haroni" pitchFamily="2" charset="-79"/>
            </a:endParaRPr>
          </a:p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Сірка</a:t>
            </a:r>
          </a:p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Азот</a:t>
            </a:r>
          </a:p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cs typeface="Aharoni" pitchFamily="2" charset="-79"/>
              </a:rPr>
              <a:t>Наслідки кислотних дощів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haroni" pitchFamily="2" charset="-79"/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2500298" y="5143512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2428860" y="1785926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2428860" y="2285992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2500298" y="3143248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2500298" y="4214818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2500298" y="4643446"/>
            <a:ext cx="642942" cy="414334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6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6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Наслідки кислотних дощів 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в архітектурі</a:t>
            </a:r>
          </a:p>
        </p:txBody>
      </p:sp>
      <p:sp>
        <p:nvSpPr>
          <p:cNvPr id="1914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2357438"/>
            <a:ext cx="2519362" cy="31670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На соборі Св. Павла шар портлендського вапняку роз'їденого на 2.5 см.</a:t>
            </a:r>
            <a:br>
              <a:rPr lang="ru-RU" sz="1800" smtClean="0"/>
            </a:br>
            <a:r>
              <a:rPr lang="ru-RU" sz="1800" smtClean="0"/>
              <a:t>У Голландії статуї на соборі Св. Іоанна "тануть, як льодяники".</a:t>
            </a:r>
            <a:br>
              <a:rPr lang="ru-RU" sz="1800" smtClean="0"/>
            </a:br>
            <a:r>
              <a:rPr lang="ru-RU" sz="1800" smtClean="0"/>
              <a:t>Чорними відкладеннями, цим "раком каменю", роз'їдений королівський палац на площі Дам в Амстердамі. 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91491" name="Picture 7" descr="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700213"/>
            <a:ext cx="59817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Последствия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 кислотных дождей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5219700" y="0"/>
            <a:ext cx="3924300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900">
                <a:latin typeface="Verdana" pitchFamily="34" charset="0"/>
              </a:rPr>
              <a:t>архитектура</a:t>
            </a:r>
          </a:p>
        </p:txBody>
      </p:sp>
      <p:pic>
        <p:nvPicPr>
          <p:cNvPr id="187395" name="Picture 8" descr="wes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9" descr="west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203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7" descr="07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2578" name="AutoShape 8"/>
          <p:cNvSpPr>
            <a:spLocks noChangeArrowheads="1"/>
          </p:cNvSpPr>
          <p:nvPr/>
        </p:nvSpPr>
        <p:spPr bwMode="auto">
          <a:xfrm>
            <a:off x="1857356" y="3571876"/>
            <a:ext cx="7000875" cy="2928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latin typeface="Verdana" pitchFamily="34" charset="0"/>
              </a:rPr>
              <a:t> </a:t>
            </a:r>
            <a:r>
              <a:rPr lang="ru-RU" sz="1600" b="1" dirty="0" err="1"/>
              <a:t>Термін</a:t>
            </a:r>
            <a:r>
              <a:rPr lang="ru-RU" sz="1600" b="1" dirty="0"/>
              <a:t> "</a:t>
            </a:r>
            <a:r>
              <a:rPr lang="ru-RU" sz="1600" b="1" dirty="0" err="1"/>
              <a:t>кислотний</a:t>
            </a:r>
            <a:r>
              <a:rPr lang="ru-RU" sz="1600" b="1" dirty="0"/>
              <a:t> </a:t>
            </a:r>
            <a:r>
              <a:rPr lang="ru-RU" sz="1600" b="1" dirty="0" err="1"/>
              <a:t>дощ</a:t>
            </a:r>
            <a:r>
              <a:rPr lang="ru-RU" sz="1600" b="1" dirty="0"/>
              <a:t>" </a:t>
            </a:r>
            <a:r>
              <a:rPr lang="ru-RU" sz="1600" b="1" dirty="0" err="1"/>
              <a:t>існує</a:t>
            </a:r>
            <a:r>
              <a:rPr lang="ru-RU" sz="1600" b="1" dirty="0"/>
              <a:t> </a:t>
            </a:r>
            <a:r>
              <a:rPr lang="ru-RU" sz="1600" b="1" dirty="0" err="1"/>
              <a:t>вже</a:t>
            </a:r>
            <a:r>
              <a:rPr lang="ru-RU" sz="1600" b="1" dirty="0"/>
              <a:t> </a:t>
            </a:r>
            <a:r>
              <a:rPr lang="ru-RU" sz="1600" b="1" dirty="0" err="1"/>
              <a:t>більше</a:t>
            </a:r>
            <a:r>
              <a:rPr lang="ru-RU" sz="1600" b="1" dirty="0"/>
              <a:t> 100 </a:t>
            </a:r>
            <a:r>
              <a:rPr lang="ru-RU" sz="1600" b="1" dirty="0" err="1"/>
              <a:t>років</a:t>
            </a:r>
            <a:r>
              <a:rPr lang="ru-RU" sz="1600" b="1" dirty="0"/>
              <a:t>; </a:t>
            </a:r>
            <a:r>
              <a:rPr lang="ru-RU" sz="1600" b="1" dirty="0" err="1"/>
              <a:t>вперше</a:t>
            </a:r>
            <a:r>
              <a:rPr lang="ru-RU" sz="1600" b="1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 err="1"/>
              <a:t>його</a:t>
            </a:r>
            <a:r>
              <a:rPr lang="ru-RU" sz="1600" b="1" dirty="0"/>
              <a:t>  </a:t>
            </a:r>
            <a:r>
              <a:rPr lang="ru-RU" sz="1600" b="1" dirty="0" err="1"/>
              <a:t>використовував</a:t>
            </a:r>
            <a:r>
              <a:rPr lang="ru-RU" sz="1600" b="1" dirty="0"/>
              <a:t> </a:t>
            </a:r>
            <a:r>
              <a:rPr lang="ru-RU" sz="1600" b="1" dirty="0" err="1"/>
              <a:t>британський</a:t>
            </a:r>
            <a:r>
              <a:rPr lang="ru-RU" sz="1600" b="1" dirty="0"/>
              <a:t> </a:t>
            </a:r>
            <a:r>
              <a:rPr lang="ru-RU" sz="1600" b="1" dirty="0" err="1"/>
              <a:t>дослідник</a:t>
            </a:r>
            <a:r>
              <a:rPr lang="ru-RU" sz="1600" b="1" dirty="0"/>
              <a:t> Роберт </a:t>
            </a:r>
            <a:r>
              <a:rPr lang="ru-RU" sz="1600" b="1" dirty="0" err="1"/>
              <a:t>Ангус</a:t>
            </a:r>
            <a:r>
              <a:rPr lang="ru-RU" sz="1600" b="1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 err="1"/>
              <a:t>Сміт</a:t>
            </a:r>
            <a:r>
              <a:rPr lang="ru-RU" sz="1600" b="1" dirty="0"/>
              <a:t> у 1882 </a:t>
            </a:r>
            <a:r>
              <a:rPr lang="ru-RU" sz="1600" b="1" dirty="0" err="1"/>
              <a:t>році</a:t>
            </a:r>
            <a:r>
              <a:rPr lang="ru-RU" sz="1600" b="1" dirty="0"/>
              <a:t>, коли </a:t>
            </a:r>
            <a:r>
              <a:rPr lang="ru-RU" sz="1600" b="1" dirty="0" err="1"/>
              <a:t>опублікував</a:t>
            </a:r>
            <a:r>
              <a:rPr lang="ru-RU" sz="1600" b="1" dirty="0"/>
              <a:t> книгу "</a:t>
            </a:r>
            <a:r>
              <a:rPr lang="ru-RU" sz="1600" b="1" dirty="0" err="1"/>
              <a:t>Повітря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дощ</a:t>
            </a:r>
            <a:r>
              <a:rPr lang="ru-RU" sz="1600" b="1" dirty="0"/>
              <a:t>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/>
              <a:t>початок </a:t>
            </a:r>
            <a:r>
              <a:rPr lang="ru-RU" sz="1600" b="1" dirty="0" err="1"/>
              <a:t>хімічної</a:t>
            </a:r>
            <a:r>
              <a:rPr lang="ru-RU" sz="1600" b="1" dirty="0"/>
              <a:t> </a:t>
            </a:r>
            <a:r>
              <a:rPr lang="ru-RU" sz="1600" b="1" dirty="0" err="1"/>
              <a:t>кліматології</a:t>
            </a:r>
            <a:r>
              <a:rPr lang="ru-RU" sz="1600" b="1" dirty="0"/>
              <a:t>". 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err="1"/>
              <a:t>Кислотні</a:t>
            </a:r>
            <a:r>
              <a:rPr lang="ru-RU" sz="1600" b="1" dirty="0"/>
              <a:t> </a:t>
            </a:r>
            <a:r>
              <a:rPr lang="ru-RU" sz="1600" b="1" dirty="0" err="1"/>
              <a:t>дощі</a:t>
            </a:r>
            <a:r>
              <a:rPr lang="ru-RU" sz="1600" b="1" dirty="0"/>
              <a:t> (</a:t>
            </a:r>
            <a:r>
              <a:rPr lang="ru-RU" sz="1600" b="1" dirty="0" err="1"/>
              <a:t>або</a:t>
            </a:r>
            <a:r>
              <a:rPr lang="ru-RU" sz="1600" b="1" dirty="0"/>
              <a:t> </a:t>
            </a:r>
            <a:r>
              <a:rPr lang="ru-RU" sz="1600" b="1" dirty="0" err="1"/>
              <a:t>більш</a:t>
            </a:r>
            <a:r>
              <a:rPr lang="ru-RU" sz="1600" b="1" dirty="0"/>
              <a:t> правильно, </a:t>
            </a:r>
            <a:r>
              <a:rPr lang="ru-RU" sz="1600" b="1" dirty="0" err="1"/>
              <a:t>кислотні</a:t>
            </a:r>
            <a:r>
              <a:rPr lang="ru-RU" sz="1600" b="1" dirty="0"/>
              <a:t> опади, так як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 err="1"/>
              <a:t>випадання</a:t>
            </a:r>
            <a:r>
              <a:rPr lang="ru-RU" sz="1600" b="1" dirty="0"/>
              <a:t> </a:t>
            </a:r>
            <a:r>
              <a:rPr lang="ru-RU" sz="1600" b="1" dirty="0" err="1"/>
              <a:t>шкідливих</a:t>
            </a:r>
            <a:r>
              <a:rPr lang="ru-RU" sz="1600" b="1" dirty="0"/>
              <a:t> </a:t>
            </a:r>
            <a:r>
              <a:rPr lang="ru-RU" sz="1600" b="1" dirty="0" err="1"/>
              <a:t>речовин</a:t>
            </a:r>
            <a:r>
              <a:rPr lang="ru-RU" sz="1600" b="1" dirty="0"/>
              <a:t> </a:t>
            </a:r>
            <a:r>
              <a:rPr lang="ru-RU" sz="1600" b="1" dirty="0" err="1"/>
              <a:t>може</a:t>
            </a:r>
            <a:r>
              <a:rPr lang="ru-RU" sz="1600" b="1" dirty="0"/>
              <a:t> </a:t>
            </a:r>
            <a:r>
              <a:rPr lang="ru-RU" sz="1600" b="1" dirty="0" err="1"/>
              <a:t>відбуватися</a:t>
            </a:r>
            <a:r>
              <a:rPr lang="ru-RU" sz="1600" b="1" dirty="0"/>
              <a:t> </a:t>
            </a:r>
            <a:r>
              <a:rPr lang="ru-RU" sz="1600" b="1" dirty="0"/>
              <a:t>я</a:t>
            </a:r>
            <a:r>
              <a:rPr lang="ru-RU" sz="1600" b="1" dirty="0" smtClean="0"/>
              <a:t>к </a:t>
            </a:r>
            <a:r>
              <a:rPr lang="ru-RU" sz="1600" b="1" dirty="0"/>
              <a:t>у </a:t>
            </a:r>
            <a:r>
              <a:rPr lang="ru-RU" sz="1600" b="1" dirty="0" err="1"/>
              <a:t>вигляді</a:t>
            </a:r>
            <a:endParaRPr lang="ru-RU" sz="1600" b="1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/>
              <a:t> </a:t>
            </a:r>
            <a:r>
              <a:rPr lang="ru-RU" sz="1600" b="1" dirty="0" err="1"/>
              <a:t>дощу</a:t>
            </a:r>
            <a:r>
              <a:rPr lang="ru-RU" sz="1600" b="1" dirty="0"/>
              <a:t>, так </a:t>
            </a:r>
            <a:r>
              <a:rPr lang="ru-RU" sz="1600" b="1" dirty="0" err="1"/>
              <a:t>і</a:t>
            </a:r>
            <a:r>
              <a:rPr lang="ru-RU" sz="1600" b="1" dirty="0"/>
              <a:t> у </a:t>
            </a:r>
            <a:r>
              <a:rPr lang="ru-RU" sz="1600" b="1" dirty="0" err="1"/>
              <a:t>вигляді</a:t>
            </a:r>
            <a:r>
              <a:rPr lang="ru-RU" sz="1600" b="1" dirty="0"/>
              <a:t> </a:t>
            </a:r>
            <a:r>
              <a:rPr lang="ru-RU" sz="1600" b="1" dirty="0" err="1"/>
              <a:t>снігу</a:t>
            </a:r>
            <a:r>
              <a:rPr lang="ru-RU" sz="1600" b="1" dirty="0"/>
              <a:t>, граду) </a:t>
            </a:r>
            <a:r>
              <a:rPr lang="ru-RU" sz="1600" b="1" dirty="0" err="1"/>
              <a:t>наносять</a:t>
            </a:r>
            <a:r>
              <a:rPr lang="ru-RU" sz="1600" b="1" dirty="0"/>
              <a:t> </a:t>
            </a:r>
            <a:r>
              <a:rPr lang="ru-RU" sz="1600" b="1" dirty="0" err="1"/>
              <a:t>значний</a:t>
            </a:r>
            <a:r>
              <a:rPr lang="ru-RU" sz="1600" b="1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b="1" dirty="0" err="1"/>
              <a:t>екологічний</a:t>
            </a:r>
            <a:r>
              <a:rPr lang="ru-RU" sz="1600" b="1" dirty="0"/>
              <a:t>, </a:t>
            </a:r>
            <a:r>
              <a:rPr lang="ru-RU" sz="1600" b="1" dirty="0" err="1"/>
              <a:t>економічний</a:t>
            </a:r>
            <a:r>
              <a:rPr lang="ru-RU" sz="1600" b="1" dirty="0"/>
              <a:t> </a:t>
            </a:r>
            <a:r>
              <a:rPr lang="ru-RU" sz="1600" b="1" dirty="0" err="1"/>
              <a:t>і</a:t>
            </a:r>
            <a:r>
              <a:rPr lang="ru-RU" sz="1600" b="1" dirty="0"/>
              <a:t> </a:t>
            </a:r>
            <a:r>
              <a:rPr lang="ru-RU" sz="1600" b="1" dirty="0" err="1"/>
              <a:t>естетичний</a:t>
            </a:r>
            <a:r>
              <a:rPr lang="ru-RU" sz="1600" b="1" dirty="0"/>
              <a:t> </a:t>
            </a:r>
            <a:r>
              <a:rPr lang="ru-RU" sz="1600" b="1" dirty="0" err="1"/>
              <a:t>збиток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5" descr="00038079"/>
          <p:cNvPicPr>
            <a:picLocks noChangeAspect="1" noChangeArrowheads="1"/>
          </p:cNvPicPr>
          <p:nvPr/>
        </p:nvPicPr>
        <p:blipFill>
          <a:blip r:embed="rId3" cstate="print">
            <a:lum bright="42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Arial" charset="0"/>
              </a:rPr>
              <a:t>Реакція світової громадськості</a:t>
            </a:r>
            <a:r>
              <a:rPr lang="ru-RU" smtClean="0"/>
              <a:t>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96300" cy="51435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marL="0" indent="5397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>
              <a:solidFill>
                <a:srgbClr val="CC0000"/>
              </a:solidFill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Вперше проблема кислотних дощів стала предметом серйозного обговорення на ХХVIII Генеральній асамблеї Міжнародного союзу з теоретичної та прикладної хімії (ІЮПАК), що проходила в Мадриді у вересні 1975. </a:t>
            </a:r>
          </a:p>
          <a:p>
            <a:pPr marL="0" indent="539750" algn="just" eaLnBrk="1" hangingPunct="1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 1983р. вступила в силу "Конвенція про транскордонне забруднення повітря на велику відстань", в якій зазначено, що країни повинні прагнути до обмеження і поступового зменшення забруднення повітряного середовища, включаючи забруднення, що виходять за межі своєї держави.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endParaRPr lang="ru-RU" sz="2000" smtClean="0">
              <a:latin typeface="Times New Roman" pitchFamily="18" charset="0"/>
            </a:endParaRPr>
          </a:p>
          <a:p>
            <a:pPr marL="0" indent="539750" algn="just"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 липні 1985р. в Хельсінкі 20 держав Європи та Канада підписали Протокол про 30%-ве зниження викидів оксидів сірки на території цих держав або їх транскордонних потоків на території сусідніх держав. Проблема охорони атмосферного повітря від забруднень відображена і в Законі Росії про охорону навколишнього середовища (2002р.).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CC0000"/>
                </a:solidFill>
              </a:rPr>
              <a:t>Причини </a:t>
            </a:r>
            <a:r>
              <a:rPr lang="ru-RU" sz="2800" dirty="0" err="1" smtClean="0">
                <a:solidFill>
                  <a:srgbClr val="CC0000"/>
                </a:solidFill>
              </a:rPr>
              <a:t>утворення</a:t>
            </a:r>
            <a:r>
              <a:rPr lang="ru-RU" sz="2800" dirty="0" smtClean="0">
                <a:solidFill>
                  <a:srgbClr val="CC0000"/>
                </a:solidFill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</a:rPr>
              <a:t>кислотних</a:t>
            </a:r>
            <a:r>
              <a:rPr lang="ru-RU" sz="2800" dirty="0" smtClean="0">
                <a:solidFill>
                  <a:srgbClr val="CC0000"/>
                </a:solidFill>
              </a:rPr>
              <a:t> </a:t>
            </a:r>
            <a:r>
              <a:rPr lang="ru-RU" sz="2800" dirty="0" err="1" smtClean="0">
                <a:solidFill>
                  <a:srgbClr val="CC0000"/>
                </a:solidFill>
              </a:rPr>
              <a:t>дощів</a:t>
            </a:r>
            <a:endParaRPr lang="ru-RU" sz="2800" dirty="0" smtClean="0">
              <a:solidFill>
                <a:srgbClr val="CC0000"/>
              </a:solidFill>
            </a:endParaRP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6453188"/>
            <a:ext cx="1728787" cy="404812"/>
          </a:xfrm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Clr>
                <a:srgbClr val="CC0000"/>
              </a:buClr>
            </a:pPr>
            <a:r>
              <a:rPr lang="ru-RU" sz="2200" smtClean="0"/>
              <a:t>вулкани</a:t>
            </a:r>
          </a:p>
        </p:txBody>
      </p:sp>
      <p:sp>
        <p:nvSpPr>
          <p:cNvPr id="156675" name="Rectangle 7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Природні причини</a:t>
            </a:r>
          </a:p>
        </p:txBody>
      </p:sp>
      <p:sp>
        <p:nvSpPr>
          <p:cNvPr id="156676" name="Rectangle 8"/>
          <p:cNvSpPr>
            <a:spLocks noChangeArrowheads="1"/>
          </p:cNvSpPr>
          <p:nvPr/>
        </p:nvSpPr>
        <p:spPr bwMode="auto">
          <a:xfrm>
            <a:off x="1476375" y="6497638"/>
            <a:ext cx="12954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гроза</a:t>
            </a:r>
          </a:p>
        </p:txBody>
      </p:sp>
      <p:pic>
        <p:nvPicPr>
          <p:cNvPr id="156677" name="Picture 9" descr="0004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81245"/>
            <a:ext cx="3317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8" name="Picture 13" descr="vulcan_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557338"/>
            <a:ext cx="39592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12" descr="Kluch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956050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7" descr="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3317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18" descr="spravochni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25" y="2244725"/>
            <a:ext cx="2520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200">
                <a:latin typeface="Verdana" pitchFamily="34" charset="0"/>
              </a:rPr>
              <a:t>Штучні джерела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5975350" y="5000625"/>
            <a:ext cx="316865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мінеральні добрива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спалювання топлива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топливо літаків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нафтопереробка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2000">
                <a:latin typeface="Verdana" pitchFamily="34" charset="0"/>
              </a:rPr>
              <a:t>автотранспорт</a:t>
            </a:r>
          </a:p>
          <a:p>
            <a:pPr indent="179388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ru-RU" sz="1600">
              <a:latin typeface="Verdana" pitchFamily="34" charset="0"/>
            </a:endParaRPr>
          </a:p>
        </p:txBody>
      </p:sp>
      <p:pic>
        <p:nvPicPr>
          <p:cNvPr id="158726" name="Picture 13" descr="00171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 bwMode="auto">
          <a:xfrm>
            <a:off x="250825" y="2060575"/>
            <a:ext cx="2590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Picture 16" descr="J01446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221163"/>
            <a:ext cx="3657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929313" y="0"/>
            <a:ext cx="2530475" cy="13573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0000"/>
                </a:solidFill>
              </a:rPr>
              <a:t>Причини утворення кислотних дощів</a:t>
            </a:r>
          </a:p>
        </p:txBody>
      </p:sp>
      <p:pic>
        <p:nvPicPr>
          <p:cNvPr id="160770" name="Picture 5" descr="66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6"/>
          <p:cNvSpPr>
            <a:spLocks noChangeArrowheads="1"/>
          </p:cNvSpPr>
          <p:nvPr/>
        </p:nvSpPr>
        <p:spPr bwMode="auto">
          <a:xfrm>
            <a:off x="6000750" y="2449513"/>
            <a:ext cx="2905125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700" b="1"/>
              <a:t>Щорічно в атмосферу Землі викидається близько 200 млн. т твердих частинок (пил, сажа та ін), 200 млн.т сірчистого газу (SO2), 700 млн. т оксиду вуглецю (II), 150 млн. т оксидів азоту (NOx) , що складає в сумі понад 1 млрд. т шкідливих речовин. Джерелами виникнення кислотних опадів є сполуки сірки та азоту.</a:t>
            </a:r>
            <a:r>
              <a:rPr lang="ru-RU" sz="170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0" y="0"/>
            <a:ext cx="51435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C0000"/>
                </a:solidFill>
              </a:rPr>
              <a:t>                </a:t>
            </a:r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>
          <a:xfrm>
            <a:off x="4000500" y="1143000"/>
            <a:ext cx="5143500" cy="5715000"/>
          </a:xfrm>
        </p:spPr>
        <p:txBody>
          <a:bodyPr/>
          <a:lstStyle/>
          <a:p>
            <a:pPr marL="0" indent="539750" eaLnBrk="1" hangingPunct="1">
              <a:buFont typeface="Wingdings" pitchFamily="2" charset="2"/>
              <a:buNone/>
            </a:pPr>
            <a:r>
              <a:rPr lang="ru-RU" sz="2000" smtClean="0"/>
              <a:t>міститься в таких корисних копалинах, як вугілля, нафта, залізні, мідні та ін руди; одні з них використовують як паливо, інші направляють на підприємства хімічної та металургійної промисловості. </a:t>
            </a:r>
            <a:br>
              <a:rPr lang="ru-RU" sz="2000" smtClean="0"/>
            </a:br>
            <a:r>
              <a:rPr lang="ru-RU" sz="2000" smtClean="0"/>
              <a:t>При переробці (зокрема, при випалюванні руд) сірка переходить в хімічні з'єднання, наприклад, в сірчистий газ (оксид сірки (IV)). Утворені з'єднання частково вловлюються очисними спорудами, інша їх кількість викидається в атмосферу. З'єднуючись з парами води, попередньо окислений оксид сірки (IV) утворює сірчану кислоту. </a:t>
            </a:r>
          </a:p>
        </p:txBody>
      </p:sp>
      <p:pic>
        <p:nvPicPr>
          <p:cNvPr id="162819" name="Picture 6" descr="3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Сірка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4824413" cy="604837"/>
          </a:xfrm>
        </p:spPr>
        <p:txBody>
          <a:bodyPr/>
          <a:lstStyle/>
          <a:p>
            <a:pPr marL="0" indent="539750" eaLnBrk="1" hangingPunct="1">
              <a:buFont typeface="Wingdings" pitchFamily="2" charset="2"/>
              <a:buNone/>
            </a:pPr>
            <a:r>
              <a:rPr lang="ru-RU" sz="2000" smtClean="0"/>
              <a:t>У більшості антропогенних викидів переважають оксид сірки (IV) та сульфати. Сульфати виділяються при спалюванні палива і в ході таких промислових процесів, як нафтопереробка, виробництво цементу, гіпсу та цементу, сірчаної кислоти. З природних джерел сірковмісних сполук важливу роль відіграють біогенні викиди з грунту і продукти життєдіяльності рослин. В даний час в науці недостатньо даних про механізм процесів, в результаті яких виділяються сполуки сірки. </a:t>
            </a:r>
          </a:p>
        </p:txBody>
      </p:sp>
      <p:pic>
        <p:nvPicPr>
          <p:cNvPr id="164867" name="Picture 5" descr="0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357313"/>
            <a:ext cx="382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Презентация по экологии1">
  <a:themeElements>
    <a:clrScheme name="1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1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8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8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9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9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4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4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669900"/>
      </a:folHlink>
    </a:clrScheme>
    <a:fontScheme name="2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5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5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6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6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7_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009900"/>
      </a:folHlink>
    </a:clrScheme>
    <a:fontScheme name="7_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экологии1</Template>
  <TotalTime>307</TotalTime>
  <Words>678</Words>
  <Application>Microsoft Office PowerPoint</Application>
  <PresentationFormat>Экран (4:3)</PresentationFormat>
  <Paragraphs>97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Презентация по экологии1</vt:lpstr>
      <vt:lpstr>4_Оформление по умолчанию</vt:lpstr>
      <vt:lpstr>Оформление по умолчанию</vt:lpstr>
      <vt:lpstr>2_Оформление по умолчанию</vt:lpstr>
      <vt:lpstr>3_Оформление по умолчанию</vt:lpstr>
      <vt:lpstr>10_Оформление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Бумажная</vt:lpstr>
      <vt:lpstr>           </vt:lpstr>
      <vt:lpstr>Слайд 2</vt:lpstr>
      <vt:lpstr>Слайд 3</vt:lpstr>
      <vt:lpstr>Реакція світової громадськості </vt:lpstr>
      <vt:lpstr>Причини утворення кислотних дощів</vt:lpstr>
      <vt:lpstr>Причини утворення кислотних дощів</vt:lpstr>
      <vt:lpstr>Причини утворення кислотних дощів</vt:lpstr>
      <vt:lpstr>                Сірка</vt:lpstr>
      <vt:lpstr>Сірка</vt:lpstr>
      <vt:lpstr>Сірка</vt:lpstr>
      <vt:lpstr>Азот</vt:lpstr>
      <vt:lpstr>Слайд 12</vt:lpstr>
      <vt:lpstr>Наслідки кислотних дощів в природі</vt:lpstr>
      <vt:lpstr>Наслідки кислотних дощів в техніці</vt:lpstr>
      <vt:lpstr>Слайд 15</vt:lpstr>
      <vt:lpstr>Наслідки кислотних дощів</vt:lpstr>
      <vt:lpstr>Наслідки кислотних дощів в архітектурі</vt:lpstr>
      <vt:lpstr>Наслідки кислотних дощів в архітектурі</vt:lpstr>
      <vt:lpstr>Наслідки кислотних дощів</vt:lpstr>
      <vt:lpstr>Наслідки кислотних дощів  в архітектурі</vt:lpstr>
      <vt:lpstr>Последствия  кислотных дождей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2009-10-16T09:43:11Z</dcterms:created>
  <dcterms:modified xsi:type="dcterms:W3CDTF">2012-10-21T07:00:55Z</dcterms:modified>
</cp:coreProperties>
</file>