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0CCD2-E986-4C70-8B4B-26B42C6E381F}" type="datetimeFigureOut">
              <a:rPr lang="uk-UA" smtClean="0"/>
              <a:t>20.03.2013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3392F-4489-4251-8204-5BDDB01625DE}" type="slidenum">
              <a:rPr lang="uk-UA" smtClean="0"/>
              <a:t>‹#›</a:t>
            </a:fld>
            <a:endParaRPr lang="uk-UA"/>
          </a:p>
        </p:txBody>
      </p:sp>
    </p:spTree>
    <p:extLst>
      <p:ext uri="{BB962C8B-B14F-4D97-AF65-F5344CB8AC3E}">
        <p14:creationId xmlns:p14="http://schemas.microsoft.com/office/powerpoint/2010/main" val="110674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F63392F-4489-4251-8204-5BDDB01625DE}" type="slidenum">
              <a:rPr lang="uk-UA" smtClean="0"/>
              <a:t>9</a:t>
            </a:fld>
            <a:endParaRPr lang="uk-UA"/>
          </a:p>
        </p:txBody>
      </p:sp>
    </p:spTree>
    <p:extLst>
      <p:ext uri="{BB962C8B-B14F-4D97-AF65-F5344CB8AC3E}">
        <p14:creationId xmlns:p14="http://schemas.microsoft.com/office/powerpoint/2010/main" val="417187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20.03.2013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20.03.2013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20.03.2013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20.03.2013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63688" y="4221088"/>
            <a:ext cx="5637010" cy="1584176"/>
          </a:xfrm>
        </p:spPr>
        <p:txBody>
          <a:bodyPr>
            <a:noAutofit/>
          </a:bodyPr>
          <a:lstStyle/>
          <a:p>
            <a:pPr algn="ct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Підготувала:</a:t>
            </a:r>
          </a:p>
          <a:p>
            <a:pPr algn="ct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Учениця 10-А класу</a:t>
            </a:r>
          </a:p>
          <a:p>
            <a:pPr algn="ctr"/>
            <a:r>
              <a:rPr lang="uk-U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Климченко</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Аліна</a:t>
            </a:r>
            <a:endPar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2" name="Заголовок 1"/>
          <p:cNvSpPr>
            <a:spLocks noGrp="1"/>
          </p:cNvSpPr>
          <p:nvPr>
            <p:ph type="ctrTitle"/>
          </p:nvPr>
        </p:nvSpPr>
        <p:spPr>
          <a:xfrm>
            <a:off x="395536" y="1196752"/>
            <a:ext cx="8208912" cy="2016224"/>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2880" indent="0" algn="ctr">
              <a:buNone/>
            </a:pPr>
            <a:r>
              <a:rPr lang="uk-UA"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Надзвичайні ситуації природного характеру </a:t>
            </a:r>
            <a:endParaRPr lang="uk-UA"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75884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82289"/>
            <a:ext cx="8064896" cy="953466"/>
          </a:xfrm>
          <a:prstGeom prst="rect">
            <a:avLst/>
          </a:prstGeom>
        </p:spPr>
        <p:txBody>
          <a:bodyPr wrap="square">
            <a:spAutoFit/>
          </a:bodyPr>
          <a:lstStyle/>
          <a:p>
            <a:pPr algn="ctr">
              <a:lnSpc>
                <a:spcPct val="150000"/>
              </a:lnSpc>
            </a:pPr>
            <a:r>
              <a:rPr lang="uk-U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Серед надзвичайних ситуацій природного походження в Україні найчастіше трапляються: </a:t>
            </a:r>
          </a:p>
        </p:txBody>
      </p:sp>
      <p:sp>
        <p:nvSpPr>
          <p:cNvPr id="3" name="Прямоугольник 2"/>
          <p:cNvSpPr/>
          <p:nvPr/>
        </p:nvSpPr>
        <p:spPr>
          <a:xfrm>
            <a:off x="524844" y="1844824"/>
            <a:ext cx="8007595" cy="3528392"/>
          </a:xfrm>
          <a:prstGeom prst="rect">
            <a:avLst/>
          </a:prstGeom>
        </p:spPr>
        <p:txBody>
          <a:bodyPr wrap="square">
            <a:spAutoFit/>
          </a:bodyPr>
          <a:lstStyle/>
          <a:p>
            <a:pPr marL="285750" indent="-285750">
              <a:buFont typeface="Wingdings" pitchFamily="2" charset="2"/>
              <a:buChar char="Ø"/>
            </a:pPr>
            <a:r>
              <a:rPr lang="uk-UA" dirty="0" smtClean="0"/>
              <a:t>геологічна </a:t>
            </a:r>
            <a:r>
              <a:rPr lang="uk-UA" dirty="0"/>
              <a:t>небезпечні явища, такі, як зсуви, обвали та осипи, просадки земної поверхні різного походження та ін.; </a:t>
            </a:r>
          </a:p>
          <a:p>
            <a:r>
              <a:rPr lang="uk-UA" dirty="0"/>
              <a:t> </a:t>
            </a:r>
          </a:p>
          <a:p>
            <a:pPr marL="285750" indent="-285750">
              <a:buFont typeface="Wingdings" pitchFamily="2" charset="2"/>
              <a:buChar char="Ø"/>
            </a:pPr>
            <a:r>
              <a:rPr lang="uk-UA" dirty="0" smtClean="0"/>
              <a:t>метеорологічна </a:t>
            </a:r>
            <a:r>
              <a:rPr lang="uk-UA" dirty="0"/>
              <a:t>небезпечні явища, такі, як зливи, урагани, сильні снігопади, сильний град, ожеледь; </a:t>
            </a:r>
          </a:p>
          <a:p>
            <a:r>
              <a:rPr lang="uk-UA" dirty="0"/>
              <a:t> </a:t>
            </a:r>
          </a:p>
          <a:p>
            <a:pPr marL="285750" indent="-285750">
              <a:buFont typeface="Wingdings" pitchFamily="2" charset="2"/>
              <a:buChar char="Ø"/>
            </a:pPr>
            <a:r>
              <a:rPr lang="uk-UA" dirty="0" smtClean="0"/>
              <a:t>гідрологічна </a:t>
            </a:r>
            <a:r>
              <a:rPr lang="uk-UA" dirty="0"/>
              <a:t>небезпечні явища, такі, як повені, паводки, підвищення рівня ґрунтових вод та ін.; </a:t>
            </a:r>
          </a:p>
          <a:p>
            <a:r>
              <a:rPr lang="uk-UA" dirty="0"/>
              <a:t> </a:t>
            </a:r>
          </a:p>
          <a:p>
            <a:pPr marL="285750" indent="-285750">
              <a:buFont typeface="Wingdings" pitchFamily="2" charset="2"/>
              <a:buChar char="Ø"/>
            </a:pPr>
            <a:r>
              <a:rPr lang="uk-UA" dirty="0" smtClean="0"/>
              <a:t>природні </a:t>
            </a:r>
            <a:r>
              <a:rPr lang="uk-UA" dirty="0"/>
              <a:t>пожежі лісових та хлібних масивів; </a:t>
            </a:r>
          </a:p>
          <a:p>
            <a:r>
              <a:rPr lang="uk-UA" dirty="0"/>
              <a:t> </a:t>
            </a:r>
          </a:p>
          <a:p>
            <a:pPr marL="285750" indent="-285750">
              <a:buFont typeface="Wingdings" pitchFamily="2" charset="2"/>
              <a:buChar char="Ø"/>
            </a:pPr>
            <a:r>
              <a:rPr lang="uk-UA" dirty="0" smtClean="0"/>
              <a:t>масові </a:t>
            </a:r>
            <a:r>
              <a:rPr lang="uk-UA" dirty="0"/>
              <a:t>інфекції та хвороби людей, тварин і рослин. </a:t>
            </a:r>
          </a:p>
        </p:txBody>
      </p:sp>
    </p:spTree>
    <p:extLst>
      <p:ext uri="{BB962C8B-B14F-4D97-AF65-F5344CB8AC3E}">
        <p14:creationId xmlns:p14="http://schemas.microsoft.com/office/powerpoint/2010/main" val="24912645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par>
                          <p:cTn id="28" fill="hold">
                            <p:stCondLst>
                              <p:cond delay="3500"/>
                            </p:stCondLst>
                            <p:childTnLst>
                              <p:par>
                                <p:cTn id="29" presetID="21" presetClass="entr" presetSubtype="1"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heel(1)">
                                      <p:cBhvr>
                                        <p:cTn id="31" dur="2000"/>
                                        <p:tgtEl>
                                          <p:spTgt spid="3">
                                            <p:txEl>
                                              <p:pRg st="4" end="4"/>
                                            </p:txEl>
                                          </p:spTgt>
                                        </p:tgtEl>
                                      </p:cBhvr>
                                    </p:animEffect>
                                  </p:childTnLst>
                                </p:cTn>
                              </p:par>
                            </p:childTnLst>
                          </p:cTn>
                        </p:par>
                        <p:par>
                          <p:cTn id="32" fill="hold">
                            <p:stCondLst>
                              <p:cond delay="5500"/>
                            </p:stCondLst>
                            <p:childTnLst>
                              <p:par>
                                <p:cTn id="33" presetID="2" presetClass="entr" presetSubtype="4"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7" fill="hold">
                            <p:stCondLst>
                              <p:cond delay="6000"/>
                            </p:stCondLst>
                            <p:childTnLst>
                              <p:par>
                                <p:cTn id="38" presetID="26"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down)">
                                      <p:cBhvr>
                                        <p:cTn id="40" dur="580">
                                          <p:stCondLst>
                                            <p:cond delay="0"/>
                                          </p:stCondLst>
                                        </p:cTn>
                                        <p:tgtEl>
                                          <p:spTgt spid="3">
                                            <p:txEl>
                                              <p:pRg st="8" end="8"/>
                                            </p:txEl>
                                          </p:spTgt>
                                        </p:tgtEl>
                                      </p:cBhvr>
                                    </p:animEffect>
                                    <p:anim calcmode="lin" valueType="num">
                                      <p:cBhvr>
                                        <p:cTn id="41"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8" end="8"/>
                                            </p:txEl>
                                          </p:spTgt>
                                        </p:tgtEl>
                                      </p:cBhvr>
                                      <p:to x="100000" y="60000"/>
                                    </p:animScale>
                                    <p:animScale>
                                      <p:cBhvr>
                                        <p:cTn id="47" dur="166" decel="50000">
                                          <p:stCondLst>
                                            <p:cond delay="676"/>
                                          </p:stCondLst>
                                        </p:cTn>
                                        <p:tgtEl>
                                          <p:spTgt spid="3">
                                            <p:txEl>
                                              <p:pRg st="8" end="8"/>
                                            </p:txEl>
                                          </p:spTgt>
                                        </p:tgtEl>
                                      </p:cBhvr>
                                      <p:to x="100000" y="100000"/>
                                    </p:animScale>
                                    <p:animScale>
                                      <p:cBhvr>
                                        <p:cTn id="48" dur="26">
                                          <p:stCondLst>
                                            <p:cond delay="1312"/>
                                          </p:stCondLst>
                                        </p:cTn>
                                        <p:tgtEl>
                                          <p:spTgt spid="3">
                                            <p:txEl>
                                              <p:pRg st="8" end="8"/>
                                            </p:txEl>
                                          </p:spTgt>
                                        </p:tgtEl>
                                      </p:cBhvr>
                                      <p:to x="100000" y="80000"/>
                                    </p:animScale>
                                    <p:animScale>
                                      <p:cBhvr>
                                        <p:cTn id="49" dur="166" decel="50000">
                                          <p:stCondLst>
                                            <p:cond delay="1338"/>
                                          </p:stCondLst>
                                        </p:cTn>
                                        <p:tgtEl>
                                          <p:spTgt spid="3">
                                            <p:txEl>
                                              <p:pRg st="8" end="8"/>
                                            </p:txEl>
                                          </p:spTgt>
                                        </p:tgtEl>
                                      </p:cBhvr>
                                      <p:to x="100000" y="100000"/>
                                    </p:animScale>
                                    <p:animScale>
                                      <p:cBhvr>
                                        <p:cTn id="50" dur="26">
                                          <p:stCondLst>
                                            <p:cond delay="1642"/>
                                          </p:stCondLst>
                                        </p:cTn>
                                        <p:tgtEl>
                                          <p:spTgt spid="3">
                                            <p:txEl>
                                              <p:pRg st="8" end="8"/>
                                            </p:txEl>
                                          </p:spTgt>
                                        </p:tgtEl>
                                      </p:cBhvr>
                                      <p:to x="100000" y="90000"/>
                                    </p:animScale>
                                    <p:animScale>
                                      <p:cBhvr>
                                        <p:cTn id="51" dur="166" decel="50000">
                                          <p:stCondLst>
                                            <p:cond delay="1668"/>
                                          </p:stCondLst>
                                        </p:cTn>
                                        <p:tgtEl>
                                          <p:spTgt spid="3">
                                            <p:txEl>
                                              <p:pRg st="8" end="8"/>
                                            </p:txEl>
                                          </p:spTgt>
                                        </p:tgtEl>
                                      </p:cBhvr>
                                      <p:to x="100000" y="100000"/>
                                    </p:animScale>
                                    <p:animScale>
                                      <p:cBhvr>
                                        <p:cTn id="52" dur="26">
                                          <p:stCondLst>
                                            <p:cond delay="1808"/>
                                          </p:stCondLst>
                                        </p:cTn>
                                        <p:tgtEl>
                                          <p:spTgt spid="3">
                                            <p:txEl>
                                              <p:pRg st="8" end="8"/>
                                            </p:txEl>
                                          </p:spTgt>
                                        </p:tgtEl>
                                      </p:cBhvr>
                                      <p:to x="100000" y="95000"/>
                                    </p:animScale>
                                    <p:animScale>
                                      <p:cBhvr>
                                        <p:cTn id="53"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72483">
            <a:off x="187789" y="434306"/>
            <a:ext cx="2830245" cy="189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3173">
            <a:off x="6012160" y="332656"/>
            <a:ext cx="2935805" cy="226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9250">
            <a:off x="358160" y="3722480"/>
            <a:ext cx="3538841" cy="246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4538">
            <a:off x="5436096" y="3951313"/>
            <a:ext cx="3252403" cy="216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7626" y="1724259"/>
            <a:ext cx="3167023" cy="21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2659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arn(inVertical)">
                                      <p:cBhvr>
                                        <p:cTn id="12" dur="500"/>
                                        <p:tgtEl>
                                          <p:spTgt spid="9220"/>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circle(in)">
                                      <p:cBhvr>
                                        <p:cTn id="16" dur="2000"/>
                                        <p:tgtEl>
                                          <p:spTgt spid="9224"/>
                                        </p:tgtEl>
                                      </p:cBhvr>
                                    </p:animEffect>
                                  </p:childTnLst>
                                </p:cTn>
                              </p:par>
                            </p:childTnLst>
                          </p:cTn>
                        </p:par>
                        <p:par>
                          <p:cTn id="17" fill="hold">
                            <p:stCondLst>
                              <p:cond delay="3000"/>
                            </p:stCondLst>
                            <p:childTnLst>
                              <p:par>
                                <p:cTn id="18" presetID="31" presetClass="entr" presetSubtype="0" fill="hold" nodeType="afterEffect">
                                  <p:stCondLst>
                                    <p:cond delay="0"/>
                                  </p:stCondLst>
                                  <p:childTnLst>
                                    <p:set>
                                      <p:cBhvr>
                                        <p:cTn id="19" dur="1" fill="hold">
                                          <p:stCondLst>
                                            <p:cond delay="0"/>
                                          </p:stCondLst>
                                        </p:cTn>
                                        <p:tgtEl>
                                          <p:spTgt spid="9221"/>
                                        </p:tgtEl>
                                        <p:attrNameLst>
                                          <p:attrName>style.visibility</p:attrName>
                                        </p:attrNameLst>
                                      </p:cBhvr>
                                      <p:to>
                                        <p:strVal val="visible"/>
                                      </p:to>
                                    </p:set>
                                    <p:anim calcmode="lin" valueType="num">
                                      <p:cBhvr>
                                        <p:cTn id="20" dur="1000" fill="hold"/>
                                        <p:tgtEl>
                                          <p:spTgt spid="9221"/>
                                        </p:tgtEl>
                                        <p:attrNameLst>
                                          <p:attrName>ppt_w</p:attrName>
                                        </p:attrNameLst>
                                      </p:cBhvr>
                                      <p:tavLst>
                                        <p:tav tm="0">
                                          <p:val>
                                            <p:fltVal val="0"/>
                                          </p:val>
                                        </p:tav>
                                        <p:tav tm="100000">
                                          <p:val>
                                            <p:strVal val="#ppt_w"/>
                                          </p:val>
                                        </p:tav>
                                      </p:tavLst>
                                    </p:anim>
                                    <p:anim calcmode="lin" valueType="num">
                                      <p:cBhvr>
                                        <p:cTn id="21" dur="1000" fill="hold"/>
                                        <p:tgtEl>
                                          <p:spTgt spid="9221"/>
                                        </p:tgtEl>
                                        <p:attrNameLst>
                                          <p:attrName>ppt_h</p:attrName>
                                        </p:attrNameLst>
                                      </p:cBhvr>
                                      <p:tavLst>
                                        <p:tav tm="0">
                                          <p:val>
                                            <p:fltVal val="0"/>
                                          </p:val>
                                        </p:tav>
                                        <p:tav tm="100000">
                                          <p:val>
                                            <p:strVal val="#ppt_h"/>
                                          </p:val>
                                        </p:tav>
                                      </p:tavLst>
                                    </p:anim>
                                    <p:anim calcmode="lin" valueType="num">
                                      <p:cBhvr>
                                        <p:cTn id="22" dur="1000" fill="hold"/>
                                        <p:tgtEl>
                                          <p:spTgt spid="9221"/>
                                        </p:tgtEl>
                                        <p:attrNameLst>
                                          <p:attrName>style.rotation</p:attrName>
                                        </p:attrNameLst>
                                      </p:cBhvr>
                                      <p:tavLst>
                                        <p:tav tm="0">
                                          <p:val>
                                            <p:fltVal val="90"/>
                                          </p:val>
                                        </p:tav>
                                        <p:tav tm="100000">
                                          <p:val>
                                            <p:fltVal val="0"/>
                                          </p:val>
                                        </p:tav>
                                      </p:tavLst>
                                    </p:anim>
                                    <p:animEffect transition="in" filter="fade">
                                      <p:cBhvr>
                                        <p:cTn id="23" dur="1000"/>
                                        <p:tgtEl>
                                          <p:spTgt spid="9221"/>
                                        </p:tgtEl>
                                      </p:cBhvr>
                                    </p:animEffect>
                                  </p:childTnLst>
                                </p:cTn>
                              </p:par>
                            </p:childTnLst>
                          </p:cTn>
                        </p:par>
                        <p:par>
                          <p:cTn id="24" fill="hold">
                            <p:stCondLst>
                              <p:cond delay="4000"/>
                            </p:stCondLst>
                            <p:childTnLst>
                              <p:par>
                                <p:cTn id="25" presetID="45" presetClass="entr" presetSubtype="0" fill="hold" nodeType="afterEffect">
                                  <p:stCondLst>
                                    <p:cond delay="0"/>
                                  </p:stCondLst>
                                  <p:childTnLst>
                                    <p:set>
                                      <p:cBhvr>
                                        <p:cTn id="26" dur="1" fill="hold">
                                          <p:stCondLst>
                                            <p:cond delay="0"/>
                                          </p:stCondLst>
                                        </p:cTn>
                                        <p:tgtEl>
                                          <p:spTgt spid="9223"/>
                                        </p:tgtEl>
                                        <p:attrNameLst>
                                          <p:attrName>style.visibility</p:attrName>
                                        </p:attrNameLst>
                                      </p:cBhvr>
                                      <p:to>
                                        <p:strVal val="visible"/>
                                      </p:to>
                                    </p:set>
                                    <p:animEffect transition="in" filter="fade">
                                      <p:cBhvr>
                                        <p:cTn id="27" dur="2000"/>
                                        <p:tgtEl>
                                          <p:spTgt spid="9223"/>
                                        </p:tgtEl>
                                      </p:cBhvr>
                                    </p:animEffect>
                                    <p:anim calcmode="lin" valueType="num">
                                      <p:cBhvr>
                                        <p:cTn id="28" dur="2000" fill="hold"/>
                                        <p:tgtEl>
                                          <p:spTgt spid="9223"/>
                                        </p:tgtEl>
                                        <p:attrNameLst>
                                          <p:attrName>ppt_w</p:attrName>
                                        </p:attrNameLst>
                                      </p:cBhvr>
                                      <p:tavLst>
                                        <p:tav tm="0" fmla="#ppt_w*sin(2.5*pi*$)">
                                          <p:val>
                                            <p:fltVal val="0"/>
                                          </p:val>
                                        </p:tav>
                                        <p:tav tm="100000">
                                          <p:val>
                                            <p:fltVal val="1"/>
                                          </p:val>
                                        </p:tav>
                                      </p:tavLst>
                                    </p:anim>
                                    <p:anim calcmode="lin" valueType="num">
                                      <p:cBhvr>
                                        <p:cTn id="29" dur="2000" fill="hold"/>
                                        <p:tgtEl>
                                          <p:spTgt spid="92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935" y="1412776"/>
            <a:ext cx="7992888" cy="1754326"/>
          </a:xfrm>
          <a:prstGeom prst="rect">
            <a:avLst/>
          </a:prstGeom>
        </p:spPr>
        <p:txBody>
          <a:bodyPr wrap="square">
            <a:spAutoFit/>
          </a:bodyPr>
          <a:lstStyle/>
          <a:p>
            <a:pPr algn="just"/>
            <a:r>
              <a:rPr lang="uk-UA" dirty="0" smtClean="0"/>
              <a:t>Надзвичайні ситуації природного характеру — це небезпечні геологічні, метеорологічні, гідрологічні морські та прісноводні явища, деградація ґрунтів чи надр, природні пожежі, зміна стану повітряного басейну, інфекційна захворюваність людей, сільськогосподарських тварин, масове ураження сільськогосподарських рослин хворобами чи шкідниками, зміна стану водних ресурсів та біосфери тощо.</a:t>
            </a:r>
            <a:endParaRPr lang="uk-UA" dirty="0"/>
          </a:p>
        </p:txBody>
      </p:sp>
      <p:sp>
        <p:nvSpPr>
          <p:cNvPr id="3" name="TextBox 2"/>
          <p:cNvSpPr txBox="1"/>
          <p:nvPr/>
        </p:nvSpPr>
        <p:spPr>
          <a:xfrm>
            <a:off x="844963" y="537785"/>
            <a:ext cx="7488832" cy="707886"/>
          </a:xfrm>
          <a:prstGeom prst="rect">
            <a:avLst/>
          </a:prstGeom>
          <a:noFill/>
        </p:spPr>
        <p:txBody>
          <a:bodyPr wrap="square" rtlCol="0">
            <a:spAutoFit/>
          </a:bodyPr>
          <a:lstStyle/>
          <a:p>
            <a:pPr algn="ctr"/>
            <a:r>
              <a:rPr lang="uk-UA" sz="2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Що ж таке надзвичайні ситуації природнього характер?</a:t>
            </a:r>
            <a:endParaRPr lang="uk-U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pic>
        <p:nvPicPr>
          <p:cNvPr id="1026" name="Picture 2" descr="D:\80 GB\Disk 1\МОЯ ПАПКА\Рефераты\Презинтації\02.jpg"/>
          <p:cNvPicPr>
            <a:picLocks noChangeAspect="1" noChangeArrowheads="1"/>
          </p:cNvPicPr>
          <p:nvPr/>
        </p:nvPicPr>
        <p:blipFill rotWithShape="1">
          <a:blip r:embed="rId2">
            <a:extLst>
              <a:ext uri="{28A0092B-C50C-407E-A947-70E740481C1C}">
                <a14:useLocalDpi xmlns:a14="http://schemas.microsoft.com/office/drawing/2010/main" val="0"/>
              </a:ext>
            </a:extLst>
          </a:blip>
          <a:srcRect b="18390"/>
          <a:stretch/>
        </p:blipFill>
        <p:spPr bwMode="auto">
          <a:xfrm>
            <a:off x="1603698" y="3501008"/>
            <a:ext cx="606802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15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132" y="476672"/>
            <a:ext cx="8208912" cy="1754326"/>
          </a:xfrm>
          <a:prstGeom prst="rect">
            <a:avLst/>
          </a:prstGeom>
        </p:spPr>
        <p:txBody>
          <a:bodyPr wrap="square">
            <a:spAutoFit/>
          </a:bodyPr>
          <a:lstStyle/>
          <a:p>
            <a:pPr algn="ctr"/>
            <a:r>
              <a:rPr lang="uk-UA" dirty="0" smtClean="0"/>
              <a:t>У наш час людина здатна полетіти на Місяць, ми багато знаємо про інші планети, але сили природи нашої власної планети все ще нами не підкорені. У наш цивілізований, технічно розвинений час людство залишається залежним від природних явищ, які досить часто мають катастрофічний характер. Виверження вулканів, землетруси, посухи, селеві потоки, снігові лавини, повені спричиняють загибель багатьох тисяч людей, завдають величезних матеріальних збитків.</a:t>
            </a:r>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1394">
            <a:off x="2640808" y="2439786"/>
            <a:ext cx="3570907" cy="398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0094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1"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2"/>
            <a:ext cx="8064896" cy="2862322"/>
          </a:xfrm>
          <a:prstGeom prst="rect">
            <a:avLst/>
          </a:prstGeom>
        </p:spPr>
        <p:txBody>
          <a:bodyPr wrap="square">
            <a:spAutoFit/>
          </a:bodyPr>
          <a:lstStyle/>
          <a:p>
            <a:pPr algn="just"/>
            <a:r>
              <a:rPr lang="uk-UA" dirty="0" smtClean="0"/>
              <a:t>Справжнім </a:t>
            </a:r>
            <a:r>
              <a:rPr lang="uk-UA" dirty="0"/>
              <a:t>лихом є землетруси, повені, зсуви, селеві потоки, бурі, урагани, снігові заноси, лісові пожежі. Тільки за останні 20 років вони забрали життя більше трьох мільйонів чоловік. За даними ООН, за цей період майже один мільярд жителів нашої планети зазнали збитків від стихійних лих. Для ліквідації їх наслідків залучаються сили і засоби цивільної оборони, часто значна частина населення і військові формування, а на відновлювальні роботи витрачаються багато сил і великі матеріальні кошти. </a:t>
            </a:r>
            <a:endParaRPr lang="uk-UA" dirty="0" smtClean="0"/>
          </a:p>
          <a:p>
            <a:pPr algn="just"/>
            <a:r>
              <a:rPr lang="uk-UA" dirty="0"/>
              <a:t>Найбільші збитки з усіх стихійних лих спричиняють повені (40%), на другому місці — тропічні циклони (20% ), на третьому І четвертому місцях (по 15%) — землетруси та посухи</a:t>
            </a:r>
            <a:r>
              <a:rPr lang="uk-UA" dirty="0" smtClean="0"/>
              <a:t>.</a:t>
            </a:r>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291806"/>
            <a:ext cx="3024336" cy="188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359" y="3149265"/>
            <a:ext cx="2755113" cy="198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441" y="4776462"/>
            <a:ext cx="2778918" cy="185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5049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ipe(down)">
                                      <p:cBhvr>
                                        <p:cTn id="15" dur="500"/>
                                        <p:tgtEl>
                                          <p:spTgt spid="7170"/>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1000"/>
                                        <p:tgtEl>
                                          <p:spTgt spid="7172"/>
                                        </p:tgtEl>
                                      </p:cBhvr>
                                    </p:animEffect>
                                    <p:anim calcmode="lin" valueType="num">
                                      <p:cBhvr>
                                        <p:cTn id="20" dur="1000" fill="hold"/>
                                        <p:tgtEl>
                                          <p:spTgt spid="7172"/>
                                        </p:tgtEl>
                                        <p:attrNameLst>
                                          <p:attrName>ppt_x</p:attrName>
                                        </p:attrNameLst>
                                      </p:cBhvr>
                                      <p:tavLst>
                                        <p:tav tm="0">
                                          <p:val>
                                            <p:strVal val="#ppt_x"/>
                                          </p:val>
                                        </p:tav>
                                        <p:tav tm="100000">
                                          <p:val>
                                            <p:strVal val="#ppt_x"/>
                                          </p:val>
                                        </p:tav>
                                      </p:tavLst>
                                    </p:anim>
                                    <p:anim calcmode="lin" valueType="num">
                                      <p:cBhvr>
                                        <p:cTn id="21" dur="1000" fill="hold"/>
                                        <p:tgtEl>
                                          <p:spTgt spid="717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7171"/>
                                        </p:tgtEl>
                                        <p:attrNameLst>
                                          <p:attrName>style.visibility</p:attrName>
                                        </p:attrNameLst>
                                      </p:cBhvr>
                                      <p:to>
                                        <p:strVal val="visible"/>
                                      </p:to>
                                    </p:set>
                                    <p:animEffect transition="in" filter="fade">
                                      <p:cBhvr>
                                        <p:cTn id="25"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196752"/>
            <a:ext cx="7344816" cy="923330"/>
          </a:xfrm>
          <a:prstGeom prst="rect">
            <a:avLst/>
          </a:prstGeom>
        </p:spPr>
        <p:txBody>
          <a:bodyPr wrap="square">
            <a:spAutoFit/>
          </a:bodyPr>
          <a:lstStyle/>
          <a:p>
            <a:pPr algn="ctr"/>
            <a:r>
              <a:rPr lang="uk-UA" dirty="0" smtClean="0"/>
              <a:t>Стихійні лиха — це природні явища, які мають надзвичайний характер та призводять до порушення нормальної діяльності населення, загибелі людей, руйнування і нищення матеріальних цінностей.</a:t>
            </a:r>
            <a:endParaRPr lang="uk-UA" dirty="0"/>
          </a:p>
        </p:txBody>
      </p:sp>
      <p:sp>
        <p:nvSpPr>
          <p:cNvPr id="3" name="TextBox 2"/>
          <p:cNvSpPr txBox="1"/>
          <p:nvPr/>
        </p:nvSpPr>
        <p:spPr>
          <a:xfrm>
            <a:off x="971600" y="548680"/>
            <a:ext cx="7632848" cy="400110"/>
          </a:xfrm>
          <a:prstGeom prst="rect">
            <a:avLst/>
          </a:prstGeom>
          <a:noFill/>
        </p:spPr>
        <p:txBody>
          <a:bodyPr wrap="square" rtlCol="0">
            <a:spAutoFit/>
          </a:bodyPr>
          <a:lstStyle/>
          <a:p>
            <a:pPr algn="ctr"/>
            <a:r>
              <a:rPr lang="uk-UA" sz="2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Що таке стихійні лиха?</a:t>
            </a:r>
            <a:endParaRPr lang="uk-U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50096">
            <a:off x="1988836" y="2570064"/>
            <a:ext cx="4878295" cy="365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3831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2">
                                            <p:txEl>
                                              <p:pRg st="0" end="0"/>
                                            </p:txEl>
                                          </p:spTgt>
                                        </p:tgtEl>
                                      </p:cBhvr>
                                    </p:animEffect>
                                  </p:childTnLst>
                                </p:cTn>
                              </p:par>
                            </p:childTnLst>
                          </p:cTn>
                        </p:par>
                        <p:par>
                          <p:cTn id="15" fill="hold">
                            <p:stCondLst>
                              <p:cond delay="3000"/>
                            </p:stCondLst>
                            <p:childTnLst>
                              <p:par>
                                <p:cTn id="16" presetID="45"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2000"/>
                                        <p:tgtEl>
                                          <p:spTgt spid="3074"/>
                                        </p:tgtEl>
                                      </p:cBhvr>
                                    </p:animEffect>
                                    <p:anim calcmode="lin" valueType="num">
                                      <p:cBhvr>
                                        <p:cTn id="19" dur="2000" fill="hold"/>
                                        <p:tgtEl>
                                          <p:spTgt spid="3074"/>
                                        </p:tgtEl>
                                        <p:attrNameLst>
                                          <p:attrName>ppt_w</p:attrName>
                                        </p:attrNameLst>
                                      </p:cBhvr>
                                      <p:tavLst>
                                        <p:tav tm="0" fmla="#ppt_w*sin(2.5*pi*$)">
                                          <p:val>
                                            <p:fltVal val="0"/>
                                          </p:val>
                                        </p:tav>
                                        <p:tav tm="100000">
                                          <p:val>
                                            <p:fltVal val="1"/>
                                          </p:val>
                                        </p:tav>
                                      </p:tavLst>
                                    </p:anim>
                                    <p:anim calcmode="lin" valueType="num">
                                      <p:cBhvr>
                                        <p:cTn id="20"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548680"/>
            <a:ext cx="7776864" cy="707886"/>
          </a:xfrm>
          <a:prstGeom prst="rect">
            <a:avLst/>
          </a:prstGeom>
        </p:spPr>
        <p:txBody>
          <a:bodyPr wrap="square">
            <a:spAutoFit/>
          </a:bodyPr>
          <a:lstStyle/>
          <a:p>
            <a:pPr algn="ctr"/>
            <a:r>
              <a:rPr lang="uk-UA"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uk-UA" sz="2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За причиною виникнення стихійні лиха поділяють на:	</a:t>
            </a:r>
            <a:endParaRPr lang="uk-U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sp>
        <p:nvSpPr>
          <p:cNvPr id="3" name="Прямоугольник 2"/>
          <p:cNvSpPr/>
          <p:nvPr/>
        </p:nvSpPr>
        <p:spPr>
          <a:xfrm>
            <a:off x="755576" y="1412776"/>
            <a:ext cx="7776864" cy="646331"/>
          </a:xfrm>
          <a:prstGeom prst="rect">
            <a:avLst/>
          </a:prstGeom>
        </p:spPr>
        <p:txBody>
          <a:bodyPr wrap="square">
            <a:spAutoFit/>
          </a:bodyPr>
          <a:lstStyle/>
          <a:p>
            <a:pPr marL="285750" indent="-285750" algn="ctr">
              <a:buFont typeface="Wingdings" pitchFamily="2" charset="2"/>
              <a:buChar char="v"/>
            </a:pPr>
            <a:r>
              <a:rPr lang="uk-UA" dirty="0" smtClean="0"/>
              <a:t> тектонічні (пов'язані з процесами, які відбуваються в надрах землі), до них належать землетруси, виверження вулканів;</a:t>
            </a:r>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41554">
            <a:off x="321365" y="2728506"/>
            <a:ext cx="3832391" cy="287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349" y="2789499"/>
            <a:ext cx="4167284" cy="261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1766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2">
                                            <p:txEl>
                                              <p:pRg st="0" end="0"/>
                                            </p:txEl>
                                          </p:spTgt>
                                        </p:tgtEl>
                                        <p:attrNameLst>
                                          <p:attrName>style.color</p:attrName>
                                        </p:attrNameLst>
                                      </p:cBhvr>
                                      <p:to>
                                        <a:schemeClr val="bg1"/>
                                      </p:to>
                                    </p:animClr>
                                    <p:animClr clrSpc="rgb" dir="cw">
                                      <p:cBhvr>
                                        <p:cTn id="7" dur="250" autoRev="1" fill="remove"/>
                                        <p:tgtEl>
                                          <p:spTgt spid="2">
                                            <p:txEl>
                                              <p:pRg st="0" end="0"/>
                                            </p:txEl>
                                          </p:spTgt>
                                        </p:tgtEl>
                                        <p:attrNameLst>
                                          <p:attrName>fillcolor</p:attrName>
                                        </p:attrNameLst>
                                      </p:cBhvr>
                                      <p:to>
                                        <a:schemeClr val="bg1"/>
                                      </p:to>
                                    </p:animClr>
                                    <p:set>
                                      <p:cBhvr>
                                        <p:cTn id="8" dur="250" autoRev="1" fill="remove"/>
                                        <p:tgtEl>
                                          <p:spTgt spid="2">
                                            <p:txEl>
                                              <p:pRg st="0" end="0"/>
                                            </p:txEl>
                                          </p:spTgt>
                                        </p:tgtEl>
                                        <p:attrNameLst>
                                          <p:attrName>fill.type</p:attrName>
                                        </p:attrNameLst>
                                      </p:cBhvr>
                                      <p:to>
                                        <p:strVal val="solid"/>
                                      </p:to>
                                    </p:set>
                                    <p:set>
                                      <p:cBhvr>
                                        <p:cTn id="9" dur="250" autoRev="1" fill="remove"/>
                                        <p:tgtEl>
                                          <p:spTgt spid="2">
                                            <p:txEl>
                                              <p:pRg st="0" end="0"/>
                                            </p:txEl>
                                          </p:spTgt>
                                        </p:tgtEl>
                                        <p:attrNameLst>
                                          <p:attrName>fill.on</p:attrName>
                                        </p:attrNameLst>
                                      </p:cBhvr>
                                      <p:to>
                                        <p:strVal val="true"/>
                                      </p:to>
                                    </p:se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barn(inVertical)">
                                      <p:cBhvr>
                                        <p:cTn id="2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548680"/>
            <a:ext cx="7776864" cy="707886"/>
          </a:xfrm>
          <a:prstGeom prst="rect">
            <a:avLst/>
          </a:prstGeom>
        </p:spPr>
        <p:txBody>
          <a:bodyPr wrap="square">
            <a:spAutoFit/>
          </a:bodyPr>
          <a:lstStyle/>
          <a:p>
            <a:pPr algn="ctr"/>
            <a:r>
              <a:rPr lang="uk-UA"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uk-UA" sz="2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За причиною виникнення стихійні лиха поділяють на:	</a:t>
            </a:r>
            <a:endParaRPr lang="uk-U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sp>
        <p:nvSpPr>
          <p:cNvPr id="3" name="Прямоугольник 2"/>
          <p:cNvSpPr/>
          <p:nvPr/>
        </p:nvSpPr>
        <p:spPr>
          <a:xfrm>
            <a:off x="895826" y="1556792"/>
            <a:ext cx="7632848" cy="646331"/>
          </a:xfrm>
          <a:prstGeom prst="rect">
            <a:avLst/>
          </a:prstGeom>
        </p:spPr>
        <p:txBody>
          <a:bodyPr wrap="square">
            <a:spAutoFit/>
          </a:bodyPr>
          <a:lstStyle/>
          <a:p>
            <a:pPr marL="285750" indent="-285750" algn="ctr">
              <a:buFont typeface="Wingdings" pitchFamily="2" charset="2"/>
              <a:buChar char="v"/>
            </a:pPr>
            <a:r>
              <a:rPr lang="ru-RU" dirty="0"/>
              <a:t> </a:t>
            </a:r>
            <a:r>
              <a:rPr lang="uk-UA" dirty="0" smtClean="0"/>
              <a:t>топологічні (пов'язані з процесами</a:t>
            </a:r>
            <a:r>
              <a:rPr lang="ru-RU" dirty="0" smtClean="0"/>
              <a:t>, </a:t>
            </a:r>
            <a:r>
              <a:rPr lang="uk-UA" dirty="0" smtClean="0"/>
              <a:t>які відбуваються</a:t>
            </a:r>
            <a:r>
              <a:rPr lang="ru-RU" dirty="0" smtClean="0"/>
              <a:t> </a:t>
            </a:r>
            <a:r>
              <a:rPr lang="ru-RU" dirty="0"/>
              <a:t>на </a:t>
            </a:r>
            <a:r>
              <a:rPr lang="uk-UA" dirty="0" smtClean="0"/>
              <a:t>поверхні землі), </a:t>
            </a:r>
            <a:r>
              <a:rPr lang="ru-RU" dirty="0" smtClean="0"/>
              <a:t>до </a:t>
            </a:r>
            <a:r>
              <a:rPr lang="ru-RU" dirty="0"/>
              <a:t>них належать </a:t>
            </a:r>
            <a:r>
              <a:rPr lang="uk-UA" dirty="0" smtClean="0"/>
              <a:t>повені, зсуви</a:t>
            </a:r>
            <a:r>
              <a:rPr lang="ru-RU" dirty="0" smtClean="0"/>
              <a:t>;</a:t>
            </a:r>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636912"/>
            <a:ext cx="4460731" cy="312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636911"/>
            <a:ext cx="4165729" cy="312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6055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14" presetClass="entr" presetSubtype="10" fill="hold" nodeType="after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randombar(horizontal)">
                                      <p:cBhvr>
                                        <p:cTn id="2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548680"/>
            <a:ext cx="7776864" cy="707886"/>
          </a:xfrm>
          <a:prstGeom prst="rect">
            <a:avLst/>
          </a:prstGeom>
        </p:spPr>
        <p:txBody>
          <a:bodyPr wrap="square">
            <a:spAutoFit/>
          </a:bodyPr>
          <a:lstStyle/>
          <a:p>
            <a:pPr algn="ctr"/>
            <a:r>
              <a:rPr lang="uk-UA"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uk-UA" sz="2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За причиною виникнення стихійні лиха поділяють на:	</a:t>
            </a:r>
            <a:endParaRPr lang="uk-U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sp>
        <p:nvSpPr>
          <p:cNvPr id="3" name="Прямоугольник 2"/>
          <p:cNvSpPr/>
          <p:nvPr/>
        </p:nvSpPr>
        <p:spPr>
          <a:xfrm>
            <a:off x="1043607" y="1556792"/>
            <a:ext cx="7416823" cy="646331"/>
          </a:xfrm>
          <a:prstGeom prst="rect">
            <a:avLst/>
          </a:prstGeom>
        </p:spPr>
        <p:txBody>
          <a:bodyPr wrap="square">
            <a:spAutoFit/>
          </a:bodyPr>
          <a:lstStyle/>
          <a:p>
            <a:pPr marL="285750" indent="-285750" algn="ctr">
              <a:buFont typeface="Wingdings" pitchFamily="2" charset="2"/>
              <a:buChar char="v"/>
            </a:pPr>
            <a:r>
              <a:rPr lang="uk-UA" dirty="0" smtClean="0"/>
              <a:t> метеорологічні (пов'язані з процесами, які відбуваються в атмосфері), до них належать спека, урагани, посуха та ін.</a:t>
            </a:r>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6126">
            <a:off x="252150" y="2640569"/>
            <a:ext cx="4018211" cy="30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295" y="2636911"/>
            <a:ext cx="4338260" cy="30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5433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additive="base">
                                        <p:cTn id="17" dur="500" fill="hold"/>
                                        <p:tgtEl>
                                          <p:spTgt spid="6146"/>
                                        </p:tgtEl>
                                        <p:attrNameLst>
                                          <p:attrName>ppt_x</p:attrName>
                                        </p:attrNameLst>
                                      </p:cBhvr>
                                      <p:tavLst>
                                        <p:tav tm="0">
                                          <p:val>
                                            <p:strVal val="#ppt_x"/>
                                          </p:val>
                                        </p:tav>
                                        <p:tav tm="100000">
                                          <p:val>
                                            <p:strVal val="#ppt_x"/>
                                          </p:val>
                                        </p:tav>
                                      </p:tavLst>
                                    </p:anim>
                                    <p:anim calcmode="lin" valueType="num">
                                      <p:cBhvr additive="base">
                                        <p:cTn id="18" dur="500" fill="hold"/>
                                        <p:tgtEl>
                                          <p:spTgt spid="61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147"/>
                                        </p:tgtEl>
                                        <p:attrNameLst>
                                          <p:attrName>style.visibility</p:attrName>
                                        </p:attrNameLst>
                                      </p:cBhvr>
                                      <p:to>
                                        <p:strVal val="visible"/>
                                      </p:to>
                                    </p:set>
                                    <p:anim calcmode="lin" valueType="num">
                                      <p:cBhvr additive="base">
                                        <p:cTn id="22" dur="500" fill="hold"/>
                                        <p:tgtEl>
                                          <p:spTgt spid="6147"/>
                                        </p:tgtEl>
                                        <p:attrNameLst>
                                          <p:attrName>ppt_x</p:attrName>
                                        </p:attrNameLst>
                                      </p:cBhvr>
                                      <p:tavLst>
                                        <p:tav tm="0">
                                          <p:val>
                                            <p:strVal val="#ppt_x"/>
                                          </p:val>
                                        </p:tav>
                                        <p:tav tm="100000">
                                          <p:val>
                                            <p:strVal val="#ppt_x"/>
                                          </p:val>
                                        </p:tav>
                                      </p:tavLst>
                                    </p:anim>
                                    <p:anim calcmode="lin" valueType="num">
                                      <p:cBhvr additive="base">
                                        <p:cTn id="23"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80728"/>
            <a:ext cx="8064896" cy="1477328"/>
          </a:xfrm>
          <a:prstGeom prst="rect">
            <a:avLst/>
          </a:prstGeom>
        </p:spPr>
        <p:txBody>
          <a:bodyPr wrap="square">
            <a:spAutoFit/>
          </a:bodyPr>
          <a:lstStyle/>
          <a:p>
            <a:pPr algn="ctr"/>
            <a:r>
              <a:rPr lang="uk-UA" dirty="0" err="1" smtClean="0"/>
              <a:t>Нa</a:t>
            </a:r>
            <a:r>
              <a:rPr lang="uk-UA" dirty="0" smtClean="0"/>
              <a:t> </a:t>
            </a:r>
            <a:r>
              <a:rPr lang="uk-UA" dirty="0"/>
              <a:t>території України можливе виникнення практично всього спектру небезпечних природних явищ і процесів геологічного, гідрогеологічного та метеорологічного походження. До них належать великі повені, катастрофічні затоплення, землетруси та зсувні процеси, лісові та польові пожежі, великі снігопади та ожеледі, урагани, смерчі та шквальні вітри тощо. </a:t>
            </a:r>
          </a:p>
        </p:txBody>
      </p:sp>
      <p:sp>
        <p:nvSpPr>
          <p:cNvPr id="4" name="TextBox 3"/>
          <p:cNvSpPr txBox="1"/>
          <p:nvPr/>
        </p:nvSpPr>
        <p:spPr>
          <a:xfrm>
            <a:off x="827584" y="404664"/>
            <a:ext cx="7704856" cy="400110"/>
          </a:xfrm>
          <a:prstGeom prst="rect">
            <a:avLst/>
          </a:prstGeom>
          <a:noFill/>
        </p:spPr>
        <p:txBody>
          <a:bodyPr wrap="square" rtlCol="0">
            <a:spAutoFit/>
          </a:bodyPr>
          <a:lstStyle/>
          <a:p>
            <a:pPr algn="ctr"/>
            <a:r>
              <a:rPr lang="uk-UA" sz="2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Надзвичайні ситуації в Україні</a:t>
            </a:r>
            <a:endParaRPr lang="uk-U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58482"/>
            <a:ext cx="6552728" cy="409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681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1000" fill="hold"/>
                                        <p:tgtEl>
                                          <p:spTgt spid="8194"/>
                                        </p:tgtEl>
                                        <p:attrNameLst>
                                          <p:attrName>ppt_w</p:attrName>
                                        </p:attrNameLst>
                                      </p:cBhvr>
                                      <p:tavLst>
                                        <p:tav tm="0">
                                          <p:val>
                                            <p:fltVal val="0"/>
                                          </p:val>
                                        </p:tav>
                                        <p:tav tm="100000">
                                          <p:val>
                                            <p:strVal val="#ppt_w"/>
                                          </p:val>
                                        </p:tav>
                                      </p:tavLst>
                                    </p:anim>
                                    <p:anim calcmode="lin" valueType="num">
                                      <p:cBhvr>
                                        <p:cTn id="16" dur="1000" fill="hold"/>
                                        <p:tgtEl>
                                          <p:spTgt spid="8194"/>
                                        </p:tgtEl>
                                        <p:attrNameLst>
                                          <p:attrName>ppt_h</p:attrName>
                                        </p:attrNameLst>
                                      </p:cBhvr>
                                      <p:tavLst>
                                        <p:tav tm="0">
                                          <p:val>
                                            <p:fltVal val="0"/>
                                          </p:val>
                                        </p:tav>
                                        <p:tav tm="100000">
                                          <p:val>
                                            <p:strVal val="#ppt_h"/>
                                          </p:val>
                                        </p:tav>
                                      </p:tavLst>
                                    </p:anim>
                                    <p:anim calcmode="lin" valueType="num">
                                      <p:cBhvr>
                                        <p:cTn id="17" dur="1000" fill="hold"/>
                                        <p:tgtEl>
                                          <p:spTgt spid="8194"/>
                                        </p:tgtEl>
                                        <p:attrNameLst>
                                          <p:attrName>style.rotation</p:attrName>
                                        </p:attrNameLst>
                                      </p:cBhvr>
                                      <p:tavLst>
                                        <p:tav tm="0">
                                          <p:val>
                                            <p:fltVal val="90"/>
                                          </p:val>
                                        </p:tav>
                                        <p:tav tm="100000">
                                          <p:val>
                                            <p:fltVal val="0"/>
                                          </p:val>
                                        </p:tav>
                                      </p:tavLst>
                                    </p:anim>
                                    <p:animEffect transition="in" filter="fade">
                                      <p:cBhvr>
                                        <p:cTn id="18"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84</TotalTime>
  <Words>478</Words>
  <Application>Microsoft Office PowerPoint</Application>
  <PresentationFormat>Экран (4:3)</PresentationFormat>
  <Paragraphs>30</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Надзвичайні ситуації природного характеру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Надзвичайні ситуації природного характеру </dc:title>
  <dc:creator>Сергей</dc:creator>
  <cp:lastModifiedBy>Сергей</cp:lastModifiedBy>
  <cp:revision>9</cp:revision>
  <dcterms:created xsi:type="dcterms:W3CDTF">2013-03-20T17:37:34Z</dcterms:created>
  <dcterms:modified xsi:type="dcterms:W3CDTF">2013-03-20T19:17:56Z</dcterms:modified>
</cp:coreProperties>
</file>