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19.05.2014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ln w="900" cmpd="sng">
                  <a:solidFill>
                    <a:schemeClr val="accent6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</a:t>
            </a:r>
            <a:r>
              <a:rPr lang="uk-UA" sz="8800" b="1" dirty="0" err="1" smtClean="0">
                <a:ln w="900" cmpd="sng">
                  <a:solidFill>
                    <a:schemeClr val="accent6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іосфера</a:t>
            </a:r>
            <a:endParaRPr lang="ru-RU" sz="8800" b="1" dirty="0">
              <a:ln w="900" cmpd="sng">
                <a:solidFill>
                  <a:schemeClr val="accent6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653136"/>
            <a:ext cx="6400800" cy="1752600"/>
          </a:xfrm>
        </p:spPr>
        <p:txBody>
          <a:bodyPr/>
          <a:lstStyle/>
          <a:p>
            <a:pPr algn="r"/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Підготувала</a:t>
            </a:r>
          </a:p>
          <a:p>
            <a:pPr algn="r"/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учениця 11-Б класу</a:t>
            </a:r>
          </a:p>
          <a:p>
            <a:pPr algn="r"/>
            <a:r>
              <a:rPr lang="uk-UA" dirty="0" err="1" smtClean="0">
                <a:solidFill>
                  <a:schemeClr val="tx2">
                    <a:lumMod val="50000"/>
                  </a:schemeClr>
                </a:solidFill>
              </a:rPr>
              <a:t>Гуленко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Катерина</a:t>
            </a:r>
          </a:p>
        </p:txBody>
      </p:sp>
      <p:pic>
        <p:nvPicPr>
          <p:cNvPr id="4098" name="Picture 2" descr="https://encrypted-tbn2.gstatic.com/images?q=tbn:ANd9GcTF9w9D0MYvTG3UNpavRJEEBSp8OJxJgixsgX6cQJXGKTAmGmwfhWTxzYH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92896"/>
            <a:ext cx="4349147" cy="3839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-171400"/>
            <a:ext cx="7488832" cy="1124744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</a:rPr>
              <a:t>Рівні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</a:rPr>
              <a:t>організації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</a:rPr>
              <a:t>живої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</a:rPr>
              <a:t>матерії</a:t>
            </a: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pPr algn="just"/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Екосистемний</a:t>
            </a:r>
            <a:r>
              <a:rPr lang="ru-RU" sz="2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одиниця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рівня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— 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екосистема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(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сукупність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популяцій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різних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видів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заселяють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територію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визначеними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абіотичними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показниками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зв'язані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між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собою та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навколишнім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середовищем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обміном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речовин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енергії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та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інформації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).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Екосистеми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об'єднані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планеті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єдиний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комплекс —</a:t>
            </a:r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біосферу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ru-RU" sz="26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2532" name="Picture 4" descr="http://irgsha.ru/upload/medialibrary/9e2/ecology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717031"/>
            <a:ext cx="2808312" cy="31340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534" name="Picture 6" descr="http://referat.znate.ru/pars_docs/tw_refs/19/18518/18518-21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861048"/>
            <a:ext cx="3886609" cy="26131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Взаємодія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іншими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оболонками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548680"/>
            <a:ext cx="7452320" cy="63093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Діяльність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живих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організмів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позначається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всіх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оболонках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Землі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596646" indent="-514350" algn="just">
              <a:buFont typeface="Wingdings" pitchFamily="2" charset="2"/>
              <a:buChar char="v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Атмосфера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Вплив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організмів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пов'язаний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 фотосинтезом.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Рослини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поглинають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вуглекислий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газ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виділяють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кисень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Тваринний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світ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можуть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тільки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насичувати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атмосферу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вуглекислим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газом,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поглинаючи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кисень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для потреб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метаболізму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Таким чином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організми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регулюють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вміст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цих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газів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атмосфері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96646" indent="-514350" algn="just">
              <a:buFont typeface="Wingdings" pitchFamily="2" charset="2"/>
              <a:buChar char="v"/>
            </a:pPr>
            <a:r>
              <a:rPr lang="ru-RU" sz="2000" b="1" dirty="0" err="1" smtClean="0">
                <a:solidFill>
                  <a:schemeClr val="accent6">
                    <a:lumMod val="50000"/>
                  </a:schemeClr>
                </a:solidFill>
              </a:rPr>
              <a:t>Гідросфера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Організми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забирають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води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морів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океанів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необхідні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речовини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(особливо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кальцій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) на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побудову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своїх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кістяків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,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панцирів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,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черепашок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, 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мушель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/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 smtClean="0"/>
          </a:p>
          <a:p>
            <a:pPr marL="596646" indent="-514350" algn="just">
              <a:buFont typeface="Wingdings" pitchFamily="2" charset="2"/>
              <a:buChar char="v"/>
            </a:pPr>
            <a:endParaRPr lang="ru-RU" sz="2000" dirty="0"/>
          </a:p>
        </p:txBody>
      </p:sp>
      <p:pic>
        <p:nvPicPr>
          <p:cNvPr id="23554" name="Picture 2" descr="Atmosphere layers-uk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0"/>
            <a:ext cx="1547664" cy="6858000"/>
          </a:xfrm>
          <a:prstGeom prst="rect">
            <a:avLst/>
          </a:prstGeom>
          <a:noFill/>
        </p:spPr>
      </p:pic>
      <p:pic>
        <p:nvPicPr>
          <p:cNvPr id="23556" name="Picture 4" descr="http://upload.wikimedia.org/wikipedia/commons/thumb/9/94/Water_cycle.png/300px-Water_cycl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186573"/>
            <a:ext cx="3888432" cy="2657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Взаємодія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іншими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оболонками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39552" y="692696"/>
            <a:ext cx="8208912" cy="5904656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Літосфера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. З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решток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організмів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утворюються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осадові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гірські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породи 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органічного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походження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вапняки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, торф, 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кам'яне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вугілля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), а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також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деякі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форми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поверхні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коралові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споруди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). З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іншого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боку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організми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руйнують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гірські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породи (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органічне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вивітрювання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4580" name="Picture 4" descr="http://rostovtsev.info/wp-content/uploads/2010/06/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429000"/>
            <a:ext cx="3314700" cy="3114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582" name="Picture 6" descr="Файл:Earth-crust-cutaway-english uk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3016"/>
            <a:ext cx="4211960" cy="2895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32656"/>
            <a:ext cx="3496432" cy="836712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Біосфера</a:t>
            </a:r>
            <a:br>
              <a:rPr lang="uk-UA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92696"/>
            <a:ext cx="8933688" cy="5555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Біосфера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(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від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дав.-гр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el-GR" sz="2400" i="1" dirty="0" smtClean="0">
                <a:solidFill>
                  <a:schemeClr val="accent4">
                    <a:lumMod val="50000"/>
                  </a:schemeClr>
                </a:solidFill>
              </a:rPr>
              <a:t>βιος</a:t>
            </a:r>
            <a:r>
              <a:rPr lang="el-GR" sz="24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життя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та </a:t>
            </a:r>
            <a:r>
              <a:rPr lang="el-GR" sz="2400" i="1" dirty="0" smtClean="0">
                <a:solidFill>
                  <a:schemeClr val="accent4">
                    <a:lumMod val="50000"/>
                  </a:schemeClr>
                </a:solidFill>
              </a:rPr>
              <a:t>σφαῖρα</a:t>
            </a:r>
            <a:r>
              <a:rPr lang="el-GR" sz="24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куля) —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природна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підсистема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географічної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оболонки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являє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собою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глобальну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планетарну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екосистему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(населена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живими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організмами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).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Маса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біосфери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близько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0,05%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маси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Біосфери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інших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планетах,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окрім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невідомі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Вважається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бактеріальні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біосфери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або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подібні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до них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можуть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існувати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на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Марсі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Венері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Європі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Титані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ймовірно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інших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малих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планетах.</a:t>
            </a:r>
          </a:p>
          <a:p>
            <a:pPr>
              <a:buNone/>
            </a:pP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5602" name="Picture 2" descr="Файл:Seawifs global biosphe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501008"/>
            <a:ext cx="4752528" cy="3041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C00000"/>
                </a:solidFill>
              </a:rPr>
              <a:t>Властивості складних систем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Кожна система </a:t>
            </a:r>
            <a:r>
              <a:rPr lang="uk-UA" sz="2400" dirty="0" smtClean="0">
                <a:solidFill>
                  <a:srgbClr val="C00000"/>
                </a:solidFill>
              </a:rPr>
              <a:t>має певну структуру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, яка визначається формою просторово-часових </a:t>
            </a:r>
            <a:r>
              <a:rPr lang="uk-UA" sz="2400" dirty="0" err="1" smtClean="0">
                <a:solidFill>
                  <a:schemeClr val="accent6">
                    <a:lumMod val="50000"/>
                  </a:schemeClr>
                </a:solidFill>
              </a:rPr>
              <a:t>зв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sz="2400" dirty="0" err="1" smtClean="0">
                <a:solidFill>
                  <a:schemeClr val="accent6">
                    <a:lumMod val="50000"/>
                  </a:schemeClr>
                </a:solidFill>
              </a:rPr>
              <a:t>язків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 або взаємодій між елементами системи.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Відповідно до принципу необхідного різноманіття система </a:t>
            </a:r>
            <a:r>
              <a:rPr lang="uk-UA" sz="2400" dirty="0" smtClean="0">
                <a:solidFill>
                  <a:srgbClr val="C00000"/>
                </a:solidFill>
              </a:rPr>
              <a:t>не може складатися з елементів, що позбавлені індивідуальності</a:t>
            </a:r>
            <a:r>
              <a:rPr lang="uk-UA" sz="2400" dirty="0" smtClean="0"/>
              <a:t>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Кожна система наділена</a:t>
            </a:r>
            <a:r>
              <a:rPr lang="uk-UA" sz="2400" dirty="0" smtClean="0"/>
              <a:t> </a:t>
            </a:r>
            <a:r>
              <a:rPr lang="uk-UA" sz="2400" dirty="0" smtClean="0">
                <a:solidFill>
                  <a:srgbClr val="C00000"/>
                </a:solidFill>
              </a:rPr>
              <a:t>цілісністю</a:t>
            </a:r>
            <a:r>
              <a:rPr lang="uk-UA" sz="2400" dirty="0" smtClean="0"/>
              <a:t>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Кожну систему  можна умовно поділити на</a:t>
            </a:r>
            <a:r>
              <a:rPr lang="uk-UA" sz="2400" dirty="0" smtClean="0"/>
              <a:t> </a:t>
            </a:r>
            <a:r>
              <a:rPr lang="uk-UA" sz="2400" dirty="0" smtClean="0">
                <a:solidFill>
                  <a:srgbClr val="C00000"/>
                </a:solidFill>
              </a:rPr>
              <a:t>дві частини: саму систему та її середовище</a:t>
            </a:r>
            <a:r>
              <a:rPr lang="uk-UA" sz="2400" dirty="0" smtClean="0"/>
              <a:t>. 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За характером </a:t>
            </a:r>
            <a:r>
              <a:rPr lang="uk-UA" sz="2400" dirty="0" err="1" smtClean="0">
                <a:solidFill>
                  <a:schemeClr val="accent6">
                    <a:lumMod val="50000"/>
                  </a:schemeClr>
                </a:solidFill>
              </a:rPr>
              <a:t>зв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sz="2400" dirty="0" err="1" smtClean="0">
                <a:solidFill>
                  <a:schemeClr val="accent6">
                    <a:lumMod val="50000"/>
                  </a:schemeClr>
                </a:solidFill>
              </a:rPr>
              <a:t>язків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 і можливостями обміну речовиною і енергією із середовищем виділяють </a:t>
            </a:r>
            <a:r>
              <a:rPr lang="uk-UA" sz="2400" dirty="0" smtClean="0">
                <a:solidFill>
                  <a:srgbClr val="C00000"/>
                </a:solidFill>
              </a:rPr>
              <a:t>ізольовані</a:t>
            </a:r>
            <a:r>
              <a:rPr lang="uk-UA" sz="2400" dirty="0" smtClean="0"/>
              <a:t>, </a:t>
            </a:r>
            <a:r>
              <a:rPr lang="uk-UA" sz="2400" dirty="0" smtClean="0">
                <a:solidFill>
                  <a:srgbClr val="C00000"/>
                </a:solidFill>
              </a:rPr>
              <a:t>замкнуті</a:t>
            </a:r>
            <a:r>
              <a:rPr lang="uk-UA" sz="2400" dirty="0" smtClean="0"/>
              <a:t> і </a:t>
            </a:r>
            <a:r>
              <a:rPr lang="uk-UA" sz="2400" dirty="0" smtClean="0">
                <a:solidFill>
                  <a:srgbClr val="C00000"/>
                </a:solidFill>
              </a:rPr>
              <a:t>відкриті</a:t>
            </a:r>
            <a:r>
              <a:rPr lang="uk-UA" sz="2400" dirty="0" smtClean="0"/>
              <a:t> 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системи</a:t>
            </a:r>
            <a:r>
              <a:rPr lang="uk-UA" sz="2400" dirty="0" smtClean="0"/>
              <a:t>. </a:t>
            </a:r>
            <a:r>
              <a:rPr lang="uk-UA" sz="2400" dirty="0" smtClean="0">
                <a:solidFill>
                  <a:srgbClr val="C00000"/>
                </a:solidFill>
              </a:rPr>
              <a:t>Будь-яка  природна система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, у тому числі і біосфера,</a:t>
            </a:r>
            <a:r>
              <a:rPr lang="uk-UA" sz="2400" dirty="0" smtClean="0"/>
              <a:t> </a:t>
            </a:r>
            <a:r>
              <a:rPr lang="uk-UA" sz="2400" dirty="0" smtClean="0">
                <a:solidFill>
                  <a:srgbClr val="C00000"/>
                </a:solidFill>
              </a:rPr>
              <a:t>є відкритою динамічною системою</a:t>
            </a:r>
            <a:r>
              <a:rPr lang="uk-UA" sz="2400" dirty="0" smtClean="0"/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36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Система</a:t>
            </a:r>
            <a:r>
              <a:rPr lang="uk-UA" sz="3600" dirty="0" smtClean="0">
                <a:latin typeface="+mj-lt"/>
                <a:ea typeface="+mj-ea"/>
                <a:cs typeface="+mj-cs"/>
              </a:rPr>
              <a:t> –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це реальна або уявна сукупність частин, цілісні властивості якої визначаються між цими частинами.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/>
          <a:lstStyle/>
          <a:p>
            <a:r>
              <a:rPr lang="uk-UA" sz="4400" dirty="0" smtClean="0">
                <a:solidFill>
                  <a:srgbClr val="C00000"/>
                </a:solidFill>
              </a:rPr>
              <a:t>Властивості складних систем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3568" y="1196752"/>
            <a:ext cx="8250120" cy="5051648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Перевага внутрішніх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взаємозв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язків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у системі над зовнішніми сприяє її </a:t>
            </a:r>
            <a:r>
              <a:rPr lang="uk-UA" dirty="0" smtClean="0">
                <a:solidFill>
                  <a:srgbClr val="C00000"/>
                </a:solidFill>
              </a:rPr>
              <a:t>самозбереженню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завдяки властивостям витривалості та стійкості.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dirty="0" smtClean="0">
                <a:solidFill>
                  <a:srgbClr val="C00000"/>
                </a:solidFill>
              </a:rPr>
              <a:t>Дії системи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називають її </a:t>
            </a:r>
            <a:r>
              <a:rPr lang="uk-UA" dirty="0" smtClean="0">
                <a:solidFill>
                  <a:srgbClr val="C00000"/>
                </a:solidFill>
              </a:rPr>
              <a:t>поведінкою</a:t>
            </a:r>
            <a:r>
              <a:rPr lang="uk-UA" dirty="0" smtClean="0"/>
              <a:t>. </a:t>
            </a:r>
            <a:r>
              <a:rPr lang="uk-UA" dirty="0" smtClean="0">
                <a:solidFill>
                  <a:srgbClr val="C00000"/>
                </a:solidFill>
              </a:rPr>
              <a:t>Зміни поведінки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системи під дією зовнішніх чинників називають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C00000"/>
                </a:solidFill>
              </a:rPr>
              <a:t>реакцією системи</a:t>
            </a:r>
            <a:r>
              <a:rPr lang="uk-UA" dirty="0" smtClean="0"/>
              <a:t>, а </a:t>
            </a:r>
            <a:r>
              <a:rPr lang="uk-UA" dirty="0" smtClean="0">
                <a:solidFill>
                  <a:srgbClr val="C00000"/>
                </a:solidFill>
              </a:rPr>
              <a:t>якісні зміни реакції системи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пов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язані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зі зміною структури і спрямовані на стабілізацію поведінки, - її </a:t>
            </a:r>
            <a:r>
              <a:rPr lang="uk-UA" dirty="0" smtClean="0">
                <a:solidFill>
                  <a:srgbClr val="C00000"/>
                </a:solidFill>
              </a:rPr>
              <a:t>пристосуванням</a:t>
            </a:r>
            <a:r>
              <a:rPr lang="uk-UA" dirty="0" smtClean="0"/>
              <a:t>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Важливою особливістю еволюції систем є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C00000"/>
                </a:solidFill>
              </a:rPr>
              <a:t>нерівномірність</a:t>
            </a:r>
            <a:r>
              <a:rPr lang="uk-UA" dirty="0" smtClean="0"/>
              <a:t>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Будь-яка реальна система може бути представлена у вигляді певної матеріальної або знакової моделі. 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/>
          </a:bodyPr>
          <a:lstStyle/>
          <a:p>
            <a:r>
              <a:rPr lang="uk-UA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Вчення про біосферу</a:t>
            </a:r>
            <a:endParaRPr lang="ru-RU" sz="54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252536" y="1124744"/>
            <a:ext cx="6624736" cy="532859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uk-UA" dirty="0" smtClean="0"/>
              <a:t>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Вчення про біосферу започаткував відомий французький натураліст </a:t>
            </a:r>
            <a:r>
              <a:rPr lang="uk-UA" dirty="0" smtClean="0">
                <a:solidFill>
                  <a:srgbClr val="FF0000"/>
                </a:solidFill>
              </a:rPr>
              <a:t>Ж.-Б. </a:t>
            </a:r>
            <a:r>
              <a:rPr lang="uk-UA" dirty="0" err="1" smtClean="0">
                <a:solidFill>
                  <a:srgbClr val="FF0000"/>
                </a:solidFill>
              </a:rPr>
              <a:t>Ламарк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(1744-1829), який проаналізував взаємодію організмів із середовищем їхнього мешкання.</a:t>
            </a:r>
          </a:p>
          <a:p>
            <a:pPr algn="just">
              <a:buNone/>
            </a:pPr>
            <a:r>
              <a:rPr lang="uk-UA" dirty="0" smtClean="0"/>
              <a:t>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Визначення біосфери як особливої оболонки Землі і її назву запропонував австрійський геолог </a:t>
            </a:r>
            <a:r>
              <a:rPr lang="uk-UA" dirty="0" smtClean="0">
                <a:solidFill>
                  <a:srgbClr val="FF0000"/>
                </a:solidFill>
              </a:rPr>
              <a:t>Е.</a:t>
            </a:r>
            <a:r>
              <a:rPr lang="uk-UA" dirty="0" err="1" smtClean="0">
                <a:solidFill>
                  <a:srgbClr val="FF0000"/>
                </a:solidFill>
              </a:rPr>
              <a:t>Зюсс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у праці з геології Альп(1875).</a:t>
            </a:r>
          </a:p>
          <a:p>
            <a:pPr algn="just">
              <a:buNone/>
            </a:pPr>
            <a:r>
              <a:rPr lang="uk-UA" dirty="0" smtClean="0"/>
              <a:t> 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Німецький натураліст і географ </a:t>
            </a:r>
            <a:r>
              <a:rPr lang="uk-UA" dirty="0" smtClean="0">
                <a:solidFill>
                  <a:srgbClr val="FF0000"/>
                </a:solidFill>
              </a:rPr>
              <a:t>А.Гумбольдт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у своєму п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ятитомному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творі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“Космос”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 синтезував тогочасні знання про Землю й космос і розвинув ідею про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взаємозв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язок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усіх природних процесів і явищ.</a:t>
            </a:r>
          </a:p>
          <a:p>
            <a:pPr algn="just">
              <a:buNone/>
            </a:pPr>
            <a:r>
              <a:rPr lang="uk-UA" dirty="0" smtClean="0"/>
              <a:t> 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У 80-х роках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XIX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ст. німецький фізіолог </a:t>
            </a:r>
            <a:r>
              <a:rPr lang="uk-UA" dirty="0" err="1" smtClean="0">
                <a:solidFill>
                  <a:srgbClr val="FF0000"/>
                </a:solidFill>
              </a:rPr>
              <a:t>Преффер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(1845-1920) поділив організми за способом живлення на три групи.</a:t>
            </a:r>
          </a:p>
          <a:p>
            <a:pPr algn="just">
              <a:buNone/>
            </a:pPr>
            <a:r>
              <a:rPr lang="uk-UA" dirty="0" smtClean="0"/>
              <a:t> 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Велике значення в галузі географії і екології рослин мали праці </a:t>
            </a:r>
            <a:r>
              <a:rPr lang="uk-UA" dirty="0" smtClean="0">
                <a:solidFill>
                  <a:srgbClr val="FF0000"/>
                </a:solidFill>
              </a:rPr>
              <a:t>А.</a:t>
            </a:r>
            <a:r>
              <a:rPr lang="uk-UA" dirty="0" err="1" smtClean="0">
                <a:solidFill>
                  <a:srgbClr val="FF0000"/>
                </a:solidFill>
              </a:rPr>
              <a:t>Енглера</a:t>
            </a:r>
            <a:r>
              <a:rPr lang="uk-UA" dirty="0" smtClean="0"/>
              <a:t> і </a:t>
            </a:r>
            <a:r>
              <a:rPr lang="uk-UA" dirty="0" smtClean="0">
                <a:solidFill>
                  <a:srgbClr val="FF0000"/>
                </a:solidFill>
              </a:rPr>
              <a:t>Е.</a:t>
            </a:r>
            <a:r>
              <a:rPr lang="uk-UA" dirty="0" err="1" smtClean="0">
                <a:solidFill>
                  <a:srgbClr val="FF0000"/>
                </a:solidFill>
              </a:rPr>
              <a:t>Вармінга</a:t>
            </a:r>
            <a:r>
              <a:rPr lang="uk-UA" dirty="0" smtClean="0"/>
              <a:t>. </a:t>
            </a:r>
            <a:endParaRPr lang="ru-RU" dirty="0"/>
          </a:p>
        </p:txBody>
      </p:sp>
      <p:pic>
        <p:nvPicPr>
          <p:cNvPr id="2050" name="Picture 2" descr="http://bonapartnapoleon.ru/images/lama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412776"/>
            <a:ext cx="2481429" cy="3312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263680" y="4941168"/>
            <a:ext cx="2880320" cy="387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Жан-Батист </a:t>
            </a:r>
            <a:r>
              <a:rPr lang="uk-UA" sz="4400" i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Ламарк</a:t>
            </a:r>
            <a:endParaRPr kumimoji="0" lang="ru-RU" sz="4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72108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30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Основні положення про біосферу В.І.Вернадського:</a:t>
            </a:r>
            <a:endParaRPr lang="ru-RU" sz="30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1340768"/>
            <a:ext cx="6372200" cy="432048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dirty="0" smtClean="0">
                <a:solidFill>
                  <a:srgbClr val="C00000"/>
                </a:solidFill>
              </a:rPr>
              <a:t>біосфера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не просто одна з оболонок Землі, це </a:t>
            </a:r>
            <a:r>
              <a:rPr lang="uk-UA" dirty="0" smtClean="0">
                <a:solidFill>
                  <a:srgbClr val="C00000"/>
                </a:solidFill>
              </a:rPr>
              <a:t>організована оболонка</a:t>
            </a:r>
            <a:r>
              <a:rPr lang="uk-UA" dirty="0" smtClean="0"/>
              <a:t>;</a:t>
            </a:r>
          </a:p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бути живим – значить бути організованим (відповідно до ролі і функцій живих організмів у природі їх поділяють на продуцентів,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консументів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редуцентів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);</a:t>
            </a:r>
          </a:p>
          <a:p>
            <a:pPr algn="just"/>
            <a:r>
              <a:rPr lang="uk-UA" dirty="0" smtClean="0">
                <a:solidFill>
                  <a:srgbClr val="C00000"/>
                </a:solidFill>
              </a:rPr>
              <a:t>головною формою діяльності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живих організмів у біосфері є їхня </a:t>
            </a:r>
            <a:r>
              <a:rPr lang="uk-UA" dirty="0" smtClean="0">
                <a:solidFill>
                  <a:srgbClr val="C00000"/>
                </a:solidFill>
              </a:rPr>
              <a:t>біогеохімічна робота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, яка виявляється у форсі незамкнутих і незворотних потоків енергії і речовин між основними компонентами біосферної цілісності;</a:t>
            </a:r>
          </a:p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такі потоки енергії і речовин В.Вернадський називав </a:t>
            </a:r>
            <a:r>
              <a:rPr lang="uk-UA" dirty="0" smtClean="0">
                <a:solidFill>
                  <a:srgbClr val="C00000"/>
                </a:solidFill>
              </a:rPr>
              <a:t>біогеохімічними циклами</a:t>
            </a:r>
            <a:r>
              <a:rPr lang="uk-UA" dirty="0" smtClean="0"/>
              <a:t>,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оскільки до процесів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колообігу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долучаються все нові і нові організми;</a:t>
            </a:r>
          </a:p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біогеохімічна циклічність є суттю організованості й еволюції біосфери.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0"/>
            <a:ext cx="8964488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Значно послідовніше і</a:t>
            </a:r>
            <a:r>
              <a:rPr kumimoji="0" lang="uk-UA" sz="16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ширше сутність поняття </a:t>
            </a:r>
            <a:r>
              <a:rPr kumimoji="0" lang="uk-UA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“біосфера”</a:t>
            </a:r>
            <a:r>
              <a:rPr kumimoji="0" lang="uk-UA" sz="16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розкрив вітчизняний учений В.І.Вернадський 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251520" y="5661248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Отже, </a:t>
            </a:r>
            <a:r>
              <a:rPr lang="uk-UA" sz="2000" b="1" i="1" dirty="0" smtClean="0">
                <a:solidFill>
                  <a:srgbClr val="C00000"/>
                </a:solidFill>
              </a:rPr>
              <a:t>біосфера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– це своєрідна оболонка Землі, що охоплює всю сукупність живих організмів і ту частину речовини планети, яка перебуває в безперервному обміні з цими організмами.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26" name="AutoShape 2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8" name="AutoShape 14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0" name="Picture 16" descr="http://tsikave.ostriv.in.ua/images/publications/4/4078/13039399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268760"/>
            <a:ext cx="2544643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5810944" y="4581128"/>
            <a:ext cx="3333056" cy="1124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Володимир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Вернадський</a:t>
            </a:r>
            <a:endParaRPr kumimoji="0" lang="ru-RU" sz="2800" b="0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Еволюція уявлень про роль і місце природи в житті суспільства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069160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</a:rPr>
              <a:t>Епоха збиральництва і мисливства.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Гармонійне співіснування людини в процесі зародження людської цивілізації, </a:t>
            </a:r>
            <a:r>
              <a:rPr lang="uk-UA" sz="2000" dirty="0" smtClean="0">
                <a:solidFill>
                  <a:srgbClr val="C00000"/>
                </a:solidFill>
              </a:rPr>
              <a:t>відсутність негативного впливу на природу, невтручання в природні процеси</a:t>
            </a:r>
            <a:r>
              <a:rPr lang="uk-UA" sz="2000" dirty="0" smtClean="0"/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пояснюється значною залежність первісної людини від природних благ. Збиральництво і мисливство, які впливали на стан окремих  компонентів природних геосистем, на ранніх стадія не призводили до змін природних процесів і більшості природних компонентів. </a:t>
            </a:r>
            <a:r>
              <a:rPr lang="uk-UA" sz="2000" dirty="0" smtClean="0">
                <a:solidFill>
                  <a:srgbClr val="C00000"/>
                </a:solidFill>
              </a:rPr>
              <a:t>Первісна людина  сприймала світ, відчуваючи себе частиною природи.</a:t>
            </a:r>
          </a:p>
          <a:p>
            <a:pPr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</a:rPr>
              <a:t>Епоха аграрної культури</a:t>
            </a:r>
            <a:r>
              <a:rPr lang="uk-UA" sz="2000" dirty="0" smtClean="0">
                <a:solidFill>
                  <a:srgbClr val="C00000"/>
                </a:solidFill>
              </a:rPr>
              <a:t>.</a:t>
            </a:r>
            <a:r>
              <a:rPr lang="uk-UA" sz="2000" dirty="0" smtClean="0"/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Розвиток землеробства і скотарства спричинив</a:t>
            </a:r>
            <a:r>
              <a:rPr lang="uk-UA" sz="2000" dirty="0" smtClean="0"/>
              <a:t> </a:t>
            </a:r>
            <a:r>
              <a:rPr lang="uk-UA" sz="2000" dirty="0" smtClean="0">
                <a:solidFill>
                  <a:srgbClr val="C00000"/>
                </a:solidFill>
              </a:rPr>
              <a:t>істотні  зміни у природних ландшафтах</a:t>
            </a:r>
            <a:r>
              <a:rPr lang="uk-UA" sz="2000" dirty="0" smtClean="0"/>
              <a:t>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Вирубування лісів, спалювання лучно-степових ділянок, примітивний обробіток ґрунту, масове випасання тварин привели до значної </a:t>
            </a:r>
            <a:r>
              <a:rPr lang="uk-UA" sz="2000" dirty="0" smtClean="0">
                <a:solidFill>
                  <a:srgbClr val="C00000"/>
                </a:solidFill>
              </a:rPr>
              <a:t>руйнації природних компонентів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, як рослинний і тваринний світ, ґрунтовий покрив, поверхневі води, а також до істотних змін процесів </a:t>
            </a:r>
            <a:r>
              <a:rPr lang="uk-UA" sz="2000" dirty="0" err="1" smtClean="0">
                <a:solidFill>
                  <a:schemeClr val="accent6">
                    <a:lumMod val="50000"/>
                  </a:schemeClr>
                </a:solidFill>
              </a:rPr>
              <a:t>вологообігу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uk-UA" sz="2000" dirty="0" err="1" smtClean="0">
                <a:solidFill>
                  <a:schemeClr val="accent6">
                    <a:lumMod val="50000"/>
                  </a:schemeClr>
                </a:solidFill>
              </a:rPr>
              <a:t>речовинообігу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 й потоків енергії в ландшафтах.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410" name="AutoShape 2" descr="data:image/jpeg;base64,/9j/4AAQSkZJRgABAQAAAQABAAD/2wCEAAkGBhQSERUUEhQUFBUVGBUYFRQXGBcXFxcXFBcXFhQUFxcXHCYeFxkjGRUUHy8gJCcpLCwsFR4xNTAqNSYsLCkBCQoKBQUFDQUFDSkYEhgpKSkpKSkpKSkpKSkpKSkpKSkpKSkpKSkpKSkpKSkpKSkpKSkpKSkpKSkpKSkpKSkpKf/AABEIAQIAwwMBIgACEQEDEQH/xAAcAAABBQEBAQAAAAAAAAAAAAADAQIEBQYABwj/xAA/EAABAwIEBAQEBAQFAgcAAAABAAIRAyEEEjFBBQZRYRMicYEykaGxI0JSwQcUYtEVcoLh8DOSJENTorLC8f/EABQBAQAAAAAAAAAAAAAAAAAAAAD/xAAUEQEAAAAAAAAAAAAAAAAAAAAA/9oADAMBAAIRAxEAPwD0slJKUppKBCUi4lJKDkhXEpJQLKZUFinJCg8Z4zTIqP8A8x+6qHuIWk5qpxXqeqzdVAOUrU0FKEDQbrT4ut+AyVl91p6rCaDAAT29pQQ2unRdWK0fBuS6lRpLiGCAWE3mbm3SFL4pyK9rPwSHkEkgnKSIsBtOvzQYVuqFiHrTUuUq5fBpxbXaYmJ/fsovFOT8Q1oeKTjcjy3sLyRsgoGOkhXlEeUKDiOCVaTQ9zHZbSYMCZtPtf1R6ssDc0tzCWg65esbDp1QWLKsDVM8eTJUGnWSOxHzQWlLEFHbWVVSxPv2RhiSgsBVXKD/ADC5B7EU0lOKYUCEpJXFIg6UkriuQcuK5dKDyvnJ0Yh4WWquWu58ZGId3AWQeEA3JMyc5yQFAjReV6ZyfwynUa1zsxyCY/KSbX6+iich8pse3x6vm1DWEAtuPiPXXRbgANGVoAAsALAD0QGBgW9guzJkrpQPlcXoZcgVKyCRVYHghwkHUHdeafxBwGTEZ4OV7Re8AtsGtO1otC9GbUUHj/DRiKJYTGsHWDsY6oPIBXI3lK2ok4rg3USA4tIMw5sEGDB7g9io1OogsGVEYVVAa5SGFBI8VchQlQe7FNKUvTC5AhSJSUiBF0qNiuIMpkBxgnZA/wAapfq+hQT5SSoH+MU+v0KHV43SAku+hQZH+IbR4rT1b9isTVErR858aZXeMmjZk9ZWWL0A3sVjy9wjx6gbMeYA2kmTsP8AmqhU4kZpjtEnsJ0Xq/JvARRp+IWhr3geXUMbqGg7nqUF5g8I2jSbTZZrRA/c+pKM1qa7VOcYCCPXfCj/AM2o/EcZCgYbEyUF418riEHD1QpBKCtx2IczzDQao9PFFzZESRbui16Yc0gqk4PUhzmTYE26FBjOZ+KedzXUWCDOZzRduk/90hZvM51mtA7Dr+mOsbL1Dm/gIxFMlgaKsAAmRYEExG/qvPHhoreaS3xKkm4kMaGgC+0H7IIzajh8Qjb3GyKyuPRBFQ5Whps0MmbS57idzuPoETFZW1HNbByuLQRJBI1113HsgmMFkih1HFpjX0Mi99QuQe9PxA6oRxQ6qVjMI1zSCPdZ+vy+7Z5QXLcWOqIaohZWpwCuPhqJHcLxegqCED+IVZquOsQq+vi8uqh8VoV8M3M8gg7rP1eLOdqg0TeKymYniILY7LKv4g4aKM/GuO5QJjcR5ygZ0OoZKSUB6BBe0F2USJcdhOq9z4Xk8Cn4fwZW5fSLLwQleg8o87Pc6nhxSL4bHlImRcu2ACD0HNdRsdicrSpBCrOLYqmyGvc0F2gJ1QZriPFATGY/JFweI7qhxeLaKjhBGvQqyFSGtAPxH+8fZBpMNWnZSxVVRw2ra6spnQgoCU60mFWswuWq46SbeqkU6hBQqlYTBO89vRA3jGILaZeI8lz2j/ke68lNYHOfKPK+Gi4OZ/wzs0azvC3/ADXiXsbIjK5rxOYiToGRuSJvtBKw2IpmTBZANIWFgGiQb6gaAauNzKAtM6gOzfi02ggRYNEOH9RiANoKdhqDX1WB2hqPL40DW6gEmCALklAwFc5meYSXuJMXbms4juRqdtEZtUADK6wpuOhDcziJEfpgD1MIJOF4a17A4uptzXhxIPyDYXKKXxAzt0Gw6DuuQe/F4QnAKFgcY15MKcWhAIsTcpRDTCb4aDPc68PNTDmHRl83rC8xdSK9g41w41qTmZiJGy8hrvc0kHYkfKyCLUBQKgUipUKjVTZAFxSAppKYXICEr0blThzcNR81qlWA924DrBo6ATJ7rE8sYPxcSwESG+c/6dP/AHQtjSxIrY5tN1TJSpQXCYD3giGknuQg3mEoZBEk6ST2ELz7+J2Cksc0ZiAS517NnyxsBJ916G8Ag6+xj6rA83Y9j2Oa2SWkMfFyMkwCNYIIM6IMFhapDXEud/SNQTbMCZtZWWE4jUIIm7S06G2wvshHBwzNAE2aNzP7K+wXAB4FcSc7WscTcX+Ij0QZjG8drOtmIHQfVaTkzEvcDlreYX8Mk3A1sfuFTY3gp8NtamMzIh8asdHmBRMBgx4fkH4jvKy8OzOtYbjc+iD0oYwBuZ5AVbjvOZcCGat1D3EZdthf1QqdDww11Q53tHtO5A2KJj+NZQwxJdYC2+5nayCj49xFz6VSk6m1uUBwJdNi5ocHk6bG2tws86rJkGnmL3OmLCQG5o3MaDb1VjxzG5nucC3M97CAYjw2XDukF228Kl8YNB8zLh0kNuSZAaJ0kXJ7oHUoAaZbbMQADc2tPTWT2KV+JJmXD4GN+GBA2joIEDfVBfXJ3kgNaPLa0eUWsBf190jnOcYBcZP6dcouY6j6BAapXkkhwA28s/O2q5I3Bvj4H3v8J0NwfkuQfQDMA1vwgBM8AjdQ8TzXhma1Wns3zfZVOK58pgeRrnfT7oNFJCY7FAakLzzH/wAQaxPka1v1Wdx3MNer8Tz7WQescS45Sp03OL22Bi+vZeOV8TJJ6kn53QC4nUk+6Y5qDqlVR3VE9yCQga5yYnEJjig1HJ7hSpV65/KA0fc/UtVFhsaRWbUOoeHddDKszU8PhzRvVeT7X/YBUmGeA5pNwCJHUTdB7hy7xCpWol1QZTPlFpywCC4DQmdFmeI8seNiHOcAANXCx9JGq1nL9QPw7XgAB0lsDLI0BI6mPsoHGM+V4pglx6IMphsFTrYlmGYQ1jPPUcTctYRIBPUkD5qw4XxEVXYlzIylxt/ToPaFSVORKrnZnPyRJJBva4j3+yg8H4C99V9MVDlHxlhymJ2/1WQWFBrab3UKpc0m7XMMZmmYDhoYUyjgGUL02lzv1uuRPTp7KBxPlt7A0sLnlkjMdSJV9wkBzL67goITKVR5kyu4+WU6QNR0RAA3M7BXlGkC6AsVznXjEXe2xBANwyJny9Db1KCvbxXyD8aHBr7CmLF3/l5uhtB2hQzWBJ/Fef8ApgeTUD2/KfnCE3EHKQHtGZhBESTmMls/q3J0AUuhipeJr61KckU5HlFnjqAbRvqgK97Sf+rWOaq2YZBIGlQW+MTp2CbRygAl9fSqbDQmcpB6O/MdkVmJILPx6gHiPqEimfKYtUAi5d02lRW4x2UfivsyoIy6F7jLJ3DtSUE41WAAB+IHlbbSDlEgX0mY7QuUGvXeT8TnWAkyDYARHaI9kqC5bVCccUIUAMKaQUBMRUGyg1HItQIJQMDkpKQprkCOQXFEKEUDXINQ6oxU3hPBKlaowBhyy0k6DLIk31tKCTzEclLD0v0sn7D9iqVmohb/AJh5dp162Y1C1rW5YAvbudNVWVOE4CiR4r6jjIsCPqANEHp/LrC3CUWyDDGi2kRb6QpFUAfuh8KpMZRY2kIYGjIB01GqK9qDG8z8xim4tBizpHXRZblXjmSo9ziJdA6aG31MrUcx8FDnOcGC036nUk9gsTT4M5pByzF+4+XqEG8xfE2itTE/FP8AYW+f0UmvgoOdtg74gP8A5f8AOqy9Kg8volwIyGfrrPyWvbVySDodEAKVYBk6XF+1jJWG5rrj+YALmts4kxJBM2jrcAbbrT8ar+HSrE6QYHUmP2mPRea8Rx5qVn1OpJHpp9kEt9QNaQ2sCcrGkZbEG7mg9Bud5hFwGJLKgIrBgD82YNFiBAfl94De+irmYgDYbbA6ae3ZGbi/NmDhOaZLeurj1PQaILAcTd5PxnDKXn4R5C6ZcOpdf0uo/imBD3fCWxGkm7J3teUKjU8rTmiHnacsjX+p5+karqdU+XzWAMDpBmPneUEuoMxJLnOk6nUjYm/SFyU8SeCfNOpm1ybk6bkrkFplUepZHykobqaCE8IDgpNYQozigGQkcnQmOQMKGiOCkcMeGvNRwkUml4B0LtGD/uIPsgn0uH+HUZRYwVsSfiBvTpdiPzOAuSbBbCkxmDpEvfLnCalQ3c47NYNmjQBR+XMAzB4Y4iufxaozOJuYNw39ysVzJzAa77WA0QG4tzW50speRu5/MffZU1Gk6o6GySd+ncldw7h7q1QMbqd9gNyVLxOPGGxL20gHMpvi/wCYssST6glB7rw0RSpiZhjRPoAjPKz/AClzXSxdMlvkc2M7CZieh3CsuKY0MYXSABudEDMQGuBB319FTVsC0B53Mff/AGQDx9uUukGGz7kwPug1uNAvLQRABn1g3+ZQTaFJrbxMf/s/NSKlcH4u3zVHheIuLS0kTGq7iPE3Ck4iJA9yCPugy3O/GHOrOptJDGwPW2p+ZWWzI3EMeary52p1UQoHh6fCa1qfKAtDEFttR379Fc0MLSqNb+NluGQW6MIzF1joHW7yqZjLKRRbCC3ocKovaHPxTWOMy0tMi/b5+65V/sEqDe8V4W1jAQZVS2gI6qVjMQXG5shhwAQVmLaFVvCm4yt5lAe5AN5TAErwmygk4LAvrPFOmMznafuSdgOq1vCuWKQqilm8Q0yKmIf+UkfBSA/TNz1hZnDcRfhaWZog1jlzRfI25jsSfotY4fy2DL5h9WXOO/m+EewhBS89cwio/Iw+Vtj0nssaxpcQAJJsANSSn4mpJJVjwTiFLDE1HDxKkfhtGjTu5x6/3Qa7hGAZgMM6tVtUyktBiXOAkAdgYXm+aSS46kkn6lWHFeNVMQ4vqukmwGzWj8oGwn7KtKA2HxLqbg5hIPb7HqLLSYznerXw/hON4IcerbQI6rM1apIAMWEBNplBfcL4lEtcPLkGb/STlj3LQh/4oQ8kunadnCdOyqmm6UGUGso8YLWl0z7CINhPvEqk4nxsuYGC15Pc7g+6gDEETB1Uc3QNRKdNK1iKAgY5qVjbpUTDMugO2miNYnEJaYQLkK5KXLkGirCHGeuiIXeW8LXcR5Yo4lxdh3ua8y6HNJYfeLLH8Z4ZWw5ArMLZ+EyCDHQhBU4kXKiOClPaXGAJKms5TrFuYmkOxqNBQUjgp9HAtpUf5isJaSRSp6Z3DVx/oH1QquGZTJ8So0x+WmcxPbNoF2HZUx9drCctNgAtpTpjp3+5QXvCeEOx4pPrGKdME2gA+azB0EBP55xByhgFm/Lsiu5zw+HZ4dJpcGeVrW7xu5x69uqzHGuYquJHnDWMmQ1o+5NyUFFVQWtko5EpQyB6/wDCgGWpkIrk0NQMyLoRciQtQcw2uml3ySQiBiBmVKAiQlhAgCUlckLUCwpWGZZQnFTaQsgkQiMpwhMKVzkC5UiUNXIN5jP4hYh2mWn/AJRf5ulUGNx767gatRzrwC4yBOttPko4Bc4AXlXlPhlBlOXipUfr5LNHYDdBW4zh9J/4dKu0QL2cS4gXJOwWcr4NwMCo13uR91fVeEAlxpSSdj5XAbiDY/NUeLwL2OgyD0IIPyKCA9pGqt+CcafSYadERUqOEv1IAFgPeSqmsDurzkXA+JXLtmNmdpdYH5SfZAPE8v1GZAYzPBeRu1o3PSSoHECB5RstjjHlzKlb/wBQw3tTb5WfOJ91g8W+XFAuFrZXSACYIE7E7rn3Poh0VIotEgGYJExqBN49kAnMSNarzmOW1PBcZ8INbMDzADyOkayws17qncEA4SZE9yJSbZADKnMpEqQA0a39E41J00QCGH6pfDCJKG6oB/sg7Kg1ndEviF3YJtVtkAyVNolRFJYbBBJzJZlDaCVLo0UDWtXKUAuQJUxZb7/NJhOKVC4NEnsCf2StwBeTsBck2AHUqOcWWksw8gm2cfEfT9IQbbDsysBfVNGf1VG//ZJUwrq3w1qGIEfA4tzexbusKOBVXS7KXnUwQ4+4BlRBSc02kH7IDcbohtQgNLYMFpMwRYgHcLQ8ttNLBVHAeaqcgPr5fo0PKztbFF93yT1N5PU91p8bRfTwlM0iW+DBLhrneCD8hM/5kEzmaqKWGYIiwA9gvO3Pkq/5i44cQGyMuUAZdhAj/f3VDTZJQEpj+6ueXmtz1HuAd4VGq9oOmYABp9i6fZVLFMwFbK7s9rmO/wAr7E+1j7IHcSxbqtQ1XQHPDSYsBADQAOllEKuOZsK2m+kKZz0/Bp5Xj8+UFrzGxzBwI7KllAjgtZw7g9Kmyix9MPq1GVK9TMXAU6LGksBAOro+qzOGwxqPaxoLi4gQBJjfTstfzBifAbiHOtVxJ8Km3enhqJyz2z5YQZPG4o1HF0NYNmMENb2AQGOIShcUA6ryf7JjKKOGJ4agY1qbX0RCUOtogALlTWMsolAKfTQGptClUlHapVNwQEDkiRcgkY8F5FKmCZOg1cdkDEURSLqbdRZ56ndoPQad1oOWmDx3VbRSY5563GUR7lZ7iFQGq8jQuJn1KDU8p8rUXUxXxL8jSTkbOQODdSXdPTor3/AOG17MDJG7HkH73UrinD6ZwDaZuwMZ5j+VoiXDvE/NSX8CouohtNjWjL5S2zhIs4HWd0GXxv8ADOgTNCs5pH5Xw4HtIgj6qsx/AsU1zaTqeal/Rdp3Mqm4jj8Tg8Qab3GWmztnN2ctlh+danhMlsPMS6LR/dB5xxrCFjyyIg6bqDTpQD8l63WbhccP/ENhzTAcDlJ9xt2Kj1/4Z4Zzfw31GnYyHfSEHl/hkJzVreJfw9xNMEsy1m/02f8A9p19isxXwr2GHNLTMQ4EX90F1xrhJp4dmZzIz+JSGYZvDxDQ+CNRDmn5qgp4cucGthxJAAHUq2HAaxs/w7QJc6YA2sozR/L1Wva5udhBBAJEj1Qa7NT4RRgZamMqNudQxp/b7wsLXruqOL3uLnOJJJ1k39kTGYrxHue90ueS42Op29ExjAR8QQMhdlRPDI9EoYT2HVAJdmUhtNg1Jd9E0hmwQBhDq6KQKQ2sudhjHVBEoNU5jCFCa+Cp1N8oDsRoTaQRXt90HAJUoKRBJ8VzScpIkQY3B1B7WV9wbgeHFL+ZxZ8kkMpixdl3Ma3t7KlqNUDF1XGASYGg2QehYr+ItBoytpkgCBMROwjosu3nus3EDxD+EXAlrbQP0hRafAczpAOTMA4nQB2jiRtMpeY+V3U3Swy2PXTdBoON8cwdSpSqOZ4sAwdxeQCPVBx3H6VVsBpYJBECZ9fZYujRKlUKRAN7fNBpsQKXw54G2xBN7qw4Rxd9Ly5mPb6wQsaMVcEkEgd79JUzBVWuaTAkHzN7bEIPR6PGmu6A+oVRzZx2k2kWP8Nxc0/FB0G3eVRPpMy5wY9+tli+OYsvqmTMWHsgsqnEJdI3A+oVfXMuum0TYegTnBACtgJu0+yh5C0xorOEWzhDh77oK+niSFLbiA74h7hAr4QtPUbFMDYQSzTb1lR3sE2TmlOhAjGp7XJAE/KgaaTTqLotKkB3TWpzUEljEUNTaZTw2boC5Oy5EbTMLkBq1NCwbWCqw1RNMGXDqBsp+Bwjqjw31JPQDdbxnL1OiCG65Zm06VCJPowfNBgeZOcXPHhYdvhUYjKAJI6E7DsFD5c429z/AA3+cERB1iNpW/41ydRrMeTZzQYfAzSC8CY1Hk0O0ry+ng3UsRkLsjmujN0jf0QTOKYBzK72izQRB7G4UVhAfc9LhT+YKrmObJnM0T7Wn31WfqVzMwgtatQAkWQqZ8wIt1VccR1uuGN7ILqviGtbqD2WZquklSamJnaFELUFjhxYeiPhsM6o4htoa5zj0DdfuPmgYd1h6Ky4JxT+WrirlziC1zOrXa+9ggj1MC4UxUF25spPQ9/VAaFY8R4yHh7KTMlN5zEHtoqwICk+46INWjuESUhhBGhKHqRI3Qn0hsgbmSiomZUoagOHpzHITAntQS6TlKpOCgNKPTKCST3XIIK5Be8NxJY85SJLTE33v9lb0+Y8QZzubuIyjvJn/W75+izGJqFhBFjKN/jwykEX2jSfuEFvj+ZMZmDabmFr5mWaaySRt5z81lOO1C6u9xMmRJFrgAG3srLGcZtDARI1O3oOvdUT7lADE4kkXJKjlyJWKDugUj6JiI3RNlAxNeiJlQXQSm1oATxiVGckAQTRWEJiBnTpQSCUkoIcucUBQnBCYSnPBCBXQmZUhckD0BRTTmhIx6eD0QOBKex6ZnXZ0BvEXIGYrkF1xH8vqqx/xLlyAuKKiU91y5BHraoLNT6LlyDhoudqFy5AiHuFy5AdwQyuXICMH2S7rlyDnJaS5cgsqLR4RMXnVV9bZcuQNemBcuQPRGrlyBwTiuXIOXLly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n w="1905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Еволюція уявлень про роль і місце природи в житті суспільства</a:t>
            </a:r>
            <a:endParaRPr lang="ru-RU" b="1" dirty="0">
              <a:ln w="1905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124744"/>
            <a:ext cx="8291264" cy="3629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600" b="1" dirty="0" smtClean="0">
                <a:solidFill>
                  <a:schemeClr val="accent4">
                    <a:lumMod val="50000"/>
                  </a:schemeClr>
                </a:solidFill>
              </a:rPr>
              <a:t>Епоха індустріального виробництва.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Збільшення використання мінеральних ресурсів літосфери, які відносять до категорії невідновних. На місці природних ландшафтів стали формуватись ландшафти антропогенні внаслідок людської діяльності. Поверхневе пізнання законів розвитку природи і недооцінка її ролі в житті суспільства призвели  до</a:t>
            </a:r>
            <a:r>
              <a:rPr lang="uk-UA" sz="2000" dirty="0" smtClean="0"/>
              <a:t> </a:t>
            </a:r>
            <a:r>
              <a:rPr lang="uk-UA" sz="2000" dirty="0" smtClean="0">
                <a:solidFill>
                  <a:srgbClr val="C00000"/>
                </a:solidFill>
              </a:rPr>
              <a:t>загострення стосунків людини з природою, до появи кризових явищ у взаємовідносинах</a:t>
            </a:r>
            <a:r>
              <a:rPr lang="uk-UA" sz="2000" dirty="0" smtClean="0"/>
              <a:t>.</a:t>
            </a:r>
          </a:p>
          <a:p>
            <a:pPr algn="just"/>
            <a:r>
              <a:rPr lang="uk-UA" sz="2600" b="1" dirty="0" smtClean="0">
                <a:solidFill>
                  <a:schemeClr val="accent4">
                    <a:lumMod val="50000"/>
                  </a:schemeClr>
                </a:solidFill>
              </a:rPr>
              <a:t>Епоха постіндустріального суспільства.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Характеризується </a:t>
            </a:r>
            <a:r>
              <a:rPr lang="uk-UA" sz="2000" dirty="0" smtClean="0">
                <a:solidFill>
                  <a:srgbClr val="C00000"/>
                </a:solidFill>
              </a:rPr>
              <a:t>надприродними масштабами споживання ресурсів Землі</a:t>
            </a:r>
            <a:r>
              <a:rPr lang="uk-UA" sz="2000" dirty="0" smtClean="0"/>
              <a:t>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Стрімке зростання чисельності населення у 20 – на початку 21 ст. призвело до дефіциту ще й просторових ресурсів. Порушення природних процесів і деградація природи призвели до </a:t>
            </a:r>
            <a:r>
              <a:rPr lang="uk-UA" sz="2000" dirty="0" smtClean="0">
                <a:solidFill>
                  <a:srgbClr val="C00000"/>
                </a:solidFill>
              </a:rPr>
              <a:t>глобальних змін клімату на планеті, непередбачуваності кліматичних змін і активізації природних стихійних процесів.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8434" name="AutoShape 2" descr="data:image/jpeg;base64,/9j/4AAQSkZJRgABAQAAAQABAAD/2wCEAAkGBhQSERMUExQWFBUWGBoXGRgYGBsfHBwcHBwaHh0gGhseHSYeGh4jHRoYHy8gJCgpLCwsHR4xNTAqNSYrLSkBCQoKDgwOGg8PGiwlHyQsLCwsLCwsLCwsKSwsLCwsLCwsLCwsLCwsLCwsLCwsKSwsLCwsLCwsLCwsLCwsLCwsLP/AABEIAMIBAwMBIgACEQEDEQH/xAAcAAACAgMBAQAAAAAAAAAAAAAEBQIDAAEGBwj/xABCEAACAQIEBAMFBgMFCQADAAABAhEDIQAEEjEFIkFRE2FxMoGRobEGI0LB0fAUUuEVYnKC8QczQ1OSorLC0iRz4v/EABkBAAMBAQEAAAAAAAAAAAAAAAABAgMEBf/EAC0RAAICAQMCBQMEAwEAAAAAAAABAhEhAxIxQVEEEzJhcSKB8BSRscFS4fFC/9oADAMBAAIRAxEAPwDuv49Buw+OIrxyl1JHmVMfHHmi8U1XJvhllOLgLHte/HrOzkpHo9OsCAQQR5YsDY4DL8SqArBIjzi2OhyvHjs636HvibXUTizoQ2JBsJ/7X7KT2xh40f5COgsd8RuQtjHOrGtWEtPiVWfZnc3EbYtocYBJDAgj1P5SMCkgaaGurGtWFx4sv59f0xS/HE6EfPDwIb6sRNYdxhG3F1/n+AOIHiCdzPph4GdB4w74g+dUdcIzxVO587D9cQPF088LAD7+NXvjZzo6YQDi1PGDiiTYmP35Yf0hkdPmj3xU+ZPfCv8AtQeuIVM8Tt8gfrh3EKGgzMY2c0cJ1rP0xv8AiG62+GHuiKmOBm8RbPxhcuYWNiT6j9cDVnvygx5kYlSjY8jkcTGMPFRhHr9fliUr3+n64dwFkbjiwxpuMDzwoULeWGMSsoPQ+8HBcQyMhxYnYD3423ED5fPADZlT/L8cYtcdwfeMK0VQcOI9xiQ4gOxwvauv7OKTU7YFIKGj8T7D44xeInsMJXzRMaeswTtbsPafr7M7HscV08+xQOApETA1Ts0bKRcrsYIm4tiXqxTorZJnSf2ivn8MZhBSz0qDyjy8RbfPGYPNh3J2SOMp5EOuoHtMdD5+dptidHhTefwP0w58YJGkJ29in+pxqtnxpJJSR000x9BOOdeIm+DRpFeU4c6wddvME/IDBFZHBPOPch+pGA6WcUgmfkPyGNeMDckn9+uM5a0upOAxa7j8RJ9P64mtd+ur5DAimdh8jiQqRuVHw/WcR5jYBlTiLbXPzxYM9b2W/fvwGlYExqX4H/5OGFKgO1Q/5T+S4b1ClG+DKXEgPwsPfGJtxAE2A95OK/EpDo5/yE/nja5qif5x/kF/TEb2Pay2nW6wgPfU/wCmNmqN5v3BP/zIxUyqTA1T5oB9cDVgASDUYRuBpH064N7HtYwWghE/k31jFDFRHJbzgTgGrmE6u7H0/UjA1WsPwgxeZ0jttb88T5jFQ2q5xBYKJ82/Q40nEFH8o/zHC18zTNtA231Rf32Ajpe+JrQQ31ovlM/UjCcwcRjTz9MxqMe8/piVXN0yLMSfM/0wAuSpn8YJ3gR9BOLFydIfiUntq/LbBvCmb/iQNvm39BjdPiAmYU/4tvfzDFYytMndRtuw6+jWwI1Acx0cg1TDAmYsbNMSZsDsdsUpNhtYbVzIIs0dbFY+uB1zp6V4PkV/XC45SkZ5YiIlDva3WDfrgihkFYWQz2iPmbbXxW6g2Mt/iIgiqR8Djes7eO0+o/XAmdU0tPJpUjcspk26DoB3nFQzSuRLECNotPYR39P1w98kLYxi1Zv+c23QKfpiipXYf8X/ALcL2zgJCrudr+fmfS2B6ObfVKmIPKSAT2mYi1/lhrUkGxsaLXaP99PuxgzrrfWx22/074GRSYBAmBM3vF8GUuFEqGiFJNx8Ytf0GDzx+UC/2g8gC5NrAGff0P8ATvh3lcmbeM6qSZC6dbEAgmFUgbQL9za2BqVQUyjXC6hzezqG51mDHQWkb3mMU8X40KpY0uUHSuoFlMQZWJuNj54b1WzVaaQ3zdSmlTWFbRo8NV1aQBtcTE3YwSN9hE4AqZlvDpSWC055lIBM7DeLEBepvcYF4SEqeIWSFpoOa0EwRdRcysCJE8ovONZd3ZnVKYAco4UrqZegAANiAwP4e9hvGSsA546/41V26sQL/wDb7sawZWymk6QMwwECREGB5WxmFUg2luX0trY0xT0i0u3/ALN+WBko6j+DztP5QMWIqsSJYCAbAR6Wk4vy4GyqxFhMj6HC8/FGFNgbVAsja07Dbvt5YkXQpJqRcWJMweu23W04vzPBkYyQ4M9GA+U4jS+zdLqW97D8sZPVsraiuggIJU6u57fPG7DzPnOG2RyFKkSVE2jePTYg/PBOdPixLNIAAjRt/wBJwvO7C2IR0s6QeVUB3tP/ANX36+WNVOI1JFwI2sLfHywwbgwO5qT/AIgfyxUv2cXu3xX9MZvUbHb4QuGaYWDgeQjvPQd7740c4387du354at9mUj2nn1X6xib8ApmLMAAPxKZPcyPOOgt6yt77htYjbNnqSd7k/6Y2lN22Qmey2+Jw/p8HKgBXdY/l0A/ECTgbN8DX2nqP6s6/nfC3+4trFgot+JlX1cfRZPyxr+HXuzf4UJ/8iPpgulw6kWhHqG/QAj4xAwS+Wp07M7eYaPmBGHYbRS7Kv4D/mb8gB9caObjZUH+Wfm046RKtMoNKqBJkhBfyvt6jC1mpgkeIqH+7TE/9RJPzGCx7fcnwx1Yc1XMAdfDpgL7yWj5YuzaZUA/e1GPbRTJ+IFsDVsihGpqrkd2BI+uKVp0gI8ST5qY90X+eDcx54KmqURAVHN9y0T7gMbZ29oKlLt392qW94xHOIVBIqCQLKqRO9pn64NyXDstEu7Nt7QgD1AM/EnCsW1i4VpN3Zj2Wfzv8sE0wxIVQAxIAB5mJ7Dt8BhomdoDlNI6ey+HB90j9cXPxnLov3NEIzWLQkx2Bm04e73Gl7gHFculNdOqWFiVnSTNtInYd+u9hhLnMyI0ozHoQTfv03EecYd1KNOoIZY7S6i/SIM45ZstU8RmYJCk6vNrzJKxsR7sXCTl1CrZPLUVW03uYN9pHW1wTfBulVXlC+SrIHlPT54W0EhpJJPUgD+pIt6YtVgZ5iZv7MQDEAnofXDcmy00W1c6ocKJFrlo03+nvvh1WrLC6ebmEEGRYgAsCx0rG35G2E9Gmwk2dVixN2te0EH4/wBHOSz9FV0vTRBDTDXaVtBWSIOwO2+KwUnRr+1ADycy3kmRExaNXMYEbem2N+Gq0dTlVDSwvBk8uwWzRB1CQBPU4VVa6moCiPpsYMFviR5ecYorsXJnm1NJNxsN+8R+dsNOhthVWjW01AiOaIH+JI1WMjfaebE+GcVajTaGXVUPKGi2w1EiX6FYt75xurlGVdcNTSpYqjSLjYgzE/sYFo5d6kIoETPtIgO4u3tW29w3xZI8R67AFKlEKdgKbMPczLJ9cZhDm6LFyTUU7X8Q9h2AHyxmK3LuFDtqDdifMx+eINrIgusdiVwIM/R/5LNB/wCdI+SjFqcTpzAoU47mpUP/AItgevB/+F+fYx2+5v8AiaYP++LHaEE/QRif8erRpasItPhyO98STiNPbTllG1/FY7eZIxpuKLcqaPaBl1PwkYzlrJ9F+w9vuVtxZgIAYn+8I6f4vliA4tUtyqfIFOh768Ef2yw2Y/5aCD5gfuMY32hq/wDMrR6gfpGMHtbugr3Itm8xveOsX+gOJ0jXYk/hAkmYgWueTzjFbcaqMI1u3eav1E40/ECRBWmR5k29wEH3zjN12Am+fKmGqOVv7Me7t++uNHNuYI1qP7zm/uGKEzahv+CPQNMdpEfLFxzlNhEVgDMtTUfSL+8nCSDkjXzbQQ1RhHQHT/8A18RgVHkjk1E9WNp8ibH5YmfDX2abkg/iamD8yY6bYarUrFJp0QN7hmkx/eVcNUhU2AVss6CajhPKb38va+WKadVR7CBiPxN0PnJgT64tq5UrzNTpg33bc/4WrCfeMFnL1qVJatNPFDHlFNFYr66SxBv1ib3wc/mQ2sGbK1GGqowVdv5R7piZ8gfXFFOoiCVUOY9qbg28vpGNcQTNNDtRrAEA2psLRuRuJ9w7YCzmVqKiOKk6t0GqUAj2hEXn3Y0qJSiuodTzT1iFCsQWglQRtc32EC98OH4Hlhl2zCtWOqF06lDLJ6+zruAZBEj0MIzxOvWdaulo0hOWQunSQREESwme8zgevl8x4UD8TS1MSNogmR5mL28pxW5LgvclwEZnLJqSAUUhQ2qopO9zEyp6wSb95xUEBD6AWVTAa5tO5hYiJMeuKjw2t1IS1tbgC0+ZnfoD88F5HKQpPj09AOk6tU7yCIEqJmG8vit66jU2VkrNyOYgCxHTvv0264j/ABSL1YGI06SB9cL3RbFa2tZKygiIiATY/wCmCsvk6TEmajt01RFh10gn4HE2kZt2xlqWAwU6T1kf/eInMLsFYT/fHu2bzOKVzBQaQaYgm3Pv5gg/HEWzIa5FAn0I/wDXGdklxdZB8M27lj/74j4kgApt00Mes/z4Gp1lFtNMneS3ymMSp5imY5EH+cj64LoDKqAj2CPMJ8pae+NjIMdmK+qAE+8R9ME5Z6ciNA7S03G28/v5u1r0KmWqUmqeFUcDTVGllEHYwdek3BAHY9INKWastKzjDVqqbuw6DSxg/Hy7jE2dxsxAG+o/Hbr6jF2c4cUAI+8BsGViwt7oB3sfnGAHzCkaSDcX2E77HFq2OguvxXRoI30mNG/c7CZvv292AqS13gr2EliQCTcyx2jzIxqjw4moDK8oJgaiPc0REb38hOLQxQMH0m+oltr9dM399saqlzksRVMxVBOreZtMXv2xvDhc3TN/vD5gmPljMaeZHsLHcf1szQg0xTaxI5aezDtbeL36YCFNgQSpgESCqr0kXJtP1tvgpqtFSdbs5uILEwDMbRMAj4DEFz2WEaaRY7xc3tvJI+WORyt2Z0upWXbo1NNrErNwT+EH0ONwzRBLFgPZ1WOxAhQOo69Ri5OK1LeHQC38gbRE7H8Iv5YubPZkxdV+J7eUH+mJbYWgZOHOwkK5BO5AHpd38we2/uieHETJUaSb61g+9VP1/PG6tWoTDVTuJAAG/r6evlja0KQAmXM7kkn8gBHliXKhNoi1OmLF1if77dtrjz/Zti1qM2JPmEWdoO4Y/s4sFYSBTpKSRAJWbem2JiuxgeIqTYhYJHuHXtcYSbfCAxSYGlKpBk3ciTtsAI2/e2KqiwBNOmvqST36k/L88FVcslizsZ3BtPqLn54gteJ0oF84+Ezf4R3wPHIF1PKuR/vVUb8qAH5AXxrMLTX2qjsf8RPwgYGqBqsndRvB0qPViY+JnEaeXkcvP5UzYerty/8ASG6YEpS4Q7LHzihhpRegBYEk/v44nDuVLELJhZsdvwoBqPrBxSlXw7kwdop7+hqNf/p0+mC8hkKx9kCihMmx1kHcmZM+bRi9kV6n+xJXVo6C2vtbUbm/RFOqPVh6Yjk+Fln1MzQSCEEKenQXAPn/AFwfSy6IxFNTUqdyZN+pboPQX7HHV8G4aaYV2VdZ8jCzc+YP6x3OKSXRUi0hdQWpTGus5VT7Ck7edjvc79xbCrjtVKpRUEwymbAQJ3nrGo/sYY8bzz1nI0kqogW33v5Tjn8xRcFTB9oCxAAgAX6/j388KUKipA32KM7SY2AMjm9/URvJEe9Rhe6gxqAK2kHbe0Y6GplWD9PSR874VZzhppsf5TJA+oI7X+BjpitXS2KM4kc5CKHDqZUlAoBG0W98YAr5Hw2FzE2bqOwP69cG8Irmmxn2T5Nbz2w4r5AVFItcb80Hy2+eNnWtC+JIORMo8VZRZewZRuB/Os2sYtgdjSkgsdamCNA39xmPL1xJ8m9JpDxex62jeSI/P6EcOogMXBLMf94DpJHmOadPzxzNblXX+QXYVGqoaxiCd1Hp7+uMViwsUtI2G3mdPWdsdh4FJxfS3kdP6nFf8BSGyKPIAD/1xI6OOMA7oPQWt/kxYXjqnuUGP+yMdYchStypb9/yY0eH0T+BPgf0GGFHN5XPGkfu6hRu6LB+IF9zi5DQqPNdZJYS1JgnKbliCpUmekCb3GG9bJ0xYIoXaysfowj1xAJQFtC+YiPqxnDVrhgrQm4xwxEPK4q0SDDUyQRb/iA3pkHboYsT0AAQqwZtMeza3x362x2NHLUgdSCCOqgAj4G2K87walmJCAUK5PKUVAlU/wArqVIpudgwgHr3xalbpujRPJxyZzSIbw568s733jzxmGFTOtTJRzWRlsVbQCD1kaRGMxpS7AMs1QFTSZp9RJXV0mxBET8jiVOjSEyJMzJNSLi0bbfCd8EZHg0IHdyijkloRdVheZMQRE9SIwPCIIVgxgMACXMkbHe4jv6Tjnu8WKUXHJBadJJEoJCxIJiARIE7yesjtimtTpxPiWggcpAnv7W/TbbpiFdgw1xDWjcg+yJIg2A7fPpVRKiCSoPYcx6dII6Hr1w7p0zOzQVTc1L+Qsbg2B27b4xgJEzexIZbW3II+hxE1EAsDp2uQO/a/br0HpgmhQdvZVQoBk2i07sxgG569fOMJSXYMsIQLeS7C9tQHXpYX/d8VDNUQRyVkFwdZRj1ggAr1i3lucVsU1DVXDn+WmpYzfrYDp8T1GJh9JJSkApGnVVYMbH+QQOl53v3ONVcfThe7/4HyWLnKWgEagZgr4dU2vcGNJ2FpETvFzIKr6tKRflNUyfdTB0x6ziKV6pIhWqaV2VAojqY2UdJnGLR3khj/Kjf+TbSP7sjzGMbS9Kz3K+xqrMiENcgbnTpWBsFgAGOgE4KoU2ZeYLTEC0GY9BYfH3Yr1qICqCyiABcjvBPrczGLaFMxJYE/IW2379cOevKXwPbYRlK4T2QOwZt/jPyEY1W4zUdtFIb21nbfoN2Plt9MUUstVq1FFiSTYc09r2jHc8B+zy0jLc1Q9eijy8+nvxcF1kC9gH7O8F8ODUJJM77z3Pncen0I+0OeFMaEMMbmOg7T1JPXDfO16dJSYBgQQD0+pxweZzJqVT59Rt2jtYWxpTnLb+UVJ7VQQjnTM3jClqNd3GlhdoEzPt06dhEm5Uegc+rh4gJ1MD3EgYBq0lQrWciE0VdRiIOYqEzaTZR9JwtdpypEUZw5yVCkubTJm0liBJ66QD7z2xvMZYtEm6mRaRbuDY+hkdwcAcPzIGkq4HcMAJIDCJ379fxRhy7z0jEack04tk8HKVaQWq4KqOoIgSL7Da1xH64ZZTiGnlJlTtPTtfti7i+S1wwgFR3t+o/fYYT0SZgiOhHn6/645tS4vcuBPuOeJ5cmH0qY3EA/v1/YAyWcpBiXUK0ATC29YHz9d8M+H8U1robdRaeo/W2Fr5anWvTKhwWtYkQQD6ekR6TjZpSjcWVF0HrWQ+ywPXBKsT/AExymk03AqLfobiR/dO/Tbph3kOIjY/9UWPkexxN9B2rGJY4xmOJgWPXFbN/pODkuiStiqoFJvFvL9Ri4MItjKqqYHzwhUVI0Wn5f0xarA2O+IeH3xjHaL+mAVDOnxuqAARTeBEvTVmttLESYFr41hZ4g6/njMXcu47YhrMVGpg+8ySFMydOoXJlQe0gk2xVQq6mRaQgjSABEze4i4ud5m++GWdzUGmdJqgy6AbAzZiTdm2Bm1jtthfwjNujy1GnSQACVjWx6FjeRYSJt7owtjab4BocHJo1MGrLVQzMS5JAWx6nb8I+U9E2T8MvK6qgUk6aaahYGzOw0HaSIg7bYPzYMJTqFjCqzBokQFPOIhgIJPdiTcjFBpNoARNVzZFJEGLRFpBEgd7+WeIPISSXJVoGoPTVKZmZYGo4G/LqOlSDtY7/ABzNjWCzl3Ei7sY62gco6GY74K/s5tBdx4Zk21rc9gLj3yfS+KslnaYqBQpQmLsQDIHYklTc2EdptjWEtSV7MV2EleCmjlGLBUSBMG1hG5BJliO2DV4Ody+u+y2ET8fphlXTogWRH4iTv3+OIV5poWMeIDGhbNHfyHoMYt7nb57vJotJIGzC8oD2QTCbLvNkFvPA1TiYRlIIIsApG9x3vBNo+eKOI8QaoFhSD2AafluTbf8AXG6awY06q4Ek/wAojb+UMfMmB6nDVyM264DKFGFOvSGaZ0C0dB8LwLfXG8kwYHTdbie/6/0wm+/qVRTaUG7Bd46yx6b7Rjo8tlkACqAF2gDoOwHX+mNZwenFbuorvglks7UpmaZAItOkd/l/pgzN/a+utNmYrAgzAk9BcR1+u98D5whABqipER2nft5jzwuqsjkK0nYC3cAxM22BsDv5EYzU6eeDRJl+R+0lTNKdQIPW3+oO3rigZgI3KIPUgem+MyFMKp0AGYgD02nedzsfdtjK5RAdUrqYwZYTe8naAbRt+c6mslJrT4JcX1CKGdm86htPY+nuxfT4iEgaDCClF/8Al6+nmzljgCiw5gPa7bnafWPznA+W8Wo1bUpQQIDTq3Anbsd8VBuSb7Cpo0KlFXQkFtAXlsZ07/ERbpg6hxAMBvbbacJqgII93WPkL4llMwRUXUpImD7o694PrfGakyLOip6qnKoIYrIBXp3wjz1HTD2MABmmOUWBgnp1uLX74J4zUNJJR2X8J0X39/L6iDfC/gvEmCuWUvIAOpSwA2t++2OxaTei5t4sI7bovRZiCZ3/AK7YNOfCpDNpEkG2x+Bj34Q0qulgNViSVJBW0x2FwbECOmCqqloKsQfIzPS9u2OOEnpSp8EvAXVyutOYlhvtzeRtHQ7YXUwQSpkrGk9PeN46YvQ1kYtIYH8JME94vAPrgHNVh4nsaZEqDEmfwzsL7f6nHbLQbjug76gnfI0y/FWpMFchkbZh3vPodrYaUcyGAIuD5Y5ylUBUA+yelx/UET0xdlMwafKxOn8JO0RsSOo7+hxhGSfyaKR0n8SBvAnFVSr5/rjns/k6rNqFQMAI0Mo67wQesKdumCqBIA1H4X36X/PFuKHYzLevxxoiL9PXFJYxa/yPu6E45vPcaYMQqaoO7GBbsBeDi4aTniKFZ05qn+f6YzHFf2pmP5aXxb/6xmNv0k+w79zqMhXYqipA3KKAYgAGGaAROtYGwkTfBuVpDSjFghLakY3LalGx0xBgXiQBuL43UpBnZAF0hhCatTMoJfZTECo2rckXJFhBOYqHSgqeG2j2AjQijlEiLAiD0sBvcjHBLmynXJVmlGjkAvylwOZdNzJIiZViRYHtEDGm1eCAxIUJ7KbnVJgsRE9YEyRcGScCUaR1ushBT1DSTywyyTAJggSAfeO2IVC6MikSkBRY2MhjymYnUOYwbAHYnDaTpIRZT4lTpq1FhUdqe6SNSESG0nUCWgi0iwkG2Lk4amos4Grme8GdKyxXqRAFrmffhTmco9CrWaNWoiCo1FRykwCZJvEgd7nqZQJ5UdgQt9TT0G5WYkEsDtqMTuRhO45T5EGZHP1HOtNJVNTPKgqImSWgWmFHeZ8sD1a6vSTwyAWJcdfwwF1Ra526ytsTydIOvgp92hI1akBLkAtIG+5JK+8xfBeVRaaLpDBNKFwB7JkmwLAFSxYQAYg9icZNIfKFOT4c+lqo1SpHa09dPWR0PkT511NIADI8lrTckmbnXuTBPXDj+1QTRoLLNU5YQgCZMXJOkG0kzE9TbA39lL4a1GYPUDgdBKhGFgDIWYMEAmQSFmMdWlNRacvsEoKlTJ5TJLTW25uf2P38cN6VLTTLMOnfckiLT0v8CO2BMmuo7WsL7XPQe47dAcFZuvCkGBYlpm3rO5mPeAeuMptybbFGuQDO1GYIJ1W3H4R7ztGFWXp1C7PYhDbUblhNu4MDr3jpi/MVQRqK266QDE9hb5C18BVuJV0cqhIVdIZokQQJYlbkzAgCL+ciM9KNbLKuYLMeVrAm4ZfTVKwBud5v7sF5TxSWXSjM1okwsaQFAJkee30GActxKm0uCdPs6J/mIgtafZLbXGNniyMwhiFVjCAGZ3mSTqHa24GM3F8UKw7hlFRLuTM97iAehFwJJ/d2NLMC8WMDsNUxJvAJgARc9RhJxPNMRqS8aiQwM7AwSJAKm+42WwkwLl869Vz91oULqV73mBAJFxfboSb3xLUpK7JGnE8srCbEje8NtvJ2a2xwv8PWwF5ibgxHcfIfDB/Ds2QHD3IhjeDB2Hcj47eWLc3RQuJADAMJLAA32/Odt74lSawS43kLAsBOqIXVHa3vxyHEeH1EqsaZM7wvKQD2AMkecY6SjnwtpGkgRA5TDD2YO/6E9cVcVr0gmpyYsDymZI+M3Fxjt8J4iWnLCu8ESgJ8pTDo6VSRmBDUwxt25m85AjyHYYty9YwDt+Ei1m7QDvPrhO2UV6ilS/hn8WiI8p6+tumG5qyzW39onaZjaeoAO2846fG6adSXPbsV6l8BYg7k3tN5BPXy/ffC+pkxU9ogvswO0xuLgnoeuLmMR8uxHv8APyxJGiW8o8j5keVxfHP4XWlp3EirBK1Pw35tN7zeCe/lJnvcdJxupl1qgoSNLfI9CD++uC+I1IpKzQQdNjO+/wBY+BwNR0eIt4m5iJjfbCmqkpIqUWnglkOKkVP4eqhWoAYI2IG0HrhmVF5JPuH7+WAaOQBzBcEzExe1r9drYcqv792NNSSTW0dMpaTaIj54FznC1cybHuLfGd8MQe+NW6fTChrSg7THVnPtwIzZhHocZh3APUYzHT+u1CdpEZZUrq5MTIbUDpksGEGNRhQghT3lj1DrHVU+9qQpb7sgwhABYcwZhqadOknaPPGOHbXrRXbUpF9WkknSCRZCCtzJJgm843xTI0EdVQaAQGjoCCIIsY1AbGZBkSIxyLs2WjT577tWOoBp5NQYlrHSQdjGmACYsJmcEUs8fDNQnSCw8NSs9JYfDSS0QJUDygmfy7I6VHNPSQOamS5OxMFZmwE8u/UnA/HsiIDI4ILIdEaTBUBiAbLYkaZAAbuJK2pumKrGVI1lGssWZEBbSVJUnnFlsGYlSBAEG0kxgTOVnRaf8Sjh3LRpO6U7sNVwVgG1rEW6EXKIdLSKjsXIlgYuYGk6TBdQJvAmZgHDYk02pO7O2kHQqH/dzEkAL12GwMixxLSUshSCeF5c06bMaFNGYLEsxAkECmQWEuQfZk2vAIwNXz9kBTSTA07xZh7BHKQS3QnqN8GJX+6BpjREpTJHMSwUu3NzTzdepFztgJoVVqkvVWrpIACgSACVYzO8DbuRPSEvqyVgq4XSDQqIaYpkMHjQToggsG6khSSbb+YwyWoGApqswv3jiLmQZHcHy7QemFNDjPKEKhWUKLL/AHQSCNIABDEAGLLGDMhlNdR9Rfwy6PzrOq0hRp5dEySJ5eWSQDhybbonnB0WTgoCqiF2br7r3gLJW11X+bC7i2lRpJ03INjpAkX6yB7Ezsq4YVqnhU1vpp6gsrBM20rT9XHW0JHmAq2QDg1HSrEAFNQkkEgRvIiPIX72mUsUX7HNVOJjUKer7yQIItJ6dwABt2A74HbxAwZaRNZm0sBJCKY0zFgDBIuJIIHUYKz3AnqVS1LSCW8PS42utnMAgmd4vNr423DqiFFD6AzGSRJEdZECYGx6AXwrilSG+xNctlUAWAWb8PiQDsbyQIjrN9/LE6iUnVgoNM3ClhcHpcWa9+3odhqOQYVfErVadRYBnShYzEe1MASQSJPeNheFL+JzqVZWKgge0LWvYR06m2wxlL2ZJVXyZoydUwqseUgDSpJG9uWDBJNhvGBM3nIGlUA0kEKpmZI87SIlYtzYIy9AtW1sNRI9q5TZY0iRpkiZPl2xuplyVH8OAYaIdmFxA2vG/TyPrSavIizh4gAliXYB+YXPxJuNXQ4FzNdw7ayoBaIJJ1LN+w3tzenTBFPIsGU6HMAMSs7yNjYRE7XkG3fTMjVTrWX079I5oAHWzMAd+/TErmwRXSrAXJVi1jEQYnpMzBNuvlizOcVFKjMM0QLC0wdxqBB984rzOSAVNC2IHKB1HnczBM7WmOuCdKkhYBL6mkmQdrdpjp2xrp7dyb4HRzmV4vrXQq6FmZJnfvYEyZMk41mc3ordSxuBO9unl0+XXBfEOEhK0U1IV4BAuJ0t06Xi4PXAub4bUSsOquF5hvTZNQiIuJYm+41dsehKUJybjwwUdqoN8YFhf8DMfIEqZ6dW90dpxKuGKVG/CACCZuCR5H49dul7aFAQQVC6ljTGkRvcRtyjre/c4uFUiANOlplhAAPQwJ6qd/0xz4WUFgtBTmdKMSiU3JJH4iI0g9O57kYHzqffCFB0pPY9LEQJHoBvhpTpS6GSANwFjoQAST1MxvEdLY2eG01VnupvGqR08u5+PTfBKaQclmS1MNTFd7WW4Ei0SCd2i97epArMQ1oN+oFrQI7/AJYS8QzZlETa7cgNpJWL7gXPfywzpVYF4LEECf5TsJg9CR54iUcAgHPVKgdTzAaJN9u0fDzxXnOKODpK2nYExBmTN4Nvnvi/jPDazQ1M9Ji5Npkae5npBBA3tilqGsEOYBG3UAx0tF7HynDW1qymwGnmmcalqsASYGldpPe+N4kvB6YsEciTex694xmKuH4guIVm+IV6YJ0MNZLkLpLDWVgKAfaNlncBQNzAZ8NM+K1Sn4lTXTcs22pRMASJ07k2J9wxz+d4oEFPWQAFZWhBzczC1oAhmMQLN13w7r8RCUliUC6UFEQCWlQJi02cHpuZMYqUWksGbwiNTIhmC6mq1LvVZgL1CwYnUIJ03Gm4hTtEYs4jwNay0yrVDVWnr16AVbSSJ8RiCSNjcjlso610OK0quV5qkVGJ8UrdhTBDEQeZhErExJNuuLc5mfBLtIJ0vNKWAaT/AJrWBkE31CwuYe5YH8m8llWKojFqkw1RS2qWJaD2SCwgWiPjdl6p52psB4eqSZ06RqUkAg2I1XWIB1ASMLa/EqZV2psC5NLxHMgyomHswYkixnz33rzLUqzOzNUXxKjinTpqboCdNiREhfP4gwnF9Q4GblGUPrKtOyhDTnYhZN/ZDTHWBeAL69ZrNBphBU8KiZMN4VmsDJLMATLTJ85Xf2bTC0wimoSxbQOWyk8xNgswFJs0/wCHDHJ01co9DVTFMq9wHuYgjmv1M3NyJ7J/S0NM5yjnlQh6tyLQtgptCyDAJ68xja0EY6xaZo6CX8fxFVyFOjQHQFYXTAgGZidpiScczn8ktKq/iiV5VAga2YLCyNMKTBBY7zMNg7IcOapW8V0JVoACvEbCBclSAAu+287AnFYY1EcJxQ1KkMNE8xCg9NipB5TIBLDqOxwLUpViUiRLNErM2BbUZhiB3gmDY3w2eqtNXXSansgzAPZRNgQB529cLk8OmtZ1qvLtOksdU3iCRG4AEybGBvjHgGi1OI1A22oOVl9IGorC7BpEwJb6YW8c+0CEoWWmykgaSNwqkA6bTDAXYH6TbV4o8QEHhsCDcDfpMSOUA79+pwGmVp0mTR+IBV16WMgkloEACFHvETcYmldsTEedzYNVWYladNdqZGx3WRbmBF46mZEY3leJUzrRB4aKxCTJNzYm51AjUDEmy+Yw04vlAyq+kwraiLgkPAZwpYwRYz2X3YX5nkWKCmWAYEjkjswJ33MXuTHUY6ItSSEPOHFlY+NUV+gK3B5ri5A1dbWA63OCKVMFjAUjY6l094kCJk98ef5bjbjxnquweAERbLN9wCIEgD3ne4x0H2b4zcBqjRoPsi4gdW0kHTymOkdr4iehKNsaHPCaru+krsTTIDz4ZB6gDb0nra0YMq1kRujAjbck3vK7Wn4bdcVBVZjpAF9QURJMgzED8V7gRcXvg/7N8MpuyJmKfgks25ALGFuBqJgzaL29CYjpqbwjRRwB5QiqdI5YtEG8bFgJi89PjiuhVQvLASLAExJkDt1B6T1x6SP9n+UEsqMWIkHxG7yP3b8sc1xn7JMihqRp1SpLETpIEQTImWsTFpiO2Nn4aa4Q1TZytfPaahkd7G0i/wDT5YJCLVC9J3M7HpNu+AszmKbKHqDmYtYHTFyNrEAQCA20R6p6vEGpKTzKNXYwOw1RBIke44cdNtYHLA6c+CIOlitubpeBEGdyB19r34AFWnAFkbXJAtcE2kgRNiT1BGFtbjiZjWrwoBAv75ggzEgm/eOwKyrnQr0wIOmSZ6/O5t1jf0xrHTfUxl7HU5iqygaRMQRBMxI3A3ubx+QxA54sjAgyG5gx2jzB9mFBMfngDP5pgAwb8Qv3gyCJ3mwn03ti2rxBGgEgMdiOvcTt1AP7mXFuiQqgqsaeoGVuBve4No5ojefjgnM1lRQRcAwog9DHS9iTb1wPqWmwcaiCsLY7GAbk2O0XnfvgVXpssNdTzFDeTMj2gCdvl5Yhp8jHiZlQ51Ecq6mnaDPX/LJ8vhhBxTK85qh+VgsggGNI6dQAbbHc98OcqqXgRuxJIseYQLbXIgT88cZxfiDU6ioCZBOotcEvckyNjCmPL0waWm7+kvoP1zIA2Hwn4nTc4zAH8dSN9LGeogD3CbDGYvZ7MdIP4FSGY8U1VQ0jTCksQdJCC+qOUyQ1r7yLk4V1uB1hAqfd0wraAxVoYE2sPakkx2beL4eVKbWSmfCT2CTA2a8MIVSVKqLbAHcnC3OfaegGsHYpUUgtZQyjlIW7WgC4vCyLAY1Um23FGPLFNapoWkxsbAosiACdWogX1QT/AKnDehnUYNmHVySRTWykalS/ICCAiGxPc7xhZmsk1fM6aQ0U5UA3NlUQdrggW2sPfhpU4GgKnVUchmc8oKMF5YUEaSZAEz26icVKuoA78MZedV1jUVWRC/i0iQem8EAmOnQ/ikoUJZypRSGYcpe45UBBVQpK+pFhON8UzVEUGpofDZl1QQAVDREqBaVIER3NuhGWXRTqaAxRNJZdAmdWrSIkFgGJMHzB2xFuk2NM3lqXiqmmNdNWpshhRpAJk+Q1AzJMtseY4P4e4yYV6OhqkQ2q4Jm+uZK2cGIHUx3SZzgdTU9XU76GUBIGpioWSegUTcgH8I6k4MTIJVLhC5gKzHQAVKwuou86hJLGImxkWxnNJ8v5AlmFcs71LFqj+JBkF2Mj33M8oM+ezjgmVqpSLsbEAxFyQAO4ABkT3MjeYGylBaRKvGnXNtTgpMiT+ElQCT0w1zFRdK1BVKqbppIAaSoUWuqi46WDW3nO0h7ikH7otU1mBr0uwkTMGNIiRriZtPlhRmtDo7ICdUu6wB2AUWhIKnlt1ucWcQzAatAp6yaYNVEXmCzZpCxEWgkRHrhPQFZaxLtoVtSEtpAAhdJkgICZKzNy0xbDULyx2Mc9xTL5emFpl29ptS6WuACACRBAkRBkBvMnAfB1ZqZqgPUNRlEweXmFtRsxg+gPcxi6lFOj4VVWpKshCsaajGdWp9JAkdJEgehDXhWWJSWOlSIRSSIhZCgFQYF956bRiJ4jgTYv4WrUwWI8NYCyzTNxpKxv13j4DA+d4cCVbUz1CCHK6oMERKgEG8HSRO56XKz/AA5qjaRqXSxZngkMQxsRqvqm5NhB3kYuzdCmKLlStMgEjTMCDO0w0QOhm/fGSlTvqwOV4jw9MxUR1D63ksw0hQV9qAxEzYyD3tfD+jlSFKOvs6So5QvUMQFIKnY97tvsBc/m6dQrT1hJUvDH2YGqRBKrBBuRN/O3qnBvsrlcvR0imjFhDseYs2zGTe/YWjHZHTlqRXQErFP2X4T/ABJ5yIUiR1mZv5FQIPbe1sdPnuHA1FdQpFEliAin8JvqN1Oxt5YOySpTQKihVHRQAOnTviPHC/gl6amVkMBuwIEkR7RG8GPyx0aektKNGsb4N5nOICFn2vPfVb4npgdcs1FoWL3cT1+fujtfuU/FsrVr0VpJy1EgMTsB0iIuBYjzM7ThjTyLDRIJ5TqMgc35jcdtsXdcl7Vt5OX+2/BKdU/xHsixdF3aZkgXCtEkzAIvM48u+0Fd3qeEhqLSowFFS1utgAJ1EiTcwJ2x7D9ps2tNGpshhgoDW6neNrfPbHE5jgVSroDIgD7kxqmeoHfeNiDifNjp8ck7bPN8mAtViyk0zItt1ie31/NiKALalXaFFjAAm8km+xM2x1vGvs21LlI1qV1cgib3m0A7b7+7CvJ0HpwsawQCYWwBkbjcx6723Em5SW5Ey02hXWWpUOhTYAwosL7Ab2MfLzufX4dodSRJWTd7na0d7x098Thtk/s++YqCnTFNYA1AvAiGFyBMxFz1nDXM/wCzqsHRlJI+6ZopndbRq/FsYgixEgYccrBS2pCimXqEeGY/AwYmBvEjfof3EmVMi9iT4h2tuLgiJIBPsySOmOio8Fy9AaSUqVGaS7avwhd7gDpAie+KalMEKKVM+KWMgsG1g2GkCTvI2EE9oxg9NxdhHTTOa4jUKFKaqw8UwSe7SOWLTAXyN4xyvGOGnxtZ+8DsCAk6tm7iOgPocdtxThrlwtTUsAHmQgggwd41X6TI8oxzufpuoqalGm6qQYiNRUgiLdR05R6Y003TwavTxQDlUoaBrrMjdV0kx7x8cZgAcSdbaVt5D9MZjfaZ2dBwXhdSpVcuHdCs7rNQ+e5K3O4A0jcYCzv2SYZkgcq7S4E7SSCYtbeSZnthvwF6VKj7Y+8/4h6g6hCk+wQGmNxfeMEVc9RIpytLmi2lYUOCC3s2AKTP94nrjlepJSwioeH3JS3pX0fzX57CXgXBXpsRWWpqKB1UEmREC4m8EEKP7okTg2nnlp03u+mmjUtLiATBAVgWgShnUp9oDeRJlLi9N65qM9MjRpVDAkgq5kRpEBzTG5Gk/wAoljmssrP96KewYkrYhtIckEXJ/DMkCbgYUpNv6lyH6bOZL86/nt3FPG/s7V/h6QJBqaFRoiPDRniWglmJcE26Te8D/ZOuFY0q9Q/dkuQpYnVqg6rWCkyxsLTNjjpGqBQqHwzdUIChlmYImLnUp3vZicKKucpVF06qILUwGVdANzSmSRuJaFI9oSJ5TiVJyTi0ay8LhNyVM2nEHqXoUWTU7XNSNUHnGnWBPMsncdoGHGWrPToAUFBURLKhGpiVJWWaTYi5JvvtGFrUqawQlEKJFOFUGdDSNpBIhe91m+DTUA0gmmull02AAipymw2jtb2jjKecIiXhvptTXXF5wD5nMoaxaorUKjmmwQ9DDQZLciA6iSomF7DA4zzhlXXy1WEOW1SxD8jCHIAF5A6gTacbXi6CoQ5ojQtNdbBZ1GNa3BAjY9RqPfBHDcrLU6rksrGTCyGUs2xMxHKIUcxIIHKxNbaVtGWroqCT3J32JZThlZKzC1NRNRyGLB3GrSNOrUBGmzKsQd8OaeaEBCysoaGkksSJJKAkaTtbYdBhfmy9YLTQ0mqF11sXve+gMplYCgFTPXpjOE8LJQmuA0QIlAVDCWKwzSD7RJt0vBxnLOWzHglnGoHUaiFVAApyokQAdgSI2NjEC8QQBjmrFDJZY0s6CNSEwQQAvqREgkC+AeJZtafLTqMdZLqABrIhgZEFVGpBcdB526v7M/ZOrxBNb0/AosVYFjztbmgRAvYsI7zNhcdKXQWWIM2GV1WC2osIUFogMZmLf5je/ngBa9KpTqMFJUNBBUrESBY3FgCQZAPy9hrfYHLJsakEAadQjlH+G39fPAWZ/wBn9BgdLVKbTzQQ+oGxDa5MRAjawiMP9M+hSWDwThnB6T8Ry6VX0UazBZUgsJ5QNoXU0XiBPkRj3TJUqeSy71PH106aAMbRqQQxC3KliLgEidvPn+Kf7FqdQB6VUJWWoXVyvIVkEKy2iCCZvuRcRhweFnwqitWRUaoDyoeXSQSDPcgc1xcHqMehF/TktDrK8U5YPLJuDFpFp84vH0wNneIO6FYIAIJBgAxex9247YVZ3h7oIRqbost7RO5E6gSCImxjr8BKhflOom51c19R5oUe+ASLaR2vjOTijRIOXNsytpfRJBG53/1P9MEZTi5YkK5bYyVhfKC0TMxvhdmcqjQZktAtEmWO8CQAbb9pE4efZrKAJpRVe1jYGTOqZ5ixidXWfPEb25Ui2klkTcRy7VHSsVYEcp1WEFugAIGm5u3TbbEOK/amkgrCiwqGmvsgE3NjqI5QBK38vLHYq4DaSkbyBffyJi36YhRrLoCUyCqxGnlXz06fZmTti/Li3cuSdzXAj4DxahmqCCpTArAlSqLG+1pMg33nbEeIfY9SlTSPCYqQsIFuRYAiCJ7jvgjPcKpoZhQVIblMXWT7I3IJMj64of7Q+EAWQO1jcyR06n0NpOByh1Q0pcoQ/ZH7IqtJCak1idTKwu1SQwhibBB03BUnoMd7mH8NRSQ6C0mYn2toNhE2t/rzX9q0nNP7s02QuVIiwY8xHYEiZFrdowRnftGusAsZj17ee+2H5yF5TFufdnrU6ZCuKhu6KPu1XSDDzzEDYG0n3AqlUpUoKOwgnSrATF7uYGok/AY3X4jImDMkm0Xnf4jCV6auwdk6zBkggdInbbtiY6y5ory11OtyNdKoFN4NNlYcw5dW/u2Px9Mefce+x5SvOoGkDqWJuB3J3JPoIj0HQ0eIIjDQxAExCkxPr5k9emM4l9oaYIVhqPXlAEzBiSZ6/sYcp38hFV8HljcNKkhQ0A/yk/O30xvHd0ePZbSPujYRun/1jMV5kv8AEe33OU4jk0/h3GhYUVSOUWhjEdsD5ITRE3j+Gj443jMZL0/f+znjyhdwZQ3FaWq//wCR1v1OPVvtAJzdMG4LGR05aKkW8iSR2xrGYjX5Xwyun3ORqKEpyg0kooJWxI+63I33PxOO+z3CKIoVSKNMHXM6Fm6rN4641jMby6/LF0Of+12WQeEoVQpQyoAg3bcbdBjk+OnSrkWOujt/kxmMxgv7Rzf6EPC1FR6HiDXqzDzqvMtlgZneQTj0X7PoPGqmBIgA/wCepjMZjo1vSasF4UfvW/8A20fnIPytiji1dly9QhiCEEEEyOlj6WxrGY82Xrj9v6JnxEWf7L8sjZxyVUwiESAYsdu2PorL0wrAKAANQAAgADYDGsZj0o+p/b+C1wXMssZvGmPK52wuytMB6gAAAFhHljMZjQaFTOfEAm2rbpuMCfaWipAkA8jbjtpP1xmMxkdT5Ob+0p+8I6A7e5cLKbkmpJJ000iek7x2xmMxE+ColtYw1rfdDb0w/pVSKTkEggG832p9cZjMYrkqfpCMq55bnZD7zMn1sMY3tP5EEesYzGYaeETHgszxlnm9jv7sLG/3a+rH364n1jGYzES5Ra4Fmc9n/O3/AI4uy/8AvW8v0XGYzAxhVZec/wCEfVR9MVoeY/4vzOMxmI6CYnz45WHSG+q4XVlELbemhPmfvrnzsL+QxrGY6YmbFJ6+p+uMxmMx0g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6" name="Picture 4" descr="http://www.ecosystema.ru/08nature/world/hr/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653136"/>
            <a:ext cx="2400267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438" name="Picture 6" descr="http://geobotany.narod.ru/galanin/syct_19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653136"/>
            <a:ext cx="2808312" cy="1804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55576" y="6453336"/>
            <a:ext cx="7416824" cy="2342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Антропогенні ландшафти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322128" cy="1143000"/>
          </a:xfrm>
        </p:spPr>
        <p:txBody>
          <a:bodyPr>
            <a:noAutofit/>
          </a:bodyPr>
          <a:lstStyle/>
          <a:p>
            <a:r>
              <a:rPr lang="ru-RU" sz="4800" dirty="0" err="1" smtClean="0">
                <a:solidFill>
                  <a:schemeClr val="accent4">
                    <a:lumMod val="50000"/>
                  </a:schemeClr>
                </a:solidFill>
              </a:rPr>
              <a:t>Рівні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800" dirty="0" err="1" smtClean="0">
                <a:solidFill>
                  <a:schemeClr val="accent4">
                    <a:lumMod val="50000"/>
                  </a:schemeClr>
                </a:solidFill>
              </a:rPr>
              <a:t>організації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800" dirty="0" err="1" smtClean="0">
                <a:solidFill>
                  <a:schemeClr val="accent4">
                    <a:lumMod val="50000"/>
                  </a:schemeClr>
                </a:solidFill>
              </a:rPr>
              <a:t>живої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800" dirty="0" err="1" smtClean="0">
                <a:solidFill>
                  <a:schemeClr val="accent4">
                    <a:lumMod val="50000"/>
                  </a:schemeClr>
                </a:solidFill>
              </a:rPr>
              <a:t>матерії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</a:rPr>
              <a:t>Молекулярно-генетичний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Елементарна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одиниця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рівня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 — ген — фрагмент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молекули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 ДНК, в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якому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записана 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інформація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 про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первинну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структуру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однієї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білкової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молекули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</a:rPr>
              <a:t>Клітинний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 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Клітина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елементарна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одиниця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рівня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Елементарне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явище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виявляється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реакціях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клітинного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метаболізму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складають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основу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потоків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речовин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енергії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4">
                    <a:lumMod val="50000"/>
                  </a:schemeClr>
                </a:solidFill>
              </a:rPr>
              <a:t>інформації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 </a:t>
            </a:r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http://intranet.tdmu.edu.ua/data/kafedra/internal/med_biologia/classes_stud/uk/med/helth/ptn/%D0%B1%D1%96%D0%BE%D0%BB%D0%BE%D0%B3%D1%96%D1%8F%20%D0%B7%20%D0%BE%D1%81%D0%BD%D0%BE%D0%B2%D0%B0%D0%BC%D0%B8%20%D0%B3%D0%B5%D0%BD%D0%B5%D1%82%D0%B8%D0%BA%D0%B8/1_%D0%BA%D1%83%D1%80%D1%81/%D0%A2%D0%B5%D0%BC%D0%B0%2001.files/image0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92896"/>
            <a:ext cx="3571875" cy="2390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http://school.xvatit.com/images/thumb/2/27/Bio10_20_1.jpg/320px-Bio10_20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492896"/>
            <a:ext cx="3456384" cy="24193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-243408"/>
            <a:ext cx="7498080" cy="1143000"/>
          </a:xfrm>
        </p:spPr>
        <p:txBody>
          <a:bodyPr/>
          <a:lstStyle/>
          <a:p>
            <a:r>
              <a:rPr lang="ru-RU" sz="4400" dirty="0" err="1" smtClean="0">
                <a:solidFill>
                  <a:schemeClr val="accent4">
                    <a:lumMod val="50000"/>
                  </a:schemeClr>
                </a:solidFill>
              </a:rPr>
              <a:t>Рівні</a:t>
            </a:r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400" dirty="0" err="1" smtClean="0">
                <a:solidFill>
                  <a:schemeClr val="accent4">
                    <a:lumMod val="50000"/>
                  </a:schemeClr>
                </a:solidFill>
              </a:rPr>
              <a:t>організації</a:t>
            </a:r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400" dirty="0" err="1" smtClean="0">
                <a:solidFill>
                  <a:schemeClr val="accent4">
                    <a:lumMod val="50000"/>
                  </a:schemeClr>
                </a:solidFill>
              </a:rPr>
              <a:t>живої</a:t>
            </a:r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4400" dirty="0" err="1" smtClean="0">
                <a:solidFill>
                  <a:schemeClr val="accent4">
                    <a:lumMod val="50000"/>
                  </a:schemeClr>
                </a:solidFill>
              </a:rPr>
              <a:t>матерії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5832648"/>
          </a:xfrm>
        </p:spPr>
        <p:txBody>
          <a:bodyPr>
            <a:noAutofit/>
          </a:bodyPr>
          <a:lstStyle/>
          <a:p>
            <a:pPr algn="just"/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Організменний</a:t>
            </a:r>
            <a:r>
              <a:rPr lang="ru-RU" sz="2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організму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(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організмовий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).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одиниця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рівня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особина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її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розвитку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від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моменту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зародження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до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припинення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існування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якості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живої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системи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ru-RU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Популяційно-видовий</a:t>
            </a:r>
            <a:r>
              <a:rPr lang="ru-RU" sz="2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b="1" dirty="0" err="1" smtClean="0">
                <a:solidFill>
                  <a:schemeClr val="accent4">
                    <a:lumMod val="50000"/>
                  </a:schemeClr>
                </a:solidFill>
              </a:rPr>
              <a:t>рівень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 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Популяція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елементарна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одиниця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рівня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Популяція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 —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це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сукупність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особин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одного виду,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заселяють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один 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ареал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протягом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тривалого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часу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відносно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відокремлені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від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інших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популяцій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4">
                    <a:lumMod val="50000"/>
                  </a:schemeClr>
                </a:solidFill>
              </a:rPr>
              <a:t>цього</a:t>
            </a:r>
            <a:r>
              <a:rPr lang="ru-RU" sz="2600" dirty="0" smtClean="0">
                <a:solidFill>
                  <a:schemeClr val="accent4">
                    <a:lumMod val="50000"/>
                  </a:schemeClr>
                </a:solidFill>
              </a:rPr>
              <a:t> ж виду. </a:t>
            </a:r>
            <a:endParaRPr lang="ru-RU" sz="26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1506" name="Picture 2" descr="http://upload.wikimedia.org/wikipedia/commons/thumb/7/7d/Eukaryota_diversity_2.jpg/300px-Eukaryota_diversity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916832"/>
            <a:ext cx="2304256" cy="2734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08" name="Picture 4" descr="http://school.xvatit.com/images/2/27/Bio10_2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204864"/>
            <a:ext cx="3024336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Сонцестояння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209</TotalTime>
  <Words>794</Words>
  <Application>Microsoft Office PowerPoint</Application>
  <PresentationFormat>Екран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Сонцестояння</vt:lpstr>
      <vt:lpstr>Біосфера</vt:lpstr>
      <vt:lpstr>Властивості складних систем</vt:lpstr>
      <vt:lpstr>Властивості складних систем</vt:lpstr>
      <vt:lpstr>Вчення про біосферу</vt:lpstr>
      <vt:lpstr>Основні положення про біосферу В.І.Вернадського:</vt:lpstr>
      <vt:lpstr>Еволюція уявлень про роль і місце природи в житті суспільства</vt:lpstr>
      <vt:lpstr>Еволюція уявлень про роль і місце природи в житті суспільства</vt:lpstr>
      <vt:lpstr>Рівні організації живої матерії </vt:lpstr>
      <vt:lpstr>Рівні організації живої матерії</vt:lpstr>
      <vt:lpstr>Рівні організації живої матерії</vt:lpstr>
      <vt:lpstr>Взаємодія з іншими оболонками </vt:lpstr>
      <vt:lpstr>Взаємодія з іншими оболонками </vt:lpstr>
      <vt:lpstr>Біосфера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Біосфера</dc:title>
  <dc:creator>lenovo</dc:creator>
  <cp:lastModifiedBy>lenovo</cp:lastModifiedBy>
  <cp:revision>23</cp:revision>
  <dcterms:created xsi:type="dcterms:W3CDTF">2014-02-11T21:31:41Z</dcterms:created>
  <dcterms:modified xsi:type="dcterms:W3CDTF">2014-05-19T21:06:56Z</dcterms:modified>
</cp:coreProperties>
</file>