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73" r:id="rId16"/>
    <p:sldId id="269" r:id="rId17"/>
    <p:sldId id="274" r:id="rId18"/>
    <p:sldId id="270" r:id="rId19"/>
    <p:sldId id="275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4896544"/>
          </a:xfrm>
        </p:spPr>
        <p:txBody>
          <a:bodyPr/>
          <a:lstStyle/>
          <a:p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Міжнародні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організації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 та </a:t>
            </a: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охорона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навколишнього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середовища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</a:b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6480720" cy="360040"/>
          </a:xfrm>
        </p:spPr>
        <p:txBody>
          <a:bodyPr/>
          <a:lstStyle/>
          <a:p>
            <a:r>
              <a:rPr lang="uk-UA" sz="2400" b="1" dirty="0" err="1" smtClean="0"/>
              <a:t>Подмаркова</a:t>
            </a:r>
            <a:r>
              <a:rPr lang="uk-UA" sz="2400" b="1" dirty="0" smtClean="0"/>
              <a:t> Вікторія 11- А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80720"/>
          </a:xfrm>
        </p:spPr>
        <p:txBody>
          <a:bodyPr/>
          <a:lstStyle/>
          <a:p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Важливі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техніко-юридичнінорми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правила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авіаційного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шуму регулярно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схвалюються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Міжнародною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організацією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цивільної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авіації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(ІКАО).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Стандарти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Рекомендована практика по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авіаційному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шуму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були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вперше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ухвалені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Радою ІКАО 2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квітня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1971</a:t>
            </a:r>
            <a:r>
              <a:rPr lang="ru-RU" sz="2400" b="1" dirty="0" smtClean="0">
                <a:solidFill>
                  <a:schemeClr val="accent3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подальшому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ці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стандарти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рекомендована практика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доповнювалися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вдосконалювалися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 У них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містяться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методи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розрахунку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щума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критерії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використання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експлуатаційних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методів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зниження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шуму. За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рекомендацією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ІКАО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держави-члени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схвалили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правила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сертифікації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авіаційного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шуму</a:t>
            </a:r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pic>
        <p:nvPicPr>
          <p:cNvPr id="13314" name="Picture 2" descr="http://upload.wikimedia.org/wikipedia/commons/thumb/3/3d/Flag_of_ICAO.svg/200px-Flag_of_ICA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31669"/>
            <a:ext cx="3347864" cy="222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/>
          <a:lstStyle/>
          <a:p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Міжнародне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агентство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атомної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енергії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(МАГАТЕ)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1958 р.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здійснює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програму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Ядерна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безпека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захист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», мета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забезпечення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безпеки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використання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ядерної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енергії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захист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людини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ядерної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радіації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радіоактивних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та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інших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викидів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ядерних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установок</a:t>
            </a:r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pic>
        <p:nvPicPr>
          <p:cNvPr id="24578" name="Picture 2" descr="http://www.dw.de/image/0,,2015596_4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143250" cy="232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6984776" cy="5472608"/>
          </a:xfrm>
        </p:spPr>
        <p:txBody>
          <a:bodyPr/>
          <a:lstStyle/>
          <a:p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Спеціальна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сесія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Генеральної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Асамблеї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ООН в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липні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1997 р. затвердила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Найробійських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декларацію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в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якій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визначена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майбутня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роль ЮНЕП. У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цій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Декларації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зазначається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ЮНЕП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повинна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залишатися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основним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органом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ООНв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галузі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 Вона повинна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виконувати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роль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ведучого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природоохоронного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органу,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визначає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глобальну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екологічну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порядок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денний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який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сприяє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узгодженим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здійсненню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екологічного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компоненту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сталого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розвитку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в рамках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системи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ООН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авторитетним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захисником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глобальної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pic>
        <p:nvPicPr>
          <p:cNvPr id="23554" name="Picture 2" descr="http://www.vokrugsveta.ru/encyclopedia/images/3/37/UNEP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886199"/>
            <a:ext cx="238125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xn--e1aogju.xn--p1ai/upload/sx/54/preview/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32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Основними</a:t>
            </a:r>
            <a:r>
              <a:rPr lang="ru-RU" sz="32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функціями</a:t>
            </a:r>
            <a:r>
              <a:rPr lang="ru-RU" sz="32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ЮНЕП </a:t>
            </a:r>
            <a:r>
              <a:rPr lang="ru-RU" sz="32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є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аналіз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стану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глобальної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оцінка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глобальних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регіональних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екологіческіхпредоставленіе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Консультцій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основними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напрямками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діяльності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завчасне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попередження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про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екологічні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загрози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активізація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розвиток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міжнародного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співробітництва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та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діяльності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використанням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найдосконалішою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науково-технічної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бази</a:t>
            </a:r>
            <a:r>
              <a:rPr lang="ru-RU" sz="16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6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стимулювання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розвитку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міжнародногоекологічного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права в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інтересах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сталого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розвитку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включаючи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розвиток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узгодженого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взаємодії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чинними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міжнародними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природоохоронними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конвенціями</a:t>
            </a:r>
            <a:r>
              <a:rPr lang="ru-RU" sz="16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6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сприяння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здійсненню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узгоджених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міжнародних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угод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галузі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екологічного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права та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заохочення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спільної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діяльності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рішенням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виникають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екологічних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проблем;</a:t>
            </a:r>
          </a:p>
          <a:p>
            <a:r>
              <a:rPr lang="ru-RU" sz="16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зміцнення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своєї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ролі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координації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природоохоронної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діяльності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рамках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системи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ООН, а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своїх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функцій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як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установи-виконавця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Фонду глобального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16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600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надання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допомоги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розробці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політики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консультативних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послуг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ключових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питань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інституційного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будівництва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урядам та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іншим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відповідним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інститутам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 На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чолі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ЮНЕП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варто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Рада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керівників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представників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58 </a:t>
            </a:r>
            <a:r>
              <a:rPr lang="ru-RU" sz="16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країн</a:t>
            </a:r>
            <a:r>
              <a:rPr lang="ru-RU" sz="16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40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endParaRPr lang="ru-RU" sz="4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xn--e1aogju.xn--p1ai/upload/sx/259/preview/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12" y="0"/>
            <a:ext cx="92090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sz="3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Основні</a:t>
            </a:r>
            <a:r>
              <a:rPr lang="ru-RU" sz="3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функції</a:t>
            </a:r>
            <a:r>
              <a:rPr lang="ru-RU" sz="3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Ради:</a:t>
            </a:r>
            <a:endParaRPr lang="ru-RU" sz="20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сприяння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міжнародному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співробітництву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галузі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інадання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міру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необхідності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рекомендацій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щодо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проведеної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цією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метою </a:t>
            </a:r>
            <a:r>
              <a:rPr lang="ru-RU" sz="2000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політики</a:t>
            </a:r>
            <a:r>
              <a:rPr lang="ru-RU" sz="20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0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здійснення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загального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керівництва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координації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програм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галузі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виконуваних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організаціями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ООН;</a:t>
            </a:r>
          </a:p>
          <a:p>
            <a:r>
              <a:rPr lang="ru-RU" sz="20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підготовка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оглядів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стану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визначення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шляхів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міжнародного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співробітництва</a:t>
            </a:r>
            <a:r>
              <a:rPr lang="ru-RU" sz="20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0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здійснення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постійного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спостереження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впливом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національної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міжнародної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політики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природоохоронних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заходів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країн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розвиваються</a:t>
            </a:r>
            <a:r>
              <a:rPr lang="ru-RU" sz="20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000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підготовка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огляду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заходів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передбачених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Фондом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та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ін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eburek.net/wp-content/uploads/2009/06/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8005"/>
            <a:ext cx="4499992" cy="41099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vsezdorovo.com/wp-content/uploads/2011/03/United-Nation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5652120" cy="4329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Найважливішими</a:t>
            </a:r>
            <a:r>
              <a:rPr lang="ru-RU" sz="32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напрямками</a:t>
            </a:r>
            <a:r>
              <a:rPr lang="ru-RU" sz="32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природоохоронної</a:t>
            </a:r>
            <a:r>
              <a:rPr lang="ru-RU" sz="32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діяльності</a:t>
            </a:r>
            <a:r>
              <a:rPr lang="ru-RU" sz="32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ЮНЕП є: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охорона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окремих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природних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об'єктів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захист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морського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охорона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грунтів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прісних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вод</a:t>
            </a:r>
            <a:r>
              <a:rPr lang="ru-RU" sz="24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боротьба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різними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видами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шкідливого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впливу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боротьба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опустелюванням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забрудненням</a:t>
            </a:r>
            <a:r>
              <a:rPr lang="ru-RU" sz="24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раціональне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використання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природних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ресурсів</a:t>
            </a:r>
            <a:r>
              <a:rPr lang="ru-RU" sz="24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створення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світової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довідкової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служби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зі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спостереження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за станом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моніторинг</a:t>
            </a:r>
            <a:r>
              <a:rPr lang="ru-RU" sz="24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ru-RU" sz="2400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вивчення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економічних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особливостей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розвитку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населених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пунктів</a:t>
            </a:r>
            <a:r>
              <a:rPr lang="ru-RU" sz="24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розробка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міжнародно-правової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основи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природоохоронної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діяльності</a:t>
            </a:r>
            <a: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24on7.ru/wp-content/uploads/2011/01/22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907336" cy="6858000"/>
          </a:xfrm>
          <a:prstGeom prst="rect">
            <a:avLst/>
          </a:prstGeom>
          <a:noFill/>
        </p:spPr>
      </p:pic>
      <p:pic>
        <p:nvPicPr>
          <p:cNvPr id="32770" name="Picture 2" descr="http://www.lib.rtyva.ru/upload/iblock/499/2011_04_15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606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Міжнародні</a:t>
            </a:r>
            <a:r>
              <a:rPr lang="ru-RU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організації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вносять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вагомий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внесок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охорону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Зрозуміло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найбільш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відчутну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роль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відіграють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ООН та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спеціалізовані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установи</a:t>
            </a:r>
            <a:r>
              <a:rPr lang="ru-RU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21506" name="AutoShape 2" descr="data:image/jpeg;base64,/9j/4AAQSkZJRgABAQAAAQABAAD/2wCEAAkGBhQSEBUUExQUFRQVFxgYGBcYGBYcGBgXFRcYFxcXGBUXHCYeHRwjHBQXHy8gIycpLCwsFh8xNTAqNSYrLCkBCQoKDgwOGg8PGiwkHyUtLCk0LCwsLCksLC0tLCwpLCwtLCwsLiwvLyksLCwsLCwqLCwqKS0sLCwsLCwsLCwsLP/AABEIALEBHAMBIgACEQEDEQH/xAAcAAACAgMBAQAAAAAAAAAAAAAEBQMGAAECBwj/xABFEAABAwEFBQUEBwcCBQUAAAABAAIDEQQFEiExBkFRYXETIoGRoTKxwdEUI0JSYnLwJDOCkrLC4RaiBxU00vElQ1SD4v/EABsBAAMBAQEBAQAAAAAAAAAAAAIDBAEFAAYH/8QANBEAAgECBAIIBQQDAQEAAAAAAQIAAxEEEiExQVETImFxgZGhsSMywdHwBTPh8RRCcmJS/9oADAMBAAIRAxEAPwAexyDDhPBCWyyAHLQqRrd67c6oX6GNDcT528RyxlpqNFjJkdPEgJIqKkawgZN22Sxz1A1qka1FlnrzA5SMlIXOBdBi9YTLzvEpGqNrVMwIDMvOmqUcltkSnjiSWImTTG5KQRrtjAirPZS4gNBcTpTekM9oQF4IIkfd9ySTHuNJHHd5lWOxbORwt7S0kcmfOmvRM72nf9Ha6zeycjhGYG6g3Lm1Mdchafdc7SlaGl28uMTx7IRRgG0Sgchl4Z5nyWja7HF7EGM8Xf8A6r7lGWNjZilq+Z1aNJPd5u4nkgLPd75MmMc7oDQdSgAL3NRzbyE0kDRQPcw2Ta5wyjijYOlfdRDna20E5YOgZmjY9i53ahjep+SeXPsgyHvOJdJxBcAOlED1cJTGgBPnDVKzHe0qL9r5xkRG7qxF3PaI7ZIWSWaLJtS5opvpSn+VZLbsfBJWrXBxzxBxrXnWtVFdezv0VkpYTI9wyypoDRuvFLbFYc0z0Ys3l7QhRqhusbiVC87msRkcxsjoXNNDUEsqOZ+aBds9LCMTWtmZrjjccQ6Fufhmh7fZZGOPaNc0mtcQIqTr1UEFrkiOKNzm9D7xoV2Upvksr379fUa+8lzi+otDcccwwl4Lh9mUBrweTxkfJV2/NlgDUdx3OlD4jLxHkrIbyhnytTKO3SsFD/EBr+slHJYpLOK4jNZzo5tHAD8TTu6EdVK1HW2x5HY9x+lrx4e880tNmdG7C8EFRh69Ft11MmiqGBzNzo88PWM94dBVUe3XQWk4SHU4bxxHxGoUpVhDsIOyZExWlLcS6EiZTxDLAKXjdsi7BSuOdFxWldCniFbeJKWhVF0Co2vXSpBgyVrlIFA0rvGnKYJEtbI81hiojZLOuOzUfSXirQB8FUNJZOCZlijcwJq1DPRSYFsQI+SNQUTg95t5CGLosXZat4Ft56csC7a1YtgoTMkrSpmKAI2wWV0j2sYKl3pzKS5AFzNAvDLsu90zsLBU+gHEq21isLKCj5iNf1oOSilmjsEWBlDK4Zn4nlwCrrnlzsRJJOtVxzfEm50T3/iWi1If+vaTWq2PldieST7ugVg2PneHFlCWHOu5p/yhLk2fM3ed3Yxv49Pmmd4X22NvZWcAUyxAZeHE80iu4cdCgv7CHTBX4jH+YZeVmhY7tJyXVPdaRpyAGvil79qciGMwNp3aAE+Wg9URZXi2Wcxv/es0PuPwKRwXNK52Fsbqg0O4DxKnpU0sRVOo57eEN3bQpsfORzXjNIfbeeQJ9zckRdN5zsJwYpBqWmrsuW8J3YNnnxAl03Zg6hhp5kohz7M2n11CDiJDjUu4ktHoifEUyCircdg/iYtNhqTaZbtomRsjc5r6SaClCKa1qmOCuahjvKCY4A9jyfsmudM9CELf90STYSx9MOrSSATrWoXPyrcKRl339JVmNiRrCLRZQ4UcARwIBHkVWL22FjeCYvq3cPsHw1Hh5Ld4wzNBc58kR3NL3FpAG54cc+R4hK37Q2gMLO0/ioMVOTtV0MPSqr1qT/nsZNUqIdHWVu8rqkhdhkaQfQjiDoQubuvJ8DqtzafaYfZdxqOPNXOwXwy0s7C1AVPsv0z3dHc9D769f9wOsz6HNjvZdx6jcR/ldmniM/wqw19D3SVky9dDp7Tl934wbRYyWuH7yHXyG8cvKmiWPMFq/eDspho8ZAkc/g7zUlktToZA9mo8iN4PJNb5u9sjBbLOKZ/WN+67eaaHXPiDXisdQCFbjseI7Dz7ISvcXHl9ZS752RfmQO/xA7rxx/CeSqMsRaSCCCNy9fgsbnxdpZqED24HaNP4DqBvA09yqe0NkjlBeGlkjPbjdkSN9DvI8+SiNEkm39d4/BHZhKUHKRsinvG63RUOrHZtdxB480FVT3KmFa8OitKLjtFUoD1KyZWUsUV3impxwHLuqXxWlEtmXUp1lYRBUieoSMQrmJtJBnlkKIV1m4qBHEErFr28lE5qYGGuaidCqQ8C0CfGoHRpk6DiopIk1Xg2iyhXWCqKdCtCNNzzJDFAXODWipJAAG9dz2UseWu1aaHqrnsTcozncOIZX1d8PNVe8HYpXni5x9SpUxOeqyDYe8a1PKgY8YKyJXa57M2x2YzvH1jx3R10b8SkWzd2dtaGtPsjvO6Dd4lHbXXl2k2Bp7seX8W8/BT4kmrUFEbbnu5eMZS6imp4CKJ7Q6R5e41c7NPtmblM7quyjbrzPD5pLYLGZHtY3VxAHzVzvq1Ns0LbPFkSMzvpvPUpWKqEWpU9z6DnCpKDd22HrIb7vuv1UWTBkSN9Nw5JK124b8lDG1Wy6LtbBH28ozpVrd4rpl94qZsmHSw/kmGM1Vr/AIJu5Lq7EdtM7BlkOR48+SYXveDxAJISC06mlaDj5qt3leT5XVcctzdw/wA80fs3bqExP9iTIDgeHio6lFj8V9Ty4Wj0qD5F0HOJZpnPNXkuPMkqMhPzsnJjIBaGbnHh0G9SHZyFvtziv8I9CVR/lUhsfKJ6FzvAtlLPitBd9xpPich7yprPPitdoIOeB+HPe3IctBvT+6rtjhBDDUuoSaipG7LhmlrdkaY/rXZ6EDOh1xZ5qQ4im7sSbaACPFNlUAd8rttvMSta59TIMjoGOaCSKjjmnF/3eySyiRoqWgEHeGbweIHpRbsmxuZ7VxIrkG5V4GvwpuRFjpZQWSnuvkIbUigZT2iOBORTHqpcdEdRraCqtY5+MoLoVZbotDbVCbPNm4Duu3kDQ/mHqPFavbZh4lpC1zmPzHBvEE8OCMstzxWSkkz6yDNrW8aUyH2tdTQKmtXSogsddxbe8XTpsrG+3HlKkNk7QZCwMNGmmI5NpxB361yqn112OKx1bJO0ukoCz7PDTM76VNE02jtD3WQSQOIac3U9rCcvCh1ovPHx5n9VT6TVMWlnNhtYb+N4L5aLaC8Y3nA6w2usfsnvAbi0nNp6cehRltuyC3x4m92QD+IHg4b28/8AwprVH9Ju9rznJBk7iQMj/tLT4IK0Xe4wstVnJDmtpIBrVmRd40qQeqIHMASbODlv28L983YnS4OtvzlEcFxVa+zTN7zc282k6tO+h9/Jef3xc7oZHMO4+YOYPkvYLuvyOctEoDZRXC7QOrkRXdX7pyNFXdqLsa+3MYRUODQfGvwXjTL1Crixtf8ArvhZgFBBnlxWw5OL9uN0MrmndoeIOhSZzaKF0KRoIMlbIpmzoMFdBy1KpEEpefQMjd1EK+NHzMQ72VVSNIzA3Mp8uCje2qLc1RlnDcnhoEEfGonM5Ix8fgonsTVaZAuzqnN+XVgs9mIGraGn3nd4V8/RLjH7lf71sYksjSBmxrHt/hAJ9KqfE4g03Tlf6W+sdSp5ladxwCCzgbo4/cM15y+7ndiJjo55aBvOVSfPJehX67tYGsYc5y0D8p7zj5BKNsrM2OCGNooATTwFPiosFVKtbix9B/MpxCXHYBI9jY2xQSzvyFaeDeHiVxJddktJJjl7N5NaHic9HfAqS1t7O62D75HqS4+5VRoVNOmarPVDEG9vKJdwgVCL6S9bPbMmCRz3ua40o2ld+uqrN6SvdO9zwQ4nIGooBoFZILW6z3cx4PeNKVzpidX3IKHa7EKTRMeOXyNUik1XO1S2bhy2huEyhb2485xstd3azd7NrMzzP2R+uCMvy8zJKQD3GZDmd5T2xCEQYmUibINcganIZ8Uml2VkAqxzXjyPySBXR6pZ9LaC/rDNNlQKuvExbgaQKVrv+FE/sdhZZmCWXN/2W8OnPmo7juhzXl8rcIYMq7zx8EtvO3mWQuzpoBwFclrHpWyKdOP2ggZBmI14R/aJ/pVmJjJDhmW13jceOWar8UGBgkcAQ5xAry1y/W9WHZ+wPYA4uGFzQaczx6fFNXQsNAWt5Cg360Ck6cUSUXUX/BH9EagDHeBXdZGOpNh77q0J3N0AA3DCAmBW6LKKFmLG8pVbC04KSXps8Jpg9z6MDQCBrkTvOQGYTwhD22xtlYWOrQ8DQo6VQo1wbQXUMLGBQW5jmujgcC5jaDeNKNzOoqFRrRI97iXkknIk65buVFaWMFlmjja4EE97Kju+aDE7fnp0KVbRWHBO6mQdR382vqCunhsqOQOIuDxklW7Lrwh2y9Hwywu0/teKH1HqqteN3hr3NBrTKtKZ79eaf7Nvw2hv4gW+lR6tCi2gstLRJzo7zAPvqqKTlK7DmLxbjNTB5aQfY9veliOj21p07p9Hei1slaMEkkDuJI6tycPIA+BRtzRMFrbgrhIIz1zbUg+I9EpvezPjtjzHXEH4hTn3vmm6VXdOYB8RMByKrciRAtsdnuyPasH1bjRw3NceHI+iWXBC6a1tLquwNJqeAGFufiPJekxhlpg3FrxRw4HePA/BVvZO6zHLOHaso31Jr40BTKWLPQOr/MunnpPNTtUBXYyt7fXWMLH0zqW+BFfh6rzi22Fet7euBMcY1FXHjnkB45+SotvsRDiHChBII5hW4aiK2HAbfWA75XNpSnsouapvbrElboSCuRXw7UmtKUcMJ9BvcdVEH+mSztK/r5KIgfriqQJCZKOX6K4c1R4qLoSV1RWmThzFw5imqt4dCjzWmSe57uExe2lSI3EfmFKe9W/Z2XtLM0HVowEdMh6USHZV4baG/iDm/H+1OpWfRbRj/wDalPe/C7j01PiVy8WxdiniPrLsOMozeBkVw3e8Pd2mkVY2dCak+VAku2rHOkDqdxncr+M94+hCulutYjic85gDLmdwVf2gspFiaXe3jDnfmfUn308EnDViawqHjp9/ztjaqAUyo74t2gZ+wWf+H+gqrBiuN8R4rthIp3Sz3FpVToutg26hHaZDX+Ydwlm2jZSxWcbu7/Qq01qtN+DFYLO4bsI/2ke8Kr4fNZhD8M9595tf5vAS27QDDZIG7u76N/ykNmvB8Z7j3N6HLy0T6/nYrHA4fh9W/wCEhsFjdJIGtaX7yBlkOe7qk4e3RHNzPvDq3zi3ZLtdlukdZQ8t7R5rlkKjFTpotRXZFMCXQmM6Hd5U18kfYmERtDg1pA0boOQRC4jVbMcumvD8tOgEuBm1gVunEEGQyaA1o9AqQXnXyNVebzyYHUBLXAgHQ17tD/MkkdwmUu0YWucCdQTwDRoM1XhaiopLecRXQsQBJbjv1obglcag5ONTlwJ1T+OSoBoRXcRQ+IVIjjIdgZnISWkGlOGR46+Sudjjc2NoeauDQCeJSsXTVTmHGHQdiLHhJUPeFp7OJ76Vwgmine4gZCvLL4oG9Yi8MZQlrnjHT7gBJqeFadVKgBYX2j2Omko8k5LsbiS6ta8072qNeyf95p/tI96Cv6wMikcBUAsxNGudaEZ7siUTtM6kNn44f7WrsXDPTZe32kABCsDAbrlpLGeD2+8BMNqm/Xj8g97knsB7zOONu/npT4pttY/68D8A97kTD4w7jMH7Z74Pch/aI+vwKOnYP+YjqP6EBcOdpj6n0aUY+X/1H+MDxw0Q1P3D/wAmanyD/qBQT/RLW6N37tx8gfZd8Cns8LI+0lO8AuP5RlTwQO2dhBDJBqO6TyOY9a+ar1tvlxsnY51rr+AbvP0RLT/yArrudDNLdESp7xFtkhda7bicMsWI8mt0HuCVbWWTDapABqQfMAq9bIXZgiMjh3pNPyjTzOaqe2Dq2uTlhHkAurh62bElF2UW9pM65aYY7kym2izpRNYc1ZZY0I6FdZ6S1BrEq1pfWzKQTJU2XTj1UrZ1yTTmXjFzlgeED9I/X6/XRdCZBkm3huNdNkQQlW+2WZJ68ZWS1YHtdvBB8jVeiSRsnioc2vaD55gjmF5fZg55o1pJzy6Cp9AVbNjr8y7B5zzwH1LfiPFc7HUSRnXcSzC1ADlOxm4C4vjssmeCSvVrQSB0p6FM9rD+zH8zfejZbuBnZLWhaC0jiDp5Z+aB2mDXRsjcadpI0Zbtc/cuetQPVQjvPfxlRQqjA/nKLLAO1u+RmpZWno8fFVFwoVY9mZzFanQvyxVaQfvNrTzFfMJFe1mMUz2cHGnMHSngQuvh+rUZefWHjvIKuqK3LSWKwntrukZ9qMnrl3x6VCqgcneyF4hs3Zu9mQYeWIaeeY8VHadl5+2c1jCWg912QbhOmfFbTK0ajqxsD1h9Z5gXVSO6Nbt+vu98YzdGSR4HEPiFBsfNSV9AScBpTkQaeKZXJdQslXSytBcAKVAbrxOZ/wAo+W2shkawRgNeHHE0CmIZ0oNSfioKlUddEFwdfvKlpnqs2hGn2nFy352znsczA5u7iNN+8JuFTLtvJplktElSW+zQtBo7u0w78j6FO7PfItDC2J/ZyDMAgHTlvHTRT18OQ11FhpfkPrHUqtxqdfeM4YAwOzJBcXGu6pr5BdWdrcJcyhDiXVByJO+qqdtvKcERzA5gt7poHE6GoFDwomV/WnsLOyNpoTQa0yaM8+tEJw7XAvqfKeFUWJttJotnqSiRz88RcQBvrWlTuTSOYOFWkFp3jjVUSz3o5jw+pcQdCT658vRXMzlrG4IzieR3dA0uFSXEVp80WJpOpGY39JlF1N7C04a6U2gg0EIaCMvaceJ5Z+YUtqt8cftva00rQnOnIaqdtaZ671ohS3BOo8o+x4RUyPt5cZZ9UGFoxihcXEEnCd2W9cX3cgnDQHYS2tBSooabvBOEpvO4WyvDw9zHgUqPT37inU6nXBva3jAZOra14s/0wWTRuYcTA4F1aVFDWvPRA7Sz1tLgNwaPSvxTDZq3Svlex7sTWjfnnWgoddxWSX7ZpXFskZyJGKldDrUd4K5WqLU6wzWHDtk7BCmmlzxgmyza2gcmuPoB8VzI8m1l40EtSeWKie3dZoI2vliNRhNc6gYc6Z5pNdEJfZ53b8qdW95aKgZmfuGvbByEAL3mWG+7Ljs8gAqcNR1bmPcqLY7D20jGcTmeA1PovQ7JOJI2u3OaPXVIdl7FR8rvunAPDX4JWGrGlTccR/UZVTO6xpJEGN4NaPIALyK9p+0le/7zifl6L0/aq14YC0e1JkOm8/rivOr1u4xOwnWgJ5Vzouj+k2F2O5k2MN7AcIglGaHIRs8aFLF9MpkIjKO0KVs/NV2O2lFxWzmlNQno8bOuu3SplpUgnSDStPRkJlvtEB2667ZD0c9Gljt5Y9r2mjmmo8Mx4H4q522522qJtps1GvObm6VcNaHc4HzXnQlVh2U2pNmeWuqYnHvD7p0xAe8b/BQ4qg5HSUvmHqOUoosvyvsfSXbZvaTtfqpe7M2oIOWKn93EePRdtPbq22zxj7LmHxc8fABMb4uNlqa2WN2GQUcyRu/eK01HPd6KkXvbpBa2OmGGRhjDuBwn2hyIH60XKwtJKlQummh05H7e0rrMyplbs1lg21hMU0c7cq0FfxNzB8v6Uda7sjtrI58eAYe9poNQSdKGq3tzFishP3XNPmcP9yr2yt59kewmH1c47tdKnu68DoeYC2kGfDh0PWW48Jj5VqlW2PvGjbysNl/dtMjxv1z/ADOyHgEfPfD7RZDJZzhe095uRNBqAemYKod/Xa6zzFh9k5sPFu7xGh6Ldw7QOs8mLVpycOI+Y3f5VbYJXQVEOY76637IoVyrZGFh2TJLa55JcSSd5JPvXpdgsbXWeISDFRrDnxABBVI2kufEPpFnGON+ZDdxOpAG7jwKuOzc73WaPtGlrg2lDrQZA05gBT49w9JXTTXbiDG4ZSrlWgl87NAkywgB+ZLdzuNBuPoqe57mkEhzTXI5jMa035Fen4lVNr7jkkPbR97C2jmb6De3z0ScFitejqHxPtCxFDTMsm2cv18rxFIA+gxYiBUU47jnTPVEXvarJJJhleQ9ndyxUG/gQluyTOyglneNAQK8GCp8zl4Kpz2xziXHUk1PU1KoXCrUrMU0A005xZqlaYza35y62OzWEvDQ8vLjQAl1K8MgOCtQK8ruacC0RFxGEPbqcteP60XpzXqLH0TTYAknvlGGcMDoBJarRK4xKKS1saQ0uaCdASAT0C54BMpMmLllVwXLMS9aeim3RsssMrmVDpDlnXvO4chmVTWngnG1dvxyhgPdZqPxHXyFB5pbd9lMsjWDedeHE+S7uGXJTztudZzazZmyrH0Q7K7zXWUnydl/S31TDZaH9nNftOd5ZBKtp7SC9sTfZjGfUjIeA96e7ONpZo+YJ83FR1rijmP+xvH0/wBy3IWg2zU9McR1Y406VofUeqNgjEEby4gDE5x8Tl6USGW1CG3OcTliz6OAr76+CLkLrZJQVEDDr94/ryQ1KV2zHRSATNR7C3EaQawROtM5neKRtyYDyVUvyTtJnuG9xp4ZfBegXxO2CzuwgDLC0DnkvN5SujgCXJcCw2EmxAygLx3MUWlqCMabTtqUDI3PcvoabaSCVXEpGTLl7VGVUSRDh8VqRUdqSYPUrJl64O89aPI5lI2VKY7QiI7RzQlJkZtkXQlS9swXXbpZpzJcdmdsH2YhrqvhJ9ne3m0nnu9ytt82KG8IMcTml4HdcPPA4aivPTXr5XYrcGPBc0Obo5vFu+h3HgdxAVi/5TNEBaLFIXxuzy9sDXC9mjqaU9FxsVhFWoKinK3Pgew/msspVDlykXHrLneznOux3aAh4iGIH7zKV9QkmzsDLZYXQuPficcB3tDswelagjl0Qf8ArsT2eWGZoZI5jgCK4SaHIjVp/WSU7D3x2VrDT7MowHrq0+eXip0wtVKL3FmBzD+PCNZ1Z14i1pY7NKLVG6x2g4bRFXC46mgyNd+WvEUPRNc2z4Np7Gc4HDMDPvUz7p0oRv8Ajo128uw0baY8nx0xEZGle66o3j3HkutnNpGWktEmFtpYDgcftVFDpTxb4jl5HYUTUpbHcD/U8x2e0woC4Vt/cfeXKywMjaGsaGtGgAoFOHrzO/NpbZBK5pdgrmAWtIy+4SM29c86FdXZ/wARJWGk7cY4gBrh4aH0UZ/TKzLnBBv2ygYlAcu09LD11iVWurbmzzENLuzefsv0PR2nuVhbIufUoPSNnFpQrqwuDOrVA2RjmOFWuFCOKqVuuGxNfhMxjdqW4h/cOfFS7R7bMhLo4+9KMjUHC3rxPIKg2y8XyPL3uJcdT7sl18Bg6xGYkqPfwkOIqpe1rmXdtz2Iaz1/+xnwCZw7RWWBmBjnOA0AxO8MTsqei8ybOVILQTv4K1/0/P8AO5MQuIy/KoE9Muna4TTdngwgjumtakZ0OXCvkq3f1mMdoeHEnF3gTrQ6eRy8EouwyF7TGHOe0gigrQg76dN6v14XZHOGPmq3AKuoRTMAkE8ARqoXRMJVBGxHjHgtWTXcTWzV7ulZgc13cFMe40yANftfLcpb32iZEHNBrJTIbgTxPrRJLz2qa1vZ2cYWioxAUoPwD4qtmfOtT8Tmgp4PpGzsLDl95rV8oyg3POFdpUkk5mpJ413lWi6YxZYDPJ7ThRg30OYHjkegSnZ66Q89tLQRNqc/tEb/AMo/woL9vzt5KioY2oaDz1cRxNE+ovSt0S7Df7RK9QZzvw+8jltJc4uJqSanqc1fLhf+zRflC80M/Neg3C/9lizzwe+tEn9QS1Ne+HhT1jFMtlNptj8PstdRzuAAAy55K2QRNY0NaKAIKwWdsTMLeZJOpJzJKTX/ALTAAxxGp0Ltw4gc1EwfEMETYfl5QMtIFm3MX7U3t2kmFpq1nkTvKrkjqoxlmJYXnJo38TuAQEjqLvUKaouReE5tRixzGQy0QxcpJZEM566CiJJiCWFCviTmWzoOWBXXBhRY5q5RckSHc1KItCE011FK2dQrF4MRNtDWzqQTJcHKVkyIPMtDxKnWze1D7K/e6N3tM/uHP3quNkUgcsqIlVSrC4M8pKm4nrdpuuy2+MSClSMntycDz4kcCqdfOx89nONv1jBniaO8Kby3lxFfBJrpveWB9YnEE5YdQ7kRvV6ur/iBG/uzAxu0rmW1948VxjSxODPw+unLj+d3lKs1Or82hje5LzbbLJ3qElpZIOdKE+OoVLu66BK98FcFoic7A7Ojw06HeCNQRuO+iuFhsEXbdvA9oDhR7W0LH8DloQd/VVPbFj7PbWzxmhcA8Hdib3XA9RTzU2EYGq9OmbX1F+BHD84RlUdUM3CHR32Hfs14soRkJN44OJH9Q8Rqlt9bKSRjHF9dCcw5uZA5gbuY9FanQQ3jZmuIoSDQj2mO3ivXdvVRZNa7BN2bakE1DaEseOLRx6Zp+GckkU+qw3U7d45QKi6dbUc+MQ1XoezNrdZrtdM8k1JcxpJpTJrQORIr4pO+87Hav38Zhl3ubx5kD3jxTXaOyOtFljZZi1zGkVAcMw0UaBuR4up0uSnUUqL6328DBpLluym8B/1zFKKWizsdzFD6O081o2i7X54JI+mL4EpBatnZ4ou1ezC2tCK5jdUjhVLhIqUwlFhekxA7DpFtUb/YeYlyEV2/fk/3/wDapo7dd8ebY3PPME/1mnoqUJF0JCtOCvu7ecHpbbAeUus229BhhjawcT/2igRezO0ZlkdFK7EHg4agUyHebllQivkqPZoXPPda5xPAE+5WK5tmp8bHmkWFwdnmcjXQfGilxGGw9OmRoD6/eMSpULAyG9bIYpnR7gcubTomtz7O5dpP3I250ORPN3AeqYXntBZo3YiGySjIUAJG+mLd/lVe89oHznvGja5NGg+Z5lJTpqyAAZeZ+01giG+/ZGt+bR9r9XGKRN8MVNMtw4BJO0Q+NH3Zcss+bRRv3naeA1Pgq1p06CchEktUMijeCQCaA7+XFWaTbSlGQRF1BQVroBT2R04rqw7IxMzeTIeeTfIJ1BGxgo1rWjkAPcubiMTQcjqlreAlNOk68bRB2dutGT6sadxOEfyjMo+w7KsZ3pn4qbtG+KaS2trGlziABvKp9+7TGbuMyZ6u68uSXSatXOWmAq9ghMEp6tqZ1ft8CVwazKNmTQN/NJJZ1w+RDSvXbo0QgCiQO5Y3mpJkOZFj3LhWBbQRD54sksnamzghp4ECNabEcjEO+NNJYUK+JUbzYuc1couSNDOalMLQwZytLFqqXebO2vUrJkOtgrwYiehrJVZ7qnhtQEc/dlGTZBkXcAeJ66qnB6kbKsqDpBvY85qm0uM+ydphdihfi5tJa7yrn5pbet6WhzBHaMRwmoL20cN2TqBMdnttiyjJqkbn7x+biOau0NpjmZ9l7T0IK5j4qrQYdMgbkZQKauOqbdkoGyu0hs0nezid7QG7g4DiN/Fei2+xx2qKlag95jxqDuc0pPbdibPLm0GN3Fun8pyUN12S02LukdvBX7Pts5hp1HIKbEVKWIPS0jlccDpf6feMQMgytqJNY4Y7QXQWljfpEeRdShe3c9rglt5bFywkyWWR35akO8CMj4o3bGxksZaYiRJFQ1Azwnly9xKJ2c2vZaAGPoyXgdHc2/JeWpWVOmparxXcA93L2mFVJytvwMq8G21qiJa/C6mRa9ufQ0oUS3bKB/72xxEneMPxb8VZ792YitIqRR+5418eI5FebXtdMlnkwvHRw0cOXyV2GOFxOy5W5DT2iqgqU+NxLL/qKw//ABPRvzW/9UWVvsWRvjgHwKpocumuVv8Ag0+N/M/eJ6VvwS3y7dSUoxjGDoT8h6JVbL+ll9uRxHCtB/KMkpYCTQAk8B8gmln2ctD9IyBxdQehz9FvQYejrYDv/mZmd4OJUTZWOe4NaC5x0ARcezTq4XSxBwFSKkkAak8ERY75gs7CyPtC45GUBtdfs4jpyQvWBHwxc+kwJ/8AWke3bs1HGA+0OaT90mjB1+8fRM5torOwU7RuW5ufgMKoklohkNXzTA8XNDh1ycpmXGH/ALqeN/AGrT5Fc2phQ5zV3PlYShahGiCWabbSAaY3dG095Sy17cOOUbA3m7M+QSK03FPHUlhNN7aH3ZoAlUUsFht118bwGq1OOkYWq9pJDV7y73eAUYkqgcS7jeugKYAsIg6w4PUcgUQkW8QKwC0CZIFwWqQlRkIxPRtgWnMUxC5IUd4UXzwpdNGnMgQE8SpptMEVSMQ0jUfKxCSNTjrCEDeFGURI1QOapmFoYmqrKrmqxBeFOsS7DlFVYHL15knD0bYrzkiNWPc3ocvLRLca7D0WYHQz0vF37VWzDUMbKOIGfjhPwRMm3NpGX0eh5h5VJsF6PidiY4g+h6hW67dvxkJWfxN+ShrUFBzLTDekcrk6FrTr/UlukybDkd3ZmhB6lKGbLWpxqIi3PiBTpmrzZNp7PIMpG9CaHyKJkvuEDOVg/iClGMqUjanSA8DGdEralrxNdAvGMAODHt/G7P8AmGfnVP7dZmSxfXtbSlXVOQPJ2Xmkdv25gj9gmQ8tPMquSW603i/C3usGoHsj8x3lAKFSq3SOAgHHabnVRlGsDvSzw9rgs2N9fHPg3KpHMp9cmwpdR05oPuDXxd8k9uK4I7M3LN51cdeg4BMLZeDY2lziGtG8plb9Qc/Do37+JgrQHzNObPd8MDe41rABmd/iTmqtfG1LpXiKz7zTENT04Dmk+0W1jpyWMq2P1d15cl1dbfo9ndaHDvu7sfKv2v1wTqOF6MdJW1Y7A8+2C1S/VXaZe1pELexYauOcrvvO+7XWgSftFC+Uk1rqtArtU0CC3GSsbwkSLsSITGuhIjMyPLHtNNGKB2IcHZ+uqAmtRe4uOrjU9UHVZjSlpIpuBrCLE6GEh66D0MHKRr0yZCg/Rd4kMHroOQ2mWheNc1UWJdVWWg2j4LSxYoZsHkQsqxYnLBi+ZByLaxVDaFBnoZ6xYkPDEhKwLFiRDmFYsWLxnpgWwsWLJ6dhdtW1iYsGdlbWLE8bTJj16Vsd/wBOFixcz9S/a8Y/D/NHpVM2/wDZZ1WLFy8B++sprfIZTArNtB/0ln6f2rFi+grfuU+8+0iXYytLbVixVxU2VtYsWmenYXKxYvTZ21dtWLF6eki6Gq2sXpklG5dtW1iy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jpeg;base64,/9j/4AAQSkZJRgABAQAAAQABAAD/2wCEAAkGBhQSEBUUExQUFRQVFxgYGBcYGBYcGBgXFRcYFxcXGBUXHCYeHRwjHBQXHy8gIycpLCwsFh8xNTAqNSYrLCkBCQoKDgwOGg8PGiwkHyUtLCk0LCwsLCksLC0tLCwpLCwtLCwsLiwvLyksLCwsLCwqLCwqKS0sLCwsLCwsLCwsLP/AABEIALEBHAMBIgACEQEDEQH/xAAcAAACAgMBAQAAAAAAAAAAAAAEBQMGAAECBwj/xABFEAABAwEFBQUEBwcCBQUAAAABAAIDEQQFEiExBkFRYXETIoGRoTKxwdEUI0JSYnLwJDOCkrLC4RaiBxU00vElQ1SD4v/EABsBAAMBAQEBAQAAAAAAAAAAAAIDBAEFAAYH/8QANBEAAgECBAIIBQQDAQEAAAAAAQIAAxEEEiExQVETImFxgZGhsSMywdHwBTPh8RRCcmJS/9oADAMBAAIRAxEAPwAexyDDhPBCWyyAHLQqRrd67c6oX6GNDcT528RyxlpqNFjJkdPEgJIqKkawgZN22Sxz1A1qka1FlnrzA5SMlIXOBdBi9YTLzvEpGqNrVMwIDMvOmqUcltkSnjiSWImTTG5KQRrtjAirPZS4gNBcTpTekM9oQF4IIkfd9ySTHuNJHHd5lWOxbORwt7S0kcmfOmvRM72nf9Ha6zeycjhGYG6g3Lm1Mdchafdc7SlaGl28uMTx7IRRgG0Sgchl4Z5nyWja7HF7EGM8Xf8A6r7lGWNjZilq+Z1aNJPd5u4nkgLPd75MmMc7oDQdSgAL3NRzbyE0kDRQPcw2Ta5wyjijYOlfdRDna20E5YOgZmjY9i53ahjep+SeXPsgyHvOJdJxBcAOlED1cJTGgBPnDVKzHe0qL9r5xkRG7qxF3PaI7ZIWSWaLJtS5opvpSn+VZLbsfBJWrXBxzxBxrXnWtVFdezv0VkpYTI9wyypoDRuvFLbFYc0z0Ys3l7QhRqhusbiVC87msRkcxsjoXNNDUEsqOZ+aBds9LCMTWtmZrjjccQ6Fufhmh7fZZGOPaNc0mtcQIqTr1UEFrkiOKNzm9D7xoV2Upvksr379fUa+8lzi+otDcccwwl4Lh9mUBrweTxkfJV2/NlgDUdx3OlD4jLxHkrIbyhnytTKO3SsFD/EBr+slHJYpLOK4jNZzo5tHAD8TTu6EdVK1HW2x5HY9x+lrx4e880tNmdG7C8EFRh69Ft11MmiqGBzNzo88PWM94dBVUe3XQWk4SHU4bxxHxGoUpVhDsIOyZExWlLcS6EiZTxDLAKXjdsi7BSuOdFxWldCniFbeJKWhVF0Co2vXSpBgyVrlIFA0rvGnKYJEtbI81hiojZLOuOzUfSXirQB8FUNJZOCZlijcwJq1DPRSYFsQI+SNQUTg95t5CGLosXZat4Ft56csC7a1YtgoTMkrSpmKAI2wWV0j2sYKl3pzKS5AFzNAvDLsu90zsLBU+gHEq21isLKCj5iNf1oOSilmjsEWBlDK4Zn4nlwCrrnlzsRJJOtVxzfEm50T3/iWi1If+vaTWq2PldieST7ugVg2PneHFlCWHOu5p/yhLk2fM3ed3Yxv49Pmmd4X22NvZWcAUyxAZeHE80iu4cdCgv7CHTBX4jH+YZeVmhY7tJyXVPdaRpyAGvil79qciGMwNp3aAE+Wg9URZXi2Wcxv/es0PuPwKRwXNK52Fsbqg0O4DxKnpU0sRVOo57eEN3bQpsfORzXjNIfbeeQJ9zckRdN5zsJwYpBqWmrsuW8J3YNnnxAl03Zg6hhp5kohz7M2n11CDiJDjUu4ktHoifEUyCircdg/iYtNhqTaZbtomRsjc5r6SaClCKa1qmOCuahjvKCY4A9jyfsmudM9CELf90STYSx9MOrSSATrWoXPyrcKRl339JVmNiRrCLRZQ4UcARwIBHkVWL22FjeCYvq3cPsHw1Hh5Ld4wzNBc58kR3NL3FpAG54cc+R4hK37Q2gMLO0/ioMVOTtV0MPSqr1qT/nsZNUqIdHWVu8rqkhdhkaQfQjiDoQubuvJ8DqtzafaYfZdxqOPNXOwXwy0s7C1AVPsv0z3dHc9D769f9wOsz6HNjvZdx6jcR/ldmniM/wqw19D3SVky9dDp7Tl934wbRYyWuH7yHXyG8cvKmiWPMFq/eDspho8ZAkc/g7zUlktToZA9mo8iN4PJNb5u9sjBbLOKZ/WN+67eaaHXPiDXisdQCFbjseI7Dz7ISvcXHl9ZS752RfmQO/xA7rxx/CeSqMsRaSCCCNy9fgsbnxdpZqED24HaNP4DqBvA09yqe0NkjlBeGlkjPbjdkSN9DvI8+SiNEkm39d4/BHZhKUHKRsinvG63RUOrHZtdxB480FVT3KmFa8OitKLjtFUoD1KyZWUsUV3impxwHLuqXxWlEtmXUp1lYRBUieoSMQrmJtJBnlkKIV1m4qBHEErFr28lE5qYGGuaidCqQ8C0CfGoHRpk6DiopIk1Xg2iyhXWCqKdCtCNNzzJDFAXODWipJAAG9dz2UseWu1aaHqrnsTcozncOIZX1d8PNVe8HYpXni5x9SpUxOeqyDYe8a1PKgY8YKyJXa57M2x2YzvH1jx3R10b8SkWzd2dtaGtPsjvO6Dd4lHbXXl2k2Bp7seX8W8/BT4kmrUFEbbnu5eMZS6imp4CKJ7Q6R5e41c7NPtmblM7quyjbrzPD5pLYLGZHtY3VxAHzVzvq1Ns0LbPFkSMzvpvPUpWKqEWpU9z6DnCpKDd22HrIb7vuv1UWTBkSN9Nw5JK124b8lDG1Wy6LtbBH28ozpVrd4rpl94qZsmHSw/kmGM1Vr/AIJu5Lq7EdtM7BlkOR48+SYXveDxAJISC06mlaDj5qt3leT5XVcctzdw/wA80fs3bqExP9iTIDgeHio6lFj8V9Ty4Wj0qD5F0HOJZpnPNXkuPMkqMhPzsnJjIBaGbnHh0G9SHZyFvtziv8I9CVR/lUhsfKJ6FzvAtlLPitBd9xpPich7yprPPitdoIOeB+HPe3IctBvT+6rtjhBDDUuoSaipG7LhmlrdkaY/rXZ6EDOh1xZ5qQ4im7sSbaACPFNlUAd8rttvMSta59TIMjoGOaCSKjjmnF/3eySyiRoqWgEHeGbweIHpRbsmxuZ7VxIrkG5V4GvwpuRFjpZQWSnuvkIbUigZT2iOBORTHqpcdEdRraCqtY5+MoLoVZbotDbVCbPNm4Duu3kDQ/mHqPFavbZh4lpC1zmPzHBvEE8OCMstzxWSkkz6yDNrW8aUyH2tdTQKmtXSogsddxbe8XTpsrG+3HlKkNk7QZCwMNGmmI5NpxB361yqn112OKx1bJO0ukoCz7PDTM76VNE02jtD3WQSQOIac3U9rCcvCh1ovPHx5n9VT6TVMWlnNhtYb+N4L5aLaC8Y3nA6w2usfsnvAbi0nNp6cehRltuyC3x4m92QD+IHg4b28/8AwprVH9Ju9rznJBk7iQMj/tLT4IK0Xe4wstVnJDmtpIBrVmRd40qQeqIHMASbODlv28L983YnS4OtvzlEcFxVa+zTN7zc282k6tO+h9/Jef3xc7oZHMO4+YOYPkvYLuvyOctEoDZRXC7QOrkRXdX7pyNFXdqLsa+3MYRUODQfGvwXjTL1Crixtf8ArvhZgFBBnlxWw5OL9uN0MrmndoeIOhSZzaKF0KRoIMlbIpmzoMFdBy1KpEEpefQMjd1EK+NHzMQ72VVSNIzA3Mp8uCje2qLc1RlnDcnhoEEfGonM5Ix8fgonsTVaZAuzqnN+XVgs9mIGraGn3nd4V8/RLjH7lf71sYksjSBmxrHt/hAJ9KqfE4g03Tlf6W+sdSp5ladxwCCzgbo4/cM15y+7ndiJjo55aBvOVSfPJehX67tYGsYc5y0D8p7zj5BKNsrM2OCGNooATTwFPiosFVKtbix9B/MpxCXHYBI9jY2xQSzvyFaeDeHiVxJddktJJjl7N5NaHic9HfAqS1t7O62D75HqS4+5VRoVNOmarPVDEG9vKJdwgVCL6S9bPbMmCRz3ua40o2ld+uqrN6SvdO9zwQ4nIGooBoFZILW6z3cx4PeNKVzpidX3IKHa7EKTRMeOXyNUik1XO1S2bhy2huEyhb2485xstd3azd7NrMzzP2R+uCMvy8zJKQD3GZDmd5T2xCEQYmUibINcganIZ8Uml2VkAqxzXjyPySBXR6pZ9LaC/rDNNlQKuvExbgaQKVrv+FE/sdhZZmCWXN/2W8OnPmo7juhzXl8rcIYMq7zx8EtvO3mWQuzpoBwFclrHpWyKdOP2ggZBmI14R/aJ/pVmJjJDhmW13jceOWar8UGBgkcAQ5xAry1y/W9WHZ+wPYA4uGFzQaczx6fFNXQsNAWt5Cg360Ck6cUSUXUX/BH9EagDHeBXdZGOpNh77q0J3N0AA3DCAmBW6LKKFmLG8pVbC04KSXps8Jpg9z6MDQCBrkTvOQGYTwhD22xtlYWOrQ8DQo6VQo1wbQXUMLGBQW5jmujgcC5jaDeNKNzOoqFRrRI97iXkknIk65buVFaWMFlmjja4EE97Kju+aDE7fnp0KVbRWHBO6mQdR382vqCunhsqOQOIuDxklW7Lrwh2y9Hwywu0/teKH1HqqteN3hr3NBrTKtKZ79eaf7Nvw2hv4gW+lR6tCi2gstLRJzo7zAPvqqKTlK7DmLxbjNTB5aQfY9veliOj21p07p9Hei1slaMEkkDuJI6tycPIA+BRtzRMFrbgrhIIz1zbUg+I9EpvezPjtjzHXEH4hTn3vmm6VXdOYB8RMByKrciRAtsdnuyPasH1bjRw3NceHI+iWXBC6a1tLquwNJqeAGFufiPJekxhlpg3FrxRw4HePA/BVvZO6zHLOHaso31Jr40BTKWLPQOr/MunnpPNTtUBXYyt7fXWMLH0zqW+BFfh6rzi22Fet7euBMcY1FXHjnkB45+SotvsRDiHChBII5hW4aiK2HAbfWA75XNpSnsouapvbrElboSCuRXw7UmtKUcMJ9BvcdVEH+mSztK/r5KIgfriqQJCZKOX6K4c1R4qLoSV1RWmThzFw5imqt4dCjzWmSe57uExe2lSI3EfmFKe9W/Z2XtLM0HVowEdMh6USHZV4baG/iDm/H+1OpWfRbRj/wDalPe/C7j01PiVy8WxdiniPrLsOMozeBkVw3e8Pd2mkVY2dCak+VAku2rHOkDqdxncr+M94+hCulutYjic85gDLmdwVf2gspFiaXe3jDnfmfUn308EnDViawqHjp9/ztjaqAUyo74t2gZ+wWf+H+gqrBiuN8R4rthIp3Sz3FpVToutg26hHaZDX+Ydwlm2jZSxWcbu7/Qq01qtN+DFYLO4bsI/2ke8Kr4fNZhD8M9595tf5vAS27QDDZIG7u76N/ykNmvB8Z7j3N6HLy0T6/nYrHA4fh9W/wCEhsFjdJIGtaX7yBlkOe7qk4e3RHNzPvDq3zi3ZLtdlukdZQ8t7R5rlkKjFTpotRXZFMCXQmM6Hd5U18kfYmERtDg1pA0boOQRC4jVbMcumvD8tOgEuBm1gVunEEGQyaA1o9AqQXnXyNVebzyYHUBLXAgHQ17tD/MkkdwmUu0YWucCdQTwDRoM1XhaiopLecRXQsQBJbjv1obglcag5ONTlwJ1T+OSoBoRXcRQ+IVIjjIdgZnISWkGlOGR46+Sudjjc2NoeauDQCeJSsXTVTmHGHQdiLHhJUPeFp7OJ76Vwgmine4gZCvLL4oG9Yi8MZQlrnjHT7gBJqeFadVKgBYX2j2Omko8k5LsbiS6ta8072qNeyf95p/tI96Cv6wMikcBUAsxNGudaEZ7siUTtM6kNn44f7WrsXDPTZe32kABCsDAbrlpLGeD2+8BMNqm/Xj8g97knsB7zOONu/npT4pttY/68D8A97kTD4w7jMH7Z74Pch/aI+vwKOnYP+YjqP6EBcOdpj6n0aUY+X/1H+MDxw0Q1P3D/wAmanyD/qBQT/RLW6N37tx8gfZd8Cns8LI+0lO8AuP5RlTwQO2dhBDJBqO6TyOY9a+ar1tvlxsnY51rr+AbvP0RLT/yArrudDNLdESp7xFtkhda7bicMsWI8mt0HuCVbWWTDapABqQfMAq9bIXZgiMjh3pNPyjTzOaqe2Dq2uTlhHkAurh62bElF2UW9pM65aYY7kym2izpRNYc1ZZY0I6FdZ6S1BrEq1pfWzKQTJU2XTj1UrZ1yTTmXjFzlgeED9I/X6/XRdCZBkm3huNdNkQQlW+2WZJ68ZWS1YHtdvBB8jVeiSRsnioc2vaD55gjmF5fZg55o1pJzy6Cp9AVbNjr8y7B5zzwH1LfiPFc7HUSRnXcSzC1ADlOxm4C4vjssmeCSvVrQSB0p6FM9rD+zH8zfejZbuBnZLWhaC0jiDp5Z+aB2mDXRsjcadpI0Zbtc/cuetQPVQjvPfxlRQqjA/nKLLAO1u+RmpZWno8fFVFwoVY9mZzFanQvyxVaQfvNrTzFfMJFe1mMUz2cHGnMHSngQuvh+rUZefWHjvIKuqK3LSWKwntrukZ9qMnrl3x6VCqgcneyF4hs3Zu9mQYeWIaeeY8VHadl5+2c1jCWg912QbhOmfFbTK0ajqxsD1h9Z5gXVSO6Nbt+vu98YzdGSR4HEPiFBsfNSV9AScBpTkQaeKZXJdQslXSytBcAKVAbrxOZ/wAo+W2shkawRgNeHHE0CmIZ0oNSfioKlUddEFwdfvKlpnqs2hGn2nFy352znsczA5u7iNN+8JuFTLtvJplktElSW+zQtBo7u0w78j6FO7PfItDC2J/ZyDMAgHTlvHTRT18OQ11FhpfkPrHUqtxqdfeM4YAwOzJBcXGu6pr5BdWdrcJcyhDiXVByJO+qqdtvKcERzA5gt7poHE6GoFDwomV/WnsLOyNpoTQa0yaM8+tEJw7XAvqfKeFUWJttJotnqSiRz88RcQBvrWlTuTSOYOFWkFp3jjVUSz3o5jw+pcQdCT658vRXMzlrG4IzieR3dA0uFSXEVp80WJpOpGY39JlF1N7C04a6U2gg0EIaCMvaceJ5Z+YUtqt8cftva00rQnOnIaqdtaZ671ohS3BOo8o+x4RUyPt5cZZ9UGFoxihcXEEnCd2W9cX3cgnDQHYS2tBSooabvBOEpvO4WyvDw9zHgUqPT37inU6nXBva3jAZOra14s/0wWTRuYcTA4F1aVFDWvPRA7Sz1tLgNwaPSvxTDZq3Svlex7sTWjfnnWgoddxWSX7ZpXFskZyJGKldDrUd4K5WqLU6wzWHDtk7BCmmlzxgmyza2gcmuPoB8VzI8m1l40EtSeWKie3dZoI2vliNRhNc6gYc6Z5pNdEJfZ53b8qdW95aKgZmfuGvbByEAL3mWG+7Ljs8gAqcNR1bmPcqLY7D20jGcTmeA1PovQ7JOJI2u3OaPXVIdl7FR8rvunAPDX4JWGrGlTccR/UZVTO6xpJEGN4NaPIALyK9p+0le/7zifl6L0/aq14YC0e1JkOm8/rivOr1u4xOwnWgJ5Vzouj+k2F2O5k2MN7AcIglGaHIRs8aFLF9MpkIjKO0KVs/NV2O2lFxWzmlNQno8bOuu3SplpUgnSDStPRkJlvtEB2667ZD0c9Gljt5Y9r2mjmmo8Mx4H4q522522qJtps1GvObm6VcNaHc4HzXnQlVh2U2pNmeWuqYnHvD7p0xAe8b/BQ4qg5HSUvmHqOUoosvyvsfSXbZvaTtfqpe7M2oIOWKn93EePRdtPbq22zxj7LmHxc8fABMb4uNlqa2WN2GQUcyRu/eK01HPd6KkXvbpBa2OmGGRhjDuBwn2hyIH60XKwtJKlQummh05H7e0rrMyplbs1lg21hMU0c7cq0FfxNzB8v6Uda7sjtrI58eAYe9poNQSdKGq3tzFishP3XNPmcP9yr2yt59kewmH1c47tdKnu68DoeYC2kGfDh0PWW48Jj5VqlW2PvGjbysNl/dtMjxv1z/ADOyHgEfPfD7RZDJZzhe095uRNBqAemYKod/Xa6zzFh9k5sPFu7xGh6Ldw7QOs8mLVpycOI+Y3f5VbYJXQVEOY76637IoVyrZGFh2TJLa55JcSSd5JPvXpdgsbXWeISDFRrDnxABBVI2kufEPpFnGON+ZDdxOpAG7jwKuOzc73WaPtGlrg2lDrQZA05gBT49w9JXTTXbiDG4ZSrlWgl87NAkywgB+ZLdzuNBuPoqe57mkEhzTXI5jMa035Fen4lVNr7jkkPbR97C2jmb6De3z0ScFitejqHxPtCxFDTMsm2cv18rxFIA+gxYiBUU47jnTPVEXvarJJJhleQ9ndyxUG/gQluyTOyglneNAQK8GCp8zl4Kpz2xziXHUk1PU1KoXCrUrMU0A005xZqlaYza35y62OzWEvDQ8vLjQAl1K8MgOCtQK8ruacC0RFxGEPbqcteP60XpzXqLH0TTYAknvlGGcMDoBJarRK4xKKS1saQ0uaCdASAT0C54BMpMmLllVwXLMS9aeim3RsssMrmVDpDlnXvO4chmVTWngnG1dvxyhgPdZqPxHXyFB5pbd9lMsjWDedeHE+S7uGXJTztudZzazZmyrH0Q7K7zXWUnydl/S31TDZaH9nNftOd5ZBKtp7SC9sTfZjGfUjIeA96e7ONpZo+YJ83FR1rijmP+xvH0/wBy3IWg2zU9McR1Y406VofUeqNgjEEby4gDE5x8Tl6USGW1CG3OcTliz6OAr76+CLkLrZJQVEDDr94/ryQ1KV2zHRSATNR7C3EaQawROtM5neKRtyYDyVUvyTtJnuG9xp4ZfBegXxO2CzuwgDLC0DnkvN5SujgCXJcCw2EmxAygLx3MUWlqCMabTtqUDI3PcvoabaSCVXEpGTLl7VGVUSRDh8VqRUdqSYPUrJl64O89aPI5lI2VKY7QiI7RzQlJkZtkXQlS9swXXbpZpzJcdmdsH2YhrqvhJ9ne3m0nnu9ytt82KG8IMcTml4HdcPPA4aivPTXr5XYrcGPBc0Obo5vFu+h3HgdxAVi/5TNEBaLFIXxuzy9sDXC9mjqaU9FxsVhFWoKinK3Pgew/msspVDlykXHrLneznOux3aAh4iGIH7zKV9QkmzsDLZYXQuPficcB3tDswelagjl0Qf8ArsT2eWGZoZI5jgCK4SaHIjVp/WSU7D3x2VrDT7MowHrq0+eXip0wtVKL3FmBzD+PCNZ1Z14i1pY7NKLVG6x2g4bRFXC46mgyNd+WvEUPRNc2z4Np7Gc4HDMDPvUz7p0oRv8Ajo128uw0baY8nx0xEZGle66o3j3HkutnNpGWktEmFtpYDgcftVFDpTxb4jl5HYUTUpbHcD/U8x2e0woC4Vt/cfeXKywMjaGsaGtGgAoFOHrzO/NpbZBK5pdgrmAWtIy+4SM29c86FdXZ/wARJWGk7cY4gBrh4aH0UZ/TKzLnBBv2ygYlAcu09LD11iVWurbmzzENLuzefsv0PR2nuVhbIufUoPSNnFpQrqwuDOrVA2RjmOFWuFCOKqVuuGxNfhMxjdqW4h/cOfFS7R7bMhLo4+9KMjUHC3rxPIKg2y8XyPL3uJcdT7sl18Bg6xGYkqPfwkOIqpe1rmXdtz2Iaz1/+xnwCZw7RWWBmBjnOA0AxO8MTsqei8ybOVILQTv4K1/0/P8AO5MQuIy/KoE9Muna4TTdngwgjumtakZ0OXCvkq3f1mMdoeHEnF3gTrQ6eRy8EouwyF7TGHOe0gigrQg76dN6v14XZHOGPmq3AKuoRTMAkE8ARqoXRMJVBGxHjHgtWTXcTWzV7ulZgc13cFMe40yANftfLcpb32iZEHNBrJTIbgTxPrRJLz2qa1vZ2cYWioxAUoPwD4qtmfOtT8Tmgp4PpGzsLDl95rV8oyg3POFdpUkk5mpJ413lWi6YxZYDPJ7ThRg30OYHjkegSnZ66Q89tLQRNqc/tEb/AMo/woL9vzt5KioY2oaDz1cRxNE+ovSt0S7Df7RK9QZzvw+8jltJc4uJqSanqc1fLhf+zRflC80M/Neg3C/9lizzwe+tEn9QS1Ne+HhT1jFMtlNptj8PstdRzuAAAy55K2QRNY0NaKAIKwWdsTMLeZJOpJzJKTX/ALTAAxxGp0Ltw4gc1EwfEMETYfl5QMtIFm3MX7U3t2kmFpq1nkTvKrkjqoxlmJYXnJo38TuAQEjqLvUKaouReE5tRixzGQy0QxcpJZEM566CiJJiCWFCviTmWzoOWBXXBhRY5q5RckSHc1KItCE011FK2dQrF4MRNtDWzqQTJcHKVkyIPMtDxKnWze1D7K/e6N3tM/uHP3quNkUgcsqIlVSrC4M8pKm4nrdpuuy2+MSClSMntycDz4kcCqdfOx89nONv1jBniaO8Kby3lxFfBJrpveWB9YnEE5YdQ7kRvV6ur/iBG/uzAxu0rmW1948VxjSxODPw+unLj+d3lKs1Or82hje5LzbbLJ3qElpZIOdKE+OoVLu66BK98FcFoic7A7Ojw06HeCNQRuO+iuFhsEXbdvA9oDhR7W0LH8DloQd/VVPbFj7PbWzxmhcA8Hdib3XA9RTzU2EYGq9OmbX1F+BHD84RlUdUM3CHR32Hfs14soRkJN44OJH9Q8Rqlt9bKSRjHF9dCcw5uZA5gbuY9FanQQ3jZmuIoSDQj2mO3ivXdvVRZNa7BN2bakE1DaEseOLRx6Zp+GckkU+qw3U7d45QKi6dbUc+MQ1XoezNrdZrtdM8k1JcxpJpTJrQORIr4pO+87Hav38Zhl3ubx5kD3jxTXaOyOtFljZZi1zGkVAcMw0UaBuR4up0uSnUUqL6328DBpLluym8B/1zFKKWizsdzFD6O081o2i7X54JI+mL4EpBatnZ4ou1ezC2tCK5jdUjhVLhIqUwlFhekxA7DpFtUb/YeYlyEV2/fk/3/wDapo7dd8ebY3PPME/1mnoqUJF0JCtOCvu7ecHpbbAeUus229BhhjawcT/2igRezO0ZlkdFK7EHg4agUyHebllQivkqPZoXPPda5xPAE+5WK5tmp8bHmkWFwdnmcjXQfGilxGGw9OmRoD6/eMSpULAyG9bIYpnR7gcubTomtz7O5dpP3I250ORPN3AeqYXntBZo3YiGySjIUAJG+mLd/lVe89oHznvGja5NGg+Z5lJTpqyAAZeZ+01giG+/ZGt+bR9r9XGKRN8MVNMtw4BJO0Q+NH3Zcss+bRRv3naeA1Pgq1p06CchEktUMijeCQCaA7+XFWaTbSlGQRF1BQVroBT2R04rqw7IxMzeTIeeTfIJ1BGxgo1rWjkAPcubiMTQcjqlreAlNOk68bRB2dutGT6sadxOEfyjMo+w7KsZ3pn4qbtG+KaS2trGlziABvKp9+7TGbuMyZ6u68uSXSatXOWmAq9ghMEp6tqZ1ft8CVwazKNmTQN/NJJZ1w+RDSvXbo0QgCiQO5Y3mpJkOZFj3LhWBbQRD54sksnamzghp4ECNabEcjEO+NNJYUK+JUbzYuc1couSNDOalMLQwZytLFqqXebO2vUrJkOtgrwYiehrJVZ7qnhtQEc/dlGTZBkXcAeJ66qnB6kbKsqDpBvY85qm0uM+ydphdihfi5tJa7yrn5pbet6WhzBHaMRwmoL20cN2TqBMdnttiyjJqkbn7x+biOau0NpjmZ9l7T0IK5j4qrQYdMgbkZQKauOqbdkoGyu0hs0nezid7QG7g4DiN/Fei2+xx2qKlag95jxqDuc0pPbdibPLm0GN3Fun8pyUN12S02LukdvBX7Pts5hp1HIKbEVKWIPS0jlccDpf6feMQMgytqJNY4Y7QXQWljfpEeRdShe3c9rglt5bFywkyWWR35akO8CMj4o3bGxksZaYiRJFQ1Azwnly9xKJ2c2vZaAGPoyXgdHc2/JeWpWVOmparxXcA93L2mFVJytvwMq8G21qiJa/C6mRa9ufQ0oUS3bKB/72xxEneMPxb8VZ792YitIqRR+5418eI5FebXtdMlnkwvHRw0cOXyV2GOFxOy5W5DT2iqgqU+NxLL/qKw//ABPRvzW/9UWVvsWRvjgHwKpocumuVv8Ag0+N/M/eJ6VvwS3y7dSUoxjGDoT8h6JVbL+ll9uRxHCtB/KMkpYCTQAk8B8gmln2ctD9IyBxdQehz9FvQYejrYDv/mZmd4OJUTZWOe4NaC5x0ARcezTq4XSxBwFSKkkAak8ERY75gs7CyPtC45GUBtdfs4jpyQvWBHwxc+kwJ/8AWke3bs1HGA+0OaT90mjB1+8fRM5torOwU7RuW5ufgMKoklohkNXzTA8XNDh1ycpmXGH/ALqeN/AGrT5Fc2phQ5zV3PlYShahGiCWabbSAaY3dG095Sy17cOOUbA3m7M+QSK03FPHUlhNN7aH3ZoAlUUsFht118bwGq1OOkYWq9pJDV7y73eAUYkqgcS7jeugKYAsIg6w4PUcgUQkW8QKwC0CZIFwWqQlRkIxPRtgWnMUxC5IUd4UXzwpdNGnMgQE8SpptMEVSMQ0jUfKxCSNTjrCEDeFGURI1QOapmFoYmqrKrmqxBeFOsS7DlFVYHL15knD0bYrzkiNWPc3ocvLRLca7D0WYHQz0vF37VWzDUMbKOIGfjhPwRMm3NpGX0eh5h5VJsF6PidiY4g+h6hW67dvxkJWfxN+ShrUFBzLTDekcrk6FrTr/UlukybDkd3ZmhB6lKGbLWpxqIi3PiBTpmrzZNp7PIMpG9CaHyKJkvuEDOVg/iClGMqUjanSA8DGdEralrxNdAvGMAODHt/G7P8AmGfnVP7dZmSxfXtbSlXVOQPJ2Xmkdv25gj9gmQ8tPMquSW603i/C3usGoHsj8x3lAKFSq3SOAgHHabnVRlGsDvSzw9rgs2N9fHPg3KpHMp9cmwpdR05oPuDXxd8k9uK4I7M3LN51cdeg4BMLZeDY2lziGtG8plb9Qc/Do37+JgrQHzNObPd8MDe41rABmd/iTmqtfG1LpXiKz7zTENT04Dmk+0W1jpyWMq2P1d15cl1dbfo9ndaHDvu7sfKv2v1wTqOF6MdJW1Y7A8+2C1S/VXaZe1pELexYauOcrvvO+7XWgSftFC+Uk1rqtArtU0CC3GSsbwkSLsSITGuhIjMyPLHtNNGKB2IcHZ+uqAmtRe4uOrjU9UHVZjSlpIpuBrCLE6GEh66D0MHKRr0yZCg/Rd4kMHroOQ2mWheNc1UWJdVWWg2j4LSxYoZsHkQsqxYnLBi+ZByLaxVDaFBnoZ6xYkPDEhKwLFiRDmFYsWLxnpgWwsWLJ6dhdtW1iYsGdlbWLE8bTJj16Vsd/wBOFixcz9S/a8Y/D/NHpVM2/wDZZ1WLFy8B++sprfIZTArNtB/0ln6f2rFi+grfuU+8+0iXYytLbVixVxU2VtYsWmenYXKxYvTZ21dtWLF6eki6Gq2sXpklG5dtW1iy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jpeg;base64,/9j/4AAQSkZJRgABAQAAAQABAAD/2wCEAAkGBhQSEBUUExQUFRQVFxgYGBcYGBYcGBgXFRcYFxcXGBUXHCYeHRwjHBQXHy8gIycpLCwsFh8xNTAqNSYrLCkBCQoKDgwOGg8PGiwkHyUtLCk0LCwsLCksLC0tLCwpLCwtLCwsLiwvLyksLCwsLCwqLCwqKS0sLCwsLCwsLCwsLP/AABEIALEBHAMBIgACEQEDEQH/xAAcAAACAgMBAQAAAAAAAAAAAAAEBQMGAAECBwj/xABFEAABAwEFBQUEBwcCBQUAAAABAAIDEQQFEiExBkFRYXETIoGRoTKxwdEUI0JSYnLwJDOCkrLC4RaiBxU00vElQ1SD4v/EABsBAAMBAQEBAQAAAAAAAAAAAAIDBAEFAAYH/8QANBEAAgECBAIIBQQDAQEAAAAAAQIAAxEEEiExQVETImFxgZGhsSMywdHwBTPh8RRCcmJS/9oADAMBAAIRAxEAPwAexyDDhPBCWyyAHLQqRrd67c6oX6GNDcT528RyxlpqNFjJkdPEgJIqKkawgZN22Sxz1A1qka1FlnrzA5SMlIXOBdBi9YTLzvEpGqNrVMwIDMvOmqUcltkSnjiSWImTTG5KQRrtjAirPZS4gNBcTpTekM9oQF4IIkfd9ySTHuNJHHd5lWOxbORwt7S0kcmfOmvRM72nf9Ha6zeycjhGYG6g3Lm1Mdchafdc7SlaGl28uMTx7IRRgG0Sgchl4Z5nyWja7HF7EGM8Xf8A6r7lGWNjZilq+Z1aNJPd5u4nkgLPd75MmMc7oDQdSgAL3NRzbyE0kDRQPcw2Ta5wyjijYOlfdRDna20E5YOgZmjY9i53ahjep+SeXPsgyHvOJdJxBcAOlED1cJTGgBPnDVKzHe0qL9r5xkRG7qxF3PaI7ZIWSWaLJtS5opvpSn+VZLbsfBJWrXBxzxBxrXnWtVFdezv0VkpYTI9wyypoDRuvFLbFYc0z0Ys3l7QhRqhusbiVC87msRkcxsjoXNNDUEsqOZ+aBds9LCMTWtmZrjjccQ6Fufhmh7fZZGOPaNc0mtcQIqTr1UEFrkiOKNzm9D7xoV2Upvksr379fUa+8lzi+otDcccwwl4Lh9mUBrweTxkfJV2/NlgDUdx3OlD4jLxHkrIbyhnytTKO3SsFD/EBr+slHJYpLOK4jNZzo5tHAD8TTu6EdVK1HW2x5HY9x+lrx4e880tNmdG7C8EFRh69Ft11MmiqGBzNzo88PWM94dBVUe3XQWk4SHU4bxxHxGoUpVhDsIOyZExWlLcS6EiZTxDLAKXjdsi7BSuOdFxWldCniFbeJKWhVF0Co2vXSpBgyVrlIFA0rvGnKYJEtbI81hiojZLOuOzUfSXirQB8FUNJZOCZlijcwJq1DPRSYFsQI+SNQUTg95t5CGLosXZat4Ft56csC7a1YtgoTMkrSpmKAI2wWV0j2sYKl3pzKS5AFzNAvDLsu90zsLBU+gHEq21isLKCj5iNf1oOSilmjsEWBlDK4Zn4nlwCrrnlzsRJJOtVxzfEm50T3/iWi1If+vaTWq2PldieST7ugVg2PneHFlCWHOu5p/yhLk2fM3ed3Yxv49Pmmd4X22NvZWcAUyxAZeHE80iu4cdCgv7CHTBX4jH+YZeVmhY7tJyXVPdaRpyAGvil79qciGMwNp3aAE+Wg9URZXi2Wcxv/es0PuPwKRwXNK52Fsbqg0O4DxKnpU0sRVOo57eEN3bQpsfORzXjNIfbeeQJ9zckRdN5zsJwYpBqWmrsuW8J3YNnnxAl03Zg6hhp5kohz7M2n11CDiJDjUu4ktHoifEUyCircdg/iYtNhqTaZbtomRsjc5r6SaClCKa1qmOCuahjvKCY4A9jyfsmudM9CELf90STYSx9MOrSSATrWoXPyrcKRl339JVmNiRrCLRZQ4UcARwIBHkVWL22FjeCYvq3cPsHw1Hh5Ld4wzNBc58kR3NL3FpAG54cc+R4hK37Q2gMLO0/ioMVOTtV0MPSqr1qT/nsZNUqIdHWVu8rqkhdhkaQfQjiDoQubuvJ8DqtzafaYfZdxqOPNXOwXwy0s7C1AVPsv0z3dHc9D769f9wOsz6HNjvZdx6jcR/ldmniM/wqw19D3SVky9dDp7Tl934wbRYyWuH7yHXyG8cvKmiWPMFq/eDspho8ZAkc/g7zUlktToZA9mo8iN4PJNb5u9sjBbLOKZ/WN+67eaaHXPiDXisdQCFbjseI7Dz7ISvcXHl9ZS752RfmQO/xA7rxx/CeSqMsRaSCCCNy9fgsbnxdpZqED24HaNP4DqBvA09yqe0NkjlBeGlkjPbjdkSN9DvI8+SiNEkm39d4/BHZhKUHKRsinvG63RUOrHZtdxB480FVT3KmFa8OitKLjtFUoD1KyZWUsUV3impxwHLuqXxWlEtmXUp1lYRBUieoSMQrmJtJBnlkKIV1m4qBHEErFr28lE5qYGGuaidCqQ8C0CfGoHRpk6DiopIk1Xg2iyhXWCqKdCtCNNzzJDFAXODWipJAAG9dz2UseWu1aaHqrnsTcozncOIZX1d8PNVe8HYpXni5x9SpUxOeqyDYe8a1PKgY8YKyJXa57M2x2YzvH1jx3R10b8SkWzd2dtaGtPsjvO6Dd4lHbXXl2k2Bp7seX8W8/BT4kmrUFEbbnu5eMZS6imp4CKJ7Q6R5e41c7NPtmblM7quyjbrzPD5pLYLGZHtY3VxAHzVzvq1Ns0LbPFkSMzvpvPUpWKqEWpU9z6DnCpKDd22HrIb7vuv1UWTBkSN9Nw5JK124b8lDG1Wy6LtbBH28ozpVrd4rpl94qZsmHSw/kmGM1Vr/AIJu5Lq7EdtM7BlkOR48+SYXveDxAJISC06mlaDj5qt3leT5XVcctzdw/wA80fs3bqExP9iTIDgeHio6lFj8V9Ty4Wj0qD5F0HOJZpnPNXkuPMkqMhPzsnJjIBaGbnHh0G9SHZyFvtziv8I9CVR/lUhsfKJ6FzvAtlLPitBd9xpPich7yprPPitdoIOeB+HPe3IctBvT+6rtjhBDDUuoSaipG7LhmlrdkaY/rXZ6EDOh1xZ5qQ4im7sSbaACPFNlUAd8rttvMSta59TIMjoGOaCSKjjmnF/3eySyiRoqWgEHeGbweIHpRbsmxuZ7VxIrkG5V4GvwpuRFjpZQWSnuvkIbUigZT2iOBORTHqpcdEdRraCqtY5+MoLoVZbotDbVCbPNm4Duu3kDQ/mHqPFavbZh4lpC1zmPzHBvEE8OCMstzxWSkkz6yDNrW8aUyH2tdTQKmtXSogsddxbe8XTpsrG+3HlKkNk7QZCwMNGmmI5NpxB361yqn112OKx1bJO0ukoCz7PDTM76VNE02jtD3WQSQOIac3U9rCcvCh1ovPHx5n9VT6TVMWlnNhtYb+N4L5aLaC8Y3nA6w2usfsnvAbi0nNp6cehRltuyC3x4m92QD+IHg4b28/8AwprVH9Ju9rznJBk7iQMj/tLT4IK0Xe4wstVnJDmtpIBrVmRd40qQeqIHMASbODlv28L983YnS4OtvzlEcFxVa+zTN7zc282k6tO+h9/Jef3xc7oZHMO4+YOYPkvYLuvyOctEoDZRXC7QOrkRXdX7pyNFXdqLsa+3MYRUODQfGvwXjTL1Crixtf8ArvhZgFBBnlxWw5OL9uN0MrmndoeIOhSZzaKF0KRoIMlbIpmzoMFdBy1KpEEpefQMjd1EK+NHzMQ72VVSNIzA3Mp8uCje2qLc1RlnDcnhoEEfGonM5Ix8fgonsTVaZAuzqnN+XVgs9mIGraGn3nd4V8/RLjH7lf71sYksjSBmxrHt/hAJ9KqfE4g03Tlf6W+sdSp5ladxwCCzgbo4/cM15y+7ndiJjo55aBvOVSfPJehX67tYGsYc5y0D8p7zj5BKNsrM2OCGNooATTwFPiosFVKtbix9B/MpxCXHYBI9jY2xQSzvyFaeDeHiVxJddktJJjl7N5NaHic9HfAqS1t7O62D75HqS4+5VRoVNOmarPVDEG9vKJdwgVCL6S9bPbMmCRz3ua40o2ld+uqrN6SvdO9zwQ4nIGooBoFZILW6z3cx4PeNKVzpidX3IKHa7EKTRMeOXyNUik1XO1S2bhy2huEyhb2485xstd3azd7NrMzzP2R+uCMvy8zJKQD3GZDmd5T2xCEQYmUibINcganIZ8Uml2VkAqxzXjyPySBXR6pZ9LaC/rDNNlQKuvExbgaQKVrv+FE/sdhZZmCWXN/2W8OnPmo7juhzXl8rcIYMq7zx8EtvO3mWQuzpoBwFclrHpWyKdOP2ggZBmI14R/aJ/pVmJjJDhmW13jceOWar8UGBgkcAQ5xAry1y/W9WHZ+wPYA4uGFzQaczx6fFNXQsNAWt5Cg360Ck6cUSUXUX/BH9EagDHeBXdZGOpNh77q0J3N0AA3DCAmBW6LKKFmLG8pVbC04KSXps8Jpg9z6MDQCBrkTvOQGYTwhD22xtlYWOrQ8DQo6VQo1wbQXUMLGBQW5jmujgcC5jaDeNKNzOoqFRrRI97iXkknIk65buVFaWMFlmjja4EE97Kju+aDE7fnp0KVbRWHBO6mQdR382vqCunhsqOQOIuDxklW7Lrwh2y9Hwywu0/teKH1HqqteN3hr3NBrTKtKZ79eaf7Nvw2hv4gW+lR6tCi2gstLRJzo7zAPvqqKTlK7DmLxbjNTB5aQfY9veliOj21p07p9Hei1slaMEkkDuJI6tycPIA+BRtzRMFrbgrhIIz1zbUg+I9EpvezPjtjzHXEH4hTn3vmm6VXdOYB8RMByKrciRAtsdnuyPasH1bjRw3NceHI+iWXBC6a1tLquwNJqeAGFufiPJekxhlpg3FrxRw4HePA/BVvZO6zHLOHaso31Jr40BTKWLPQOr/MunnpPNTtUBXYyt7fXWMLH0zqW+BFfh6rzi22Fet7euBMcY1FXHjnkB45+SotvsRDiHChBII5hW4aiK2HAbfWA75XNpSnsouapvbrElboSCuRXw7UmtKUcMJ9BvcdVEH+mSztK/r5KIgfriqQJCZKOX6K4c1R4qLoSV1RWmThzFw5imqt4dCjzWmSe57uExe2lSI3EfmFKe9W/Z2XtLM0HVowEdMh6USHZV4baG/iDm/H+1OpWfRbRj/wDalPe/C7j01PiVy8WxdiniPrLsOMozeBkVw3e8Pd2mkVY2dCak+VAku2rHOkDqdxncr+M94+hCulutYjic85gDLmdwVf2gspFiaXe3jDnfmfUn308EnDViawqHjp9/ztjaqAUyo74t2gZ+wWf+H+gqrBiuN8R4rthIp3Sz3FpVToutg26hHaZDX+Ydwlm2jZSxWcbu7/Qq01qtN+DFYLO4bsI/2ke8Kr4fNZhD8M9595tf5vAS27QDDZIG7u76N/ykNmvB8Z7j3N6HLy0T6/nYrHA4fh9W/wCEhsFjdJIGtaX7yBlkOe7qk4e3RHNzPvDq3zi3ZLtdlukdZQ8t7R5rlkKjFTpotRXZFMCXQmM6Hd5U18kfYmERtDg1pA0boOQRC4jVbMcumvD8tOgEuBm1gVunEEGQyaA1o9AqQXnXyNVebzyYHUBLXAgHQ17tD/MkkdwmUu0YWucCdQTwDRoM1XhaiopLecRXQsQBJbjv1obglcag5ONTlwJ1T+OSoBoRXcRQ+IVIjjIdgZnISWkGlOGR46+Sudjjc2NoeauDQCeJSsXTVTmHGHQdiLHhJUPeFp7OJ76Vwgmine4gZCvLL4oG9Yi8MZQlrnjHT7gBJqeFadVKgBYX2j2Omko8k5LsbiS6ta8072qNeyf95p/tI96Cv6wMikcBUAsxNGudaEZ7siUTtM6kNn44f7WrsXDPTZe32kABCsDAbrlpLGeD2+8BMNqm/Xj8g97knsB7zOONu/npT4pttY/68D8A97kTD4w7jMH7Z74Pch/aI+vwKOnYP+YjqP6EBcOdpj6n0aUY+X/1H+MDxw0Q1P3D/wAmanyD/qBQT/RLW6N37tx8gfZd8Cns8LI+0lO8AuP5RlTwQO2dhBDJBqO6TyOY9a+ar1tvlxsnY51rr+AbvP0RLT/yArrudDNLdESp7xFtkhda7bicMsWI8mt0HuCVbWWTDapABqQfMAq9bIXZgiMjh3pNPyjTzOaqe2Dq2uTlhHkAurh62bElF2UW9pM65aYY7kym2izpRNYc1ZZY0I6FdZ6S1BrEq1pfWzKQTJU2XTj1UrZ1yTTmXjFzlgeED9I/X6/XRdCZBkm3huNdNkQQlW+2WZJ68ZWS1YHtdvBB8jVeiSRsnioc2vaD55gjmF5fZg55o1pJzy6Cp9AVbNjr8y7B5zzwH1LfiPFc7HUSRnXcSzC1ADlOxm4C4vjssmeCSvVrQSB0p6FM9rD+zH8zfejZbuBnZLWhaC0jiDp5Z+aB2mDXRsjcadpI0Zbtc/cuetQPVQjvPfxlRQqjA/nKLLAO1u+RmpZWno8fFVFwoVY9mZzFanQvyxVaQfvNrTzFfMJFe1mMUz2cHGnMHSngQuvh+rUZefWHjvIKuqK3LSWKwntrukZ9qMnrl3x6VCqgcneyF4hs3Zu9mQYeWIaeeY8VHadl5+2c1jCWg912QbhOmfFbTK0ajqxsD1h9Z5gXVSO6Nbt+vu98YzdGSR4HEPiFBsfNSV9AScBpTkQaeKZXJdQslXSytBcAKVAbrxOZ/wAo+W2shkawRgNeHHE0CmIZ0oNSfioKlUddEFwdfvKlpnqs2hGn2nFy352znsczA5u7iNN+8JuFTLtvJplktElSW+zQtBo7u0w78j6FO7PfItDC2J/ZyDMAgHTlvHTRT18OQ11FhpfkPrHUqtxqdfeM4YAwOzJBcXGu6pr5BdWdrcJcyhDiXVByJO+qqdtvKcERzA5gt7poHE6GoFDwomV/WnsLOyNpoTQa0yaM8+tEJw7XAvqfKeFUWJttJotnqSiRz88RcQBvrWlTuTSOYOFWkFp3jjVUSz3o5jw+pcQdCT658vRXMzlrG4IzieR3dA0uFSXEVp80WJpOpGY39JlF1N7C04a6U2gg0EIaCMvaceJ5Z+YUtqt8cftva00rQnOnIaqdtaZ671ohS3BOo8o+x4RUyPt5cZZ9UGFoxihcXEEnCd2W9cX3cgnDQHYS2tBSooabvBOEpvO4WyvDw9zHgUqPT37inU6nXBva3jAZOra14s/0wWTRuYcTA4F1aVFDWvPRA7Sz1tLgNwaPSvxTDZq3Svlex7sTWjfnnWgoddxWSX7ZpXFskZyJGKldDrUd4K5WqLU6wzWHDtk7BCmmlzxgmyza2gcmuPoB8VzI8m1l40EtSeWKie3dZoI2vliNRhNc6gYc6Z5pNdEJfZ53b8qdW95aKgZmfuGvbByEAL3mWG+7Ljs8gAqcNR1bmPcqLY7D20jGcTmeA1PovQ7JOJI2u3OaPXVIdl7FR8rvunAPDX4JWGrGlTccR/UZVTO6xpJEGN4NaPIALyK9p+0le/7zifl6L0/aq14YC0e1JkOm8/rivOr1u4xOwnWgJ5Vzouj+k2F2O5k2MN7AcIglGaHIRs8aFLF9MpkIjKO0KVs/NV2O2lFxWzmlNQno8bOuu3SplpUgnSDStPRkJlvtEB2667ZD0c9Gljt5Y9r2mjmmo8Mx4H4q522522qJtps1GvObm6VcNaHc4HzXnQlVh2U2pNmeWuqYnHvD7p0xAe8b/BQ4qg5HSUvmHqOUoosvyvsfSXbZvaTtfqpe7M2oIOWKn93EePRdtPbq22zxj7LmHxc8fABMb4uNlqa2WN2GQUcyRu/eK01HPd6KkXvbpBa2OmGGRhjDuBwn2hyIH60XKwtJKlQummh05H7e0rrMyplbs1lg21hMU0c7cq0FfxNzB8v6Uda7sjtrI58eAYe9poNQSdKGq3tzFishP3XNPmcP9yr2yt59kewmH1c47tdKnu68DoeYC2kGfDh0PWW48Jj5VqlW2PvGjbysNl/dtMjxv1z/ADOyHgEfPfD7RZDJZzhe095uRNBqAemYKod/Xa6zzFh9k5sPFu7xGh6Ldw7QOs8mLVpycOI+Y3f5VbYJXQVEOY76637IoVyrZGFh2TJLa55JcSSd5JPvXpdgsbXWeISDFRrDnxABBVI2kufEPpFnGON+ZDdxOpAG7jwKuOzc73WaPtGlrg2lDrQZA05gBT49w9JXTTXbiDG4ZSrlWgl87NAkywgB+ZLdzuNBuPoqe57mkEhzTXI5jMa035Fen4lVNr7jkkPbR97C2jmb6De3z0ScFitejqHxPtCxFDTMsm2cv18rxFIA+gxYiBUU47jnTPVEXvarJJJhleQ9ndyxUG/gQluyTOyglneNAQK8GCp8zl4Kpz2xziXHUk1PU1KoXCrUrMU0A005xZqlaYza35y62OzWEvDQ8vLjQAl1K8MgOCtQK8ruacC0RFxGEPbqcteP60XpzXqLH0TTYAknvlGGcMDoBJarRK4xKKS1saQ0uaCdASAT0C54BMpMmLllVwXLMS9aeim3RsssMrmVDpDlnXvO4chmVTWngnG1dvxyhgPdZqPxHXyFB5pbd9lMsjWDedeHE+S7uGXJTztudZzazZmyrH0Q7K7zXWUnydl/S31TDZaH9nNftOd5ZBKtp7SC9sTfZjGfUjIeA96e7ONpZo+YJ83FR1rijmP+xvH0/wBy3IWg2zU9McR1Y406VofUeqNgjEEby4gDE5x8Tl6USGW1CG3OcTliz6OAr76+CLkLrZJQVEDDr94/ryQ1KV2zHRSATNR7C3EaQawROtM5neKRtyYDyVUvyTtJnuG9xp4ZfBegXxO2CzuwgDLC0DnkvN5SujgCXJcCw2EmxAygLx3MUWlqCMabTtqUDI3PcvoabaSCVXEpGTLl7VGVUSRDh8VqRUdqSYPUrJl64O89aPI5lI2VKY7QiI7RzQlJkZtkXQlS9swXXbpZpzJcdmdsH2YhrqvhJ9ne3m0nnu9ytt82KG8IMcTml4HdcPPA4aivPTXr5XYrcGPBc0Obo5vFu+h3HgdxAVi/5TNEBaLFIXxuzy9sDXC9mjqaU9FxsVhFWoKinK3Pgew/msspVDlykXHrLneznOux3aAh4iGIH7zKV9QkmzsDLZYXQuPficcB3tDswelagjl0Qf8ArsT2eWGZoZI5jgCK4SaHIjVp/WSU7D3x2VrDT7MowHrq0+eXip0wtVKL3FmBzD+PCNZ1Z14i1pY7NKLVG6x2g4bRFXC46mgyNd+WvEUPRNc2z4Np7Gc4HDMDPvUz7p0oRv8Ajo128uw0baY8nx0xEZGle66o3j3HkutnNpGWktEmFtpYDgcftVFDpTxb4jl5HYUTUpbHcD/U8x2e0woC4Vt/cfeXKywMjaGsaGtGgAoFOHrzO/NpbZBK5pdgrmAWtIy+4SM29c86FdXZ/wARJWGk7cY4gBrh4aH0UZ/TKzLnBBv2ygYlAcu09LD11iVWurbmzzENLuzefsv0PR2nuVhbIufUoPSNnFpQrqwuDOrVA2RjmOFWuFCOKqVuuGxNfhMxjdqW4h/cOfFS7R7bMhLo4+9KMjUHC3rxPIKg2y8XyPL3uJcdT7sl18Bg6xGYkqPfwkOIqpe1rmXdtz2Iaz1/+xnwCZw7RWWBmBjnOA0AxO8MTsqei8ybOVILQTv4K1/0/P8AO5MQuIy/KoE9Muna4TTdngwgjumtakZ0OXCvkq3f1mMdoeHEnF3gTrQ6eRy8EouwyF7TGHOe0gigrQg76dN6v14XZHOGPmq3AKuoRTMAkE8ARqoXRMJVBGxHjHgtWTXcTWzV7ulZgc13cFMe40yANftfLcpb32iZEHNBrJTIbgTxPrRJLz2qa1vZ2cYWioxAUoPwD4qtmfOtT8Tmgp4PpGzsLDl95rV8oyg3POFdpUkk5mpJ413lWi6YxZYDPJ7ThRg30OYHjkegSnZ66Q89tLQRNqc/tEb/AMo/woL9vzt5KioY2oaDz1cRxNE+ovSt0S7Df7RK9QZzvw+8jltJc4uJqSanqc1fLhf+zRflC80M/Neg3C/9lizzwe+tEn9QS1Ne+HhT1jFMtlNptj8PstdRzuAAAy55K2QRNY0NaKAIKwWdsTMLeZJOpJzJKTX/ALTAAxxGp0Ltw4gc1EwfEMETYfl5QMtIFm3MX7U3t2kmFpq1nkTvKrkjqoxlmJYXnJo38TuAQEjqLvUKaouReE5tRixzGQy0QxcpJZEM566CiJJiCWFCviTmWzoOWBXXBhRY5q5RckSHc1KItCE011FK2dQrF4MRNtDWzqQTJcHKVkyIPMtDxKnWze1D7K/e6N3tM/uHP3quNkUgcsqIlVSrC4M8pKm4nrdpuuy2+MSClSMntycDz4kcCqdfOx89nONv1jBniaO8Kby3lxFfBJrpveWB9YnEE5YdQ7kRvV6ur/iBG/uzAxu0rmW1948VxjSxODPw+unLj+d3lKs1Or82hje5LzbbLJ3qElpZIOdKE+OoVLu66BK98FcFoic7A7Ojw06HeCNQRuO+iuFhsEXbdvA9oDhR7W0LH8DloQd/VVPbFj7PbWzxmhcA8Hdib3XA9RTzU2EYGq9OmbX1F+BHD84RlUdUM3CHR32Hfs14soRkJN44OJH9Q8Rqlt9bKSRjHF9dCcw5uZA5gbuY9FanQQ3jZmuIoSDQj2mO3ivXdvVRZNa7BN2bakE1DaEseOLRx6Zp+GckkU+qw3U7d45QKi6dbUc+MQ1XoezNrdZrtdM8k1JcxpJpTJrQORIr4pO+87Hav38Zhl3ubx5kD3jxTXaOyOtFljZZi1zGkVAcMw0UaBuR4up0uSnUUqL6328DBpLluym8B/1zFKKWizsdzFD6O081o2i7X54JI+mL4EpBatnZ4ou1ezC2tCK5jdUjhVLhIqUwlFhekxA7DpFtUb/YeYlyEV2/fk/3/wDapo7dd8ebY3PPME/1mnoqUJF0JCtOCvu7ecHpbbAeUus229BhhjawcT/2igRezO0ZlkdFK7EHg4agUyHebllQivkqPZoXPPda5xPAE+5WK5tmp8bHmkWFwdnmcjXQfGilxGGw9OmRoD6/eMSpULAyG9bIYpnR7gcubTomtz7O5dpP3I250ORPN3AeqYXntBZo3YiGySjIUAJG+mLd/lVe89oHznvGja5NGg+Z5lJTpqyAAZeZ+01giG+/ZGt+bR9r9XGKRN8MVNMtw4BJO0Q+NH3Zcss+bRRv3naeA1Pgq1p06CchEktUMijeCQCaA7+XFWaTbSlGQRF1BQVroBT2R04rqw7IxMzeTIeeTfIJ1BGxgo1rWjkAPcubiMTQcjqlreAlNOk68bRB2dutGT6sadxOEfyjMo+w7KsZ3pn4qbtG+KaS2trGlziABvKp9+7TGbuMyZ6u68uSXSatXOWmAq9ghMEp6tqZ1ft8CVwazKNmTQN/NJJZ1w+RDSvXbo0QgCiQO5Y3mpJkOZFj3LhWBbQRD54sksnamzghp4ECNabEcjEO+NNJYUK+JUbzYuc1couSNDOalMLQwZytLFqqXebO2vUrJkOtgrwYiehrJVZ7qnhtQEc/dlGTZBkXcAeJ66qnB6kbKsqDpBvY85qm0uM+ydphdihfi5tJa7yrn5pbet6WhzBHaMRwmoL20cN2TqBMdnttiyjJqkbn7x+biOau0NpjmZ9l7T0IK5j4qrQYdMgbkZQKauOqbdkoGyu0hs0nezid7QG7g4DiN/Fei2+xx2qKlag95jxqDuc0pPbdibPLm0GN3Fun8pyUN12S02LukdvBX7Pts5hp1HIKbEVKWIPS0jlccDpf6feMQMgytqJNY4Y7QXQWljfpEeRdShe3c9rglt5bFywkyWWR35akO8CMj4o3bGxksZaYiRJFQ1Azwnly9xKJ2c2vZaAGPoyXgdHc2/JeWpWVOmparxXcA93L2mFVJytvwMq8G21qiJa/C6mRa9ufQ0oUS3bKB/72xxEneMPxb8VZ792YitIqRR+5418eI5FebXtdMlnkwvHRw0cOXyV2GOFxOy5W5DT2iqgqU+NxLL/qKw//ABPRvzW/9UWVvsWRvjgHwKpocumuVv8Ag0+N/M/eJ6VvwS3y7dSUoxjGDoT8h6JVbL+ll9uRxHCtB/KMkpYCTQAk8B8gmln2ctD9IyBxdQehz9FvQYejrYDv/mZmd4OJUTZWOe4NaC5x0ARcezTq4XSxBwFSKkkAak8ERY75gs7CyPtC45GUBtdfs4jpyQvWBHwxc+kwJ/8AWke3bs1HGA+0OaT90mjB1+8fRM5torOwU7RuW5ufgMKoklohkNXzTA8XNDh1ycpmXGH/ALqeN/AGrT5Fc2phQ5zV3PlYShahGiCWabbSAaY3dG095Sy17cOOUbA3m7M+QSK03FPHUlhNN7aH3ZoAlUUsFht118bwGq1OOkYWq9pJDV7y73eAUYkqgcS7jeugKYAsIg6w4PUcgUQkW8QKwC0CZIFwWqQlRkIxPRtgWnMUxC5IUd4UXzwpdNGnMgQE8SpptMEVSMQ0jUfKxCSNTjrCEDeFGURI1QOapmFoYmqrKrmqxBeFOsS7DlFVYHL15knD0bYrzkiNWPc3ocvLRLca7D0WYHQz0vF37VWzDUMbKOIGfjhPwRMm3NpGX0eh5h5VJsF6PidiY4g+h6hW67dvxkJWfxN+ShrUFBzLTDekcrk6FrTr/UlukybDkd3ZmhB6lKGbLWpxqIi3PiBTpmrzZNp7PIMpG9CaHyKJkvuEDOVg/iClGMqUjanSA8DGdEralrxNdAvGMAODHt/G7P8AmGfnVP7dZmSxfXtbSlXVOQPJ2Xmkdv25gj9gmQ8tPMquSW603i/C3usGoHsj8x3lAKFSq3SOAgHHabnVRlGsDvSzw9rgs2N9fHPg3KpHMp9cmwpdR05oPuDXxd8k9uK4I7M3LN51cdeg4BMLZeDY2lziGtG8plb9Qc/Do37+JgrQHzNObPd8MDe41rABmd/iTmqtfG1LpXiKz7zTENT04Dmk+0W1jpyWMq2P1d15cl1dbfo9ndaHDvu7sfKv2v1wTqOF6MdJW1Y7A8+2C1S/VXaZe1pELexYauOcrvvO+7XWgSftFC+Uk1rqtArtU0CC3GSsbwkSLsSITGuhIjMyPLHtNNGKB2IcHZ+uqAmtRe4uOrjU9UHVZjSlpIpuBrCLE6GEh66D0MHKRr0yZCg/Rd4kMHroOQ2mWheNc1UWJdVWWg2j4LSxYoZsHkQsqxYnLBi+ZByLaxVDaFBnoZ6xYkPDEhKwLFiRDmFYsWLxnpgWwsWLJ6dhdtW1iYsGdlbWLE8bTJj16Vsd/wBOFixcz9S/a8Y/D/NHpVM2/wDZZ1WLFy8B++sprfIZTArNtB/0ln6f2rFi+grfuU+8+0iXYytLbVixVxU2VtYsWmenYXKxYvTZ21dtWLF6eki6Gq2sXpklG5dtW1iy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://delate.info/uploads/posts/2013-05/1369217751_d09ed09ed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50958"/>
            <a:ext cx="5076056" cy="380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L="514350" indent="-514350"/>
            <a:r>
              <a:rPr lang="ru-RU" sz="2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ЮНЕП </a:t>
            </a:r>
            <a:r>
              <a:rPr lang="ru-RU" sz="28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виконує</a:t>
            </a:r>
            <a:r>
              <a:rPr lang="ru-RU" sz="2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наступні</a:t>
            </a:r>
            <a:r>
              <a:rPr lang="ru-RU" sz="2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функціональні</a:t>
            </a:r>
            <a:r>
              <a:rPr lang="ru-RU" sz="2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програми</a:t>
            </a:r>
            <a:r>
              <a:rPr lang="ru-RU" sz="20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:</a:t>
            </a:r>
            <a:endParaRPr lang="ru-RU" sz="48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інформація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оцінка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стану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раннє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сповіщення</a:t>
            </a:r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розробка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екологічної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політики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природоохоронне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законодавство</a:t>
            </a:r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проведення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природоохоронної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політики</a:t>
            </a:r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технологія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промисловість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2400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економіка</a:t>
            </a:r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регіональне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співробітництво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присутність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2400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регіонах</a:t>
            </a:r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6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співробітництво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механізмами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конвенцій</a:t>
            </a:r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2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) фонд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глобальної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11500" dirty="0" smtClean="0">
                <a:solidFill>
                  <a:schemeClr val="accent3"/>
                </a:solidFill>
              </a:rPr>
              <a:t>Дякую за увагу!!!</a:t>
            </a:r>
            <a:endParaRPr lang="ru-RU" sz="115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229600" cy="4743400"/>
          </a:xfrm>
        </p:spPr>
        <p:txBody>
          <a:bodyPr/>
          <a:lstStyle/>
          <a:p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Організація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Об'єднаних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Націй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даний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час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є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центром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зосередження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всіх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форм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природоохоронного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співробітництва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держав. ООН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має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своєму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розпорядженні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цілою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системою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органів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які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зайняті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розвитком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міжнародної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природоохоронної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діяльності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держав</a:t>
            </a:r>
            <a:r>
              <a:rPr lang="ru-RU" sz="36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2400" dirty="0" smtClean="0">
                <a:solidFill>
                  <a:schemeClr val="accent3"/>
                </a:solidFill>
              </a:rPr>
              <a:t/>
            </a:r>
            <a:br>
              <a:rPr lang="en-US" sz="2400" dirty="0" smtClean="0">
                <a:solidFill>
                  <a:schemeClr val="accent3"/>
                </a:solidFill>
              </a:rPr>
            </a:br>
            <a:endParaRPr lang="ru-RU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 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Генеральній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Асамблеї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Науковий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комітет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дії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атомної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радіації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Комітет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використання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космічного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простору в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мирних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цілях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(КОСПАР) та </a:t>
            </a:r>
            <a:r>
              <a:rPr lang="ru-RU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ін</a:t>
            </a:r>
            <a:r>
              <a:rPr lang="ru-RU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19458" name="Picture 2" descr="http://upload.wikimedia.org/wikipedia/commons/thumb/0/05/UN_General_Assembly_hall.jpg/400px-UN_General_Assembly_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3810000" cy="2362200"/>
          </a:xfrm>
          <a:prstGeom prst="rect">
            <a:avLst/>
          </a:prstGeom>
          <a:noFill/>
        </p:spPr>
      </p:pic>
      <p:pic>
        <p:nvPicPr>
          <p:cNvPr id="19460" name="Picture 4" descr="http://i.osvita.org.ua/news/db/68/6871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3212976"/>
            <a:ext cx="3432995" cy="2109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Економічний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Соціальний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рада (ЕКОСОР).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робить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дослідження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складає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доповіді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міжнародних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питань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охорони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дає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рекомендації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будь-яким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аспектам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цієї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проблеми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Генеральної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Асамблеї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членам ООН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зацікавленим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спеціалізованим</a:t>
            </a:r>
            <a:r>
              <a:rPr lang="ru-R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установам</a:t>
            </a:r>
            <a:r>
              <a:rPr lang="ru-RU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8434" name="Picture 2" descr="Файл:United Nations Economic and Social Cou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15054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4525963"/>
          </a:xfrm>
        </p:spPr>
        <p:txBody>
          <a:bodyPr/>
          <a:lstStyle/>
          <a:p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Організація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Об'єднаних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Націй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питань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освіти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науки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культури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(ЮНЕСКО)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розробила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міжнародну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програму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«Людина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біосфера</a:t>
            </a:r>
            <a:r>
              <a:rPr lang="ru-RU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b="1" dirty="0" err="1" smtClean="0">
                <a:solidFill>
                  <a:schemeClr val="accent3"/>
                </a:solidFill>
              </a:rPr>
              <a:t>Б</a:t>
            </a:r>
            <a:r>
              <a:rPr lang="ru-RU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ула</a:t>
            </a:r>
            <a:r>
              <a:rPr lang="ru-RU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розроблена</a:t>
            </a:r>
            <a:r>
              <a:rPr lang="ru-RU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Конвенція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про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охорону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всесвітньої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культурної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природної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спадщини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1972 </a:t>
            </a:r>
            <a:r>
              <a:rPr lang="ru-RU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р.</a:t>
            </a:r>
            <a:r>
              <a:rPr lang="ru-RU" b="1" dirty="0" smtClean="0">
                <a:solidFill>
                  <a:schemeClr val="accent3"/>
                </a:solidFill>
              </a:rPr>
              <a:t/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://www.ecolife.org.ua/laws/images/gerb_u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149080"/>
            <a:ext cx="2664296" cy="2286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://lewebpedagogique.com/clubunescosorbonne/files/2012/05/UNESCO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3768537"/>
            <a:ext cx="4067944" cy="308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6156176" cy="4752528"/>
          </a:xfrm>
        </p:spPr>
        <p:txBody>
          <a:bodyPr/>
          <a:lstStyle/>
          <a:p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Всесвітня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організація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охорони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здоров'я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(ВООЗ)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займається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вивченням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проблеми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забруднення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атмосферного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повітря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розробляє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єдині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показники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забруднення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повітря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проводить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аналіз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законодавства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окремих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країн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питання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ін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pic>
        <p:nvPicPr>
          <p:cNvPr id="16386" name="Picture 2" descr="http://images.unian.net/photos/2013_07/13732944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5796136" cy="1428750"/>
          </a:xfrm>
          <a:prstGeom prst="rect">
            <a:avLst/>
          </a:prstGeom>
          <a:noFill/>
        </p:spPr>
      </p:pic>
      <p:pic>
        <p:nvPicPr>
          <p:cNvPr id="16388" name="Picture 4" descr="http://emergency.at.ua/_nw/3/66396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397" y="1772816"/>
            <a:ext cx="314860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upload.wikimedia.org/wikipedia/commons/thumb/8/82/Flag_of_the_International_Maritime_Organization.svg/200px-Flag_of_the_International_Maritime_Organiza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721" y="4221088"/>
            <a:ext cx="3965279" cy="26369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525963"/>
          </a:xfrm>
        </p:spPr>
        <p:txBody>
          <a:bodyPr/>
          <a:lstStyle/>
          <a:p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Міжнародна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морська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організація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(ІМО)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займається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питаннями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охорони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морського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розробляє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конвенції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охорони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морського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середовища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скликає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міжнародні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конференції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охорони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Світового</a:t>
            </a:r>
            <a:r>
              <a:rPr lang="ru-RU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океану</a:t>
            </a:r>
            <a:r>
              <a:rPr lang="ru-RU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15362" name="Picture 2" descr="http://uk.mfa.gov.ua/mediafiles/sites/uk/images/dir-users/imo/logodar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5242" y="332656"/>
            <a:ext cx="5831166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525963"/>
          </a:xfrm>
        </p:spPr>
        <p:txBody>
          <a:bodyPr/>
          <a:lstStyle/>
          <a:p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Продовольча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сільськогосподарська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організація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ООН (ФАО)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розробляє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технічні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проекти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охорони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земель,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лісів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вод,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тваринного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рослинного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світу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пропонує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державам-членам для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керівництва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розробляє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проекти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конвенцій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охорони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вказаних</a:t>
            </a:r>
            <a:r>
              <a:rPr lang="ru-RU" sz="28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об'єктів</a:t>
            </a:r>
            <a:r>
              <a:rPr lang="ru-RU" sz="28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pic>
        <p:nvPicPr>
          <p:cNvPr id="14338" name="Picture 2" descr="http://upload.wikimedia.org/wikipedia/commons/thumb/d/db/FAO_logo.svg/250px-FAO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26160"/>
            <a:ext cx="3131840" cy="3131840"/>
          </a:xfrm>
          <a:prstGeom prst="rect">
            <a:avLst/>
          </a:prstGeom>
          <a:noFill/>
        </p:spPr>
      </p:pic>
      <p:pic>
        <p:nvPicPr>
          <p:cNvPr id="14340" name="Picture 4" descr="http://www.catholic-media.org/ua/images/stories/banery/W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3907"/>
            <a:ext cx="6228184" cy="3114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Zelenyy-gazon</Template>
  <TotalTime>208</TotalTime>
  <Words>478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Diseño predeterminado</vt:lpstr>
      <vt:lpstr>Міжнародні організації та охорона навколишнього середовища   </vt:lpstr>
      <vt:lpstr>Слайд 2</vt:lpstr>
      <vt:lpstr>Організація Об'єднаних Націй в даний час є центром зосередження всіх форм природоохоронного співробітництва держав. ООН має в своєму розпорядженні цілою системою органів, які зайняті розвитком міжнародної природоохоронної діяльності держав.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Основними функціями ЮНЕП є</vt:lpstr>
      <vt:lpstr>Слайд 15</vt:lpstr>
      <vt:lpstr>Основні функції Ради:</vt:lpstr>
      <vt:lpstr>Слайд 17</vt:lpstr>
      <vt:lpstr>Найважливішими напрямками природоохоронної діяльності ЮНЕП є:</vt:lpstr>
      <vt:lpstr>Слайд 19</vt:lpstr>
      <vt:lpstr>ЮНЕП виконує наступні функціональні програми: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2014-04-13T11:30:54Z</dcterms:modified>
</cp:coreProperties>
</file>