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3"/>
  </p:notesMasterIdLst>
  <p:handoutMasterIdLst>
    <p:handoutMasterId r:id="rId34"/>
  </p:handoutMasterIdLst>
  <p:sldIdLst>
    <p:sldId id="257" r:id="rId3"/>
    <p:sldId id="258" r:id="rId4"/>
    <p:sldId id="273" r:id="rId5"/>
    <p:sldId id="274" r:id="rId6"/>
    <p:sldId id="275" r:id="rId7"/>
    <p:sldId id="276" r:id="rId8"/>
    <p:sldId id="277" r:id="rId9"/>
    <p:sldId id="260" r:id="rId10"/>
    <p:sldId id="271" r:id="rId11"/>
    <p:sldId id="272" r:id="rId12"/>
    <p:sldId id="294" r:id="rId13"/>
    <p:sldId id="278" r:id="rId14"/>
    <p:sldId id="279" r:id="rId15"/>
    <p:sldId id="280" r:id="rId16"/>
    <p:sldId id="281" r:id="rId17"/>
    <p:sldId id="282" r:id="rId18"/>
    <p:sldId id="292" r:id="rId19"/>
    <p:sldId id="26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3" r:id="rId30"/>
    <p:sldId id="263" r:id="rId31"/>
    <p:sldId id="26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2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8D9AE-D4CD-42D7-9766-2B628CDD3039}" type="doc">
      <dgm:prSet loTypeId="urn:microsoft.com/office/officeart/2005/8/layout/hList3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04AEC83F-B76E-47C7-8DDA-6A5CE322BB6B}">
      <dgm:prSet phldrT="[Текст]"/>
      <dgm:spPr/>
      <dgm:t>
        <a:bodyPr/>
        <a:lstStyle/>
        <a:p>
          <a:r>
            <a:rPr lang="ru-RU" b="1" i="0" dirty="0" err="1" smtClean="0"/>
            <a:t>Дніпропетровська</a:t>
          </a:r>
          <a:r>
            <a:rPr lang="ru-RU" b="1" i="0" dirty="0" smtClean="0"/>
            <a:t> область</a:t>
          </a:r>
          <a:endParaRPr lang="uk-UA" dirty="0"/>
        </a:p>
      </dgm:t>
    </dgm:pt>
    <dgm:pt modelId="{6E77429F-0D77-49B4-955A-E73DECB343C4}" type="parTrans" cxnId="{5BC84CCA-90A2-4703-A762-20015E321933}">
      <dgm:prSet/>
      <dgm:spPr/>
      <dgm:t>
        <a:bodyPr/>
        <a:lstStyle/>
        <a:p>
          <a:endParaRPr lang="uk-UA"/>
        </a:p>
      </dgm:t>
    </dgm:pt>
    <dgm:pt modelId="{75F12A9E-7116-41C7-A877-318A7CF86353}" type="sibTrans" cxnId="{5BC84CCA-90A2-4703-A762-20015E321933}">
      <dgm:prSet/>
      <dgm:spPr/>
      <dgm:t>
        <a:bodyPr/>
        <a:lstStyle/>
        <a:p>
          <a:endParaRPr lang="uk-UA"/>
        </a:p>
      </dgm:t>
    </dgm:pt>
    <dgm:pt modelId="{9476C518-669A-49DC-ABFB-FA2775D7C31A}">
      <dgm:prSet phldrT="[Текст]"/>
      <dgm:spPr/>
      <dgm:t>
        <a:bodyPr/>
        <a:lstStyle/>
        <a:p>
          <a:r>
            <a:rPr lang="ru-RU" dirty="0" smtClean="0"/>
            <a:t>ВАТ «</a:t>
          </a:r>
          <a:r>
            <a:rPr lang="ru-RU" dirty="0" err="1" smtClean="0"/>
            <a:t>Дніпровський</a:t>
          </a:r>
          <a:r>
            <a:rPr lang="ru-RU" dirty="0" smtClean="0"/>
            <a:t> </a:t>
          </a:r>
          <a:r>
            <a:rPr lang="ru-RU" dirty="0" err="1" smtClean="0"/>
            <a:t>металургійний</a:t>
          </a:r>
          <a:r>
            <a:rPr lang="ru-RU" dirty="0" smtClean="0"/>
            <a:t> </a:t>
          </a:r>
          <a:r>
            <a:rPr lang="ru-RU" dirty="0" err="1" smtClean="0"/>
            <a:t>комбінат</a:t>
          </a:r>
          <a:r>
            <a:rPr lang="ru-RU" dirty="0" smtClean="0"/>
            <a:t> </a:t>
          </a:r>
          <a:r>
            <a:rPr lang="ru-RU" dirty="0" err="1" smtClean="0"/>
            <a:t>ім</a:t>
          </a:r>
          <a:r>
            <a:rPr lang="ru-RU" dirty="0" smtClean="0"/>
            <a:t>. </a:t>
          </a:r>
          <a:r>
            <a:rPr lang="ru-RU" dirty="0" err="1" smtClean="0"/>
            <a:t>Дзержинського</a:t>
          </a:r>
          <a:r>
            <a:rPr lang="ru-RU" dirty="0" smtClean="0"/>
            <a:t>» </a:t>
          </a:r>
        </a:p>
        <a:p>
          <a:r>
            <a:rPr lang="ru-RU" dirty="0" smtClean="0"/>
            <a:t>—</a:t>
          </a:r>
        </a:p>
        <a:p>
          <a:r>
            <a:rPr lang="ru-RU" dirty="0" smtClean="0"/>
            <a:t> </a:t>
          </a:r>
          <a:r>
            <a:rPr lang="ru-RU" dirty="0" err="1" smtClean="0"/>
            <a:t>викиди</a:t>
          </a:r>
          <a:r>
            <a:rPr lang="ru-RU" dirty="0" smtClean="0"/>
            <a:t>, </a:t>
          </a:r>
          <a:r>
            <a:rPr lang="ru-RU" dirty="0" err="1" smtClean="0"/>
            <a:t>відходи</a:t>
          </a:r>
          <a:endParaRPr lang="uk-UA" dirty="0"/>
        </a:p>
      </dgm:t>
    </dgm:pt>
    <dgm:pt modelId="{1210BCAF-85A8-49FD-AEC3-E8651D5E5F4E}" type="parTrans" cxnId="{5EC21F2B-C5F6-42A2-8400-00361CCDE49D}">
      <dgm:prSet/>
      <dgm:spPr/>
      <dgm:t>
        <a:bodyPr/>
        <a:lstStyle/>
        <a:p>
          <a:endParaRPr lang="uk-UA"/>
        </a:p>
      </dgm:t>
    </dgm:pt>
    <dgm:pt modelId="{4E882236-2E11-4ABC-9657-0F87F4C68EBB}" type="sibTrans" cxnId="{5EC21F2B-C5F6-42A2-8400-00361CCDE49D}">
      <dgm:prSet/>
      <dgm:spPr/>
      <dgm:t>
        <a:bodyPr/>
        <a:lstStyle/>
        <a:p>
          <a:endParaRPr lang="uk-UA"/>
        </a:p>
      </dgm:t>
    </dgm:pt>
    <dgm:pt modelId="{9D4428F8-7B8C-430D-B751-9DC064775FE3}">
      <dgm:prSet phldrT="[Текст]" custT="1"/>
      <dgm:spPr/>
      <dgm:t>
        <a:bodyPr/>
        <a:lstStyle/>
        <a:p>
          <a:r>
            <a:rPr lang="ru-RU" sz="1200" dirty="0" smtClean="0"/>
            <a:t>ВАТ «</a:t>
          </a:r>
          <a:r>
            <a:rPr lang="ru-RU" sz="1200" dirty="0" err="1" smtClean="0"/>
            <a:t>АрселорМіттал</a:t>
          </a:r>
          <a:r>
            <a:rPr lang="ru-RU" sz="1200" dirty="0" smtClean="0"/>
            <a:t> </a:t>
          </a:r>
          <a:r>
            <a:rPr lang="ru-RU" sz="1200" dirty="0" err="1" smtClean="0"/>
            <a:t>Кривий</a:t>
          </a:r>
          <a:r>
            <a:rPr lang="ru-RU" sz="1200" dirty="0" smtClean="0"/>
            <a:t> </a:t>
          </a:r>
          <a:r>
            <a:rPr lang="ru-RU" sz="1200" dirty="0" err="1" smtClean="0"/>
            <a:t>Ріг</a:t>
          </a:r>
          <a:r>
            <a:rPr lang="ru-RU" sz="1200" dirty="0" smtClean="0"/>
            <a:t>» (м. </a:t>
          </a:r>
          <a:r>
            <a:rPr lang="ru-RU" sz="1200" dirty="0" err="1" smtClean="0"/>
            <a:t>Кривий</a:t>
          </a:r>
          <a:r>
            <a:rPr lang="ru-RU" sz="1200" dirty="0" smtClean="0"/>
            <a:t> </a:t>
          </a:r>
          <a:r>
            <a:rPr lang="ru-RU" sz="1200" dirty="0" err="1" smtClean="0"/>
            <a:t>Ріг</a:t>
          </a:r>
          <a:r>
            <a:rPr lang="ru-RU" sz="1200" dirty="0" smtClean="0"/>
            <a:t>) </a:t>
          </a:r>
        </a:p>
        <a:p>
          <a:r>
            <a:rPr lang="ru-RU" sz="1200" dirty="0" smtClean="0"/>
            <a:t>—</a:t>
          </a:r>
        </a:p>
        <a:p>
          <a:r>
            <a:rPr lang="ru-RU" sz="1200" dirty="0" smtClean="0"/>
            <a:t> </a:t>
          </a:r>
          <a:r>
            <a:rPr lang="ru-RU" sz="1400" dirty="0" err="1" smtClean="0"/>
            <a:t>викиди</a:t>
          </a:r>
          <a:r>
            <a:rPr lang="ru-RU" sz="1400" dirty="0" smtClean="0"/>
            <a:t>, </a:t>
          </a:r>
          <a:r>
            <a:rPr lang="ru-RU" sz="1400" dirty="0" err="1" smtClean="0"/>
            <a:t>відходи</a:t>
          </a:r>
          <a:endParaRPr lang="uk-UA" sz="1400" dirty="0"/>
        </a:p>
      </dgm:t>
    </dgm:pt>
    <dgm:pt modelId="{1C0C3639-6136-44D9-BE40-8D8929AF5C26}" type="parTrans" cxnId="{7E02FDA1-5092-4FA2-985A-EC7A4076354E}">
      <dgm:prSet/>
      <dgm:spPr/>
      <dgm:t>
        <a:bodyPr/>
        <a:lstStyle/>
        <a:p>
          <a:endParaRPr lang="uk-UA"/>
        </a:p>
      </dgm:t>
    </dgm:pt>
    <dgm:pt modelId="{7EE0607C-3E71-48CA-8F86-092D419FA376}" type="sibTrans" cxnId="{7E02FDA1-5092-4FA2-985A-EC7A4076354E}">
      <dgm:prSet/>
      <dgm:spPr/>
      <dgm:t>
        <a:bodyPr/>
        <a:lstStyle/>
        <a:p>
          <a:endParaRPr lang="uk-UA"/>
        </a:p>
      </dgm:t>
    </dgm:pt>
    <dgm:pt modelId="{185E2AF1-725F-4477-B008-846736E331D2}">
      <dgm:prSet phldrT="[Текст]" custT="1"/>
      <dgm:spPr/>
      <dgm:t>
        <a:bodyPr/>
        <a:lstStyle/>
        <a:p>
          <a:r>
            <a:rPr lang="ru-RU" sz="1200" dirty="0" err="1" smtClean="0"/>
            <a:t>Криворізька</a:t>
          </a:r>
          <a:r>
            <a:rPr lang="ru-RU" sz="1200" dirty="0" smtClean="0"/>
            <a:t> ТЕС ВАТ «</a:t>
          </a:r>
          <a:r>
            <a:rPr lang="ru-RU" sz="1200" dirty="0" err="1" smtClean="0"/>
            <a:t>Дніпроенерго</a:t>
          </a:r>
          <a:r>
            <a:rPr lang="ru-RU" sz="1200" dirty="0" smtClean="0"/>
            <a:t>» (м. </a:t>
          </a:r>
          <a:r>
            <a:rPr lang="ru-RU" sz="1200" dirty="0" err="1" smtClean="0"/>
            <a:t>Зеленодольськ</a:t>
          </a:r>
          <a:r>
            <a:rPr lang="ru-RU" sz="1200" dirty="0" smtClean="0"/>
            <a:t>, </a:t>
          </a:r>
          <a:r>
            <a:rPr lang="ru-RU" sz="1200" dirty="0" err="1" smtClean="0"/>
            <a:t>Апостолівський</a:t>
          </a:r>
          <a:r>
            <a:rPr lang="ru-RU" sz="1200" dirty="0" smtClean="0"/>
            <a:t> район) </a:t>
          </a:r>
        </a:p>
        <a:p>
          <a:r>
            <a:rPr lang="ru-RU" sz="1200" dirty="0" smtClean="0"/>
            <a:t>—</a:t>
          </a:r>
        </a:p>
        <a:p>
          <a:r>
            <a:rPr lang="ru-RU" sz="1200" dirty="0" smtClean="0"/>
            <a:t> </a:t>
          </a:r>
          <a:r>
            <a:rPr lang="ru-RU" sz="1400" b="0" dirty="0" err="1" smtClean="0"/>
            <a:t>викиди</a:t>
          </a:r>
          <a:r>
            <a:rPr lang="ru-RU" sz="1400" b="0" dirty="0" smtClean="0"/>
            <a:t>, </a:t>
          </a:r>
          <a:r>
            <a:rPr lang="ru-RU" sz="1400" b="0" dirty="0" err="1" smtClean="0"/>
            <a:t>відходи</a:t>
          </a:r>
          <a:endParaRPr lang="uk-UA" sz="1400" b="0" dirty="0"/>
        </a:p>
      </dgm:t>
    </dgm:pt>
    <dgm:pt modelId="{FBC00EF3-3962-4F20-8EA6-2355B0A607AC}" type="parTrans" cxnId="{53E7BE4F-9A20-42F2-B652-8E7EDBEB67E9}">
      <dgm:prSet/>
      <dgm:spPr/>
      <dgm:t>
        <a:bodyPr/>
        <a:lstStyle/>
        <a:p>
          <a:endParaRPr lang="uk-UA"/>
        </a:p>
      </dgm:t>
    </dgm:pt>
    <dgm:pt modelId="{317D45F7-4B51-4C29-9F4D-C972CD6F34C0}" type="sibTrans" cxnId="{53E7BE4F-9A20-42F2-B652-8E7EDBEB67E9}">
      <dgm:prSet/>
      <dgm:spPr/>
      <dgm:t>
        <a:bodyPr/>
        <a:lstStyle/>
        <a:p>
          <a:endParaRPr lang="uk-UA"/>
        </a:p>
      </dgm:t>
    </dgm:pt>
    <dgm:pt modelId="{7E84B511-9B8F-4A77-9923-4E7395371FCD}" type="pres">
      <dgm:prSet presAssocID="{3DE8D9AE-D4CD-42D7-9766-2B628CDD303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C8C69DB-6CFB-49C6-8DF4-74288FD94DAD}" type="pres">
      <dgm:prSet presAssocID="{04AEC83F-B76E-47C7-8DDA-6A5CE322BB6B}" presName="roof" presStyleLbl="dkBgShp" presStyleIdx="0" presStyleCnt="2"/>
      <dgm:spPr/>
      <dgm:t>
        <a:bodyPr/>
        <a:lstStyle/>
        <a:p>
          <a:endParaRPr lang="uk-UA"/>
        </a:p>
      </dgm:t>
    </dgm:pt>
    <dgm:pt modelId="{2D854F49-81C5-4098-A262-E057E79FFFD1}" type="pres">
      <dgm:prSet presAssocID="{04AEC83F-B76E-47C7-8DDA-6A5CE322BB6B}" presName="pillars" presStyleCnt="0"/>
      <dgm:spPr/>
    </dgm:pt>
    <dgm:pt modelId="{5591ED0C-6D17-4BB0-8AC7-D5DFCB88BC4C}" type="pres">
      <dgm:prSet presAssocID="{04AEC83F-B76E-47C7-8DDA-6A5CE322BB6B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DF861F8-A0B1-4C47-8718-07E925A41395}" type="pres">
      <dgm:prSet presAssocID="{9D4428F8-7B8C-430D-B751-9DC064775FE3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E6B6A27-5D32-4E69-892E-72E0CC0A6D76}" type="pres">
      <dgm:prSet presAssocID="{185E2AF1-725F-4477-B008-846736E331D2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FCB2C94-09D7-49DF-92F8-A48F14706602}" type="pres">
      <dgm:prSet presAssocID="{04AEC83F-B76E-47C7-8DDA-6A5CE322BB6B}" presName="base" presStyleLbl="dkBgShp" presStyleIdx="1" presStyleCnt="2"/>
      <dgm:spPr/>
    </dgm:pt>
  </dgm:ptLst>
  <dgm:cxnLst>
    <dgm:cxn modelId="{53E7BE4F-9A20-42F2-B652-8E7EDBEB67E9}" srcId="{04AEC83F-B76E-47C7-8DDA-6A5CE322BB6B}" destId="{185E2AF1-725F-4477-B008-846736E331D2}" srcOrd="2" destOrd="0" parTransId="{FBC00EF3-3962-4F20-8EA6-2355B0A607AC}" sibTransId="{317D45F7-4B51-4C29-9F4D-C972CD6F34C0}"/>
    <dgm:cxn modelId="{45AC2E84-06B3-422C-8715-8FBC802C4850}" type="presOf" srcId="{9D4428F8-7B8C-430D-B751-9DC064775FE3}" destId="{6DF861F8-A0B1-4C47-8718-07E925A41395}" srcOrd="0" destOrd="0" presId="urn:microsoft.com/office/officeart/2005/8/layout/hList3"/>
    <dgm:cxn modelId="{5EC21F2B-C5F6-42A2-8400-00361CCDE49D}" srcId="{04AEC83F-B76E-47C7-8DDA-6A5CE322BB6B}" destId="{9476C518-669A-49DC-ABFB-FA2775D7C31A}" srcOrd="0" destOrd="0" parTransId="{1210BCAF-85A8-49FD-AEC3-E8651D5E5F4E}" sibTransId="{4E882236-2E11-4ABC-9657-0F87F4C68EBB}"/>
    <dgm:cxn modelId="{7D024017-CDE4-40D9-864E-449F3DE64B7B}" type="presOf" srcId="{3DE8D9AE-D4CD-42D7-9766-2B628CDD3039}" destId="{7E84B511-9B8F-4A77-9923-4E7395371FCD}" srcOrd="0" destOrd="0" presId="urn:microsoft.com/office/officeart/2005/8/layout/hList3"/>
    <dgm:cxn modelId="{38F8F6BF-1306-4A4E-8F2E-90317ACB063C}" type="presOf" srcId="{185E2AF1-725F-4477-B008-846736E331D2}" destId="{3E6B6A27-5D32-4E69-892E-72E0CC0A6D76}" srcOrd="0" destOrd="0" presId="urn:microsoft.com/office/officeart/2005/8/layout/hList3"/>
    <dgm:cxn modelId="{9803D671-A34E-479C-B89E-71056CC19891}" type="presOf" srcId="{04AEC83F-B76E-47C7-8DDA-6A5CE322BB6B}" destId="{EC8C69DB-6CFB-49C6-8DF4-74288FD94DAD}" srcOrd="0" destOrd="0" presId="urn:microsoft.com/office/officeart/2005/8/layout/hList3"/>
    <dgm:cxn modelId="{7E02FDA1-5092-4FA2-985A-EC7A4076354E}" srcId="{04AEC83F-B76E-47C7-8DDA-6A5CE322BB6B}" destId="{9D4428F8-7B8C-430D-B751-9DC064775FE3}" srcOrd="1" destOrd="0" parTransId="{1C0C3639-6136-44D9-BE40-8D8929AF5C26}" sibTransId="{7EE0607C-3E71-48CA-8F86-092D419FA376}"/>
    <dgm:cxn modelId="{5BC84CCA-90A2-4703-A762-20015E321933}" srcId="{3DE8D9AE-D4CD-42D7-9766-2B628CDD3039}" destId="{04AEC83F-B76E-47C7-8DDA-6A5CE322BB6B}" srcOrd="0" destOrd="0" parTransId="{6E77429F-0D77-49B4-955A-E73DECB343C4}" sibTransId="{75F12A9E-7116-41C7-A877-318A7CF86353}"/>
    <dgm:cxn modelId="{192AE993-AD68-41BC-A7A6-D6BF692F8DC9}" type="presOf" srcId="{9476C518-669A-49DC-ABFB-FA2775D7C31A}" destId="{5591ED0C-6D17-4BB0-8AC7-D5DFCB88BC4C}" srcOrd="0" destOrd="0" presId="urn:microsoft.com/office/officeart/2005/8/layout/hList3"/>
    <dgm:cxn modelId="{8B78F93C-2B0C-40C6-9E95-B3DC6E8BA2DC}" type="presParOf" srcId="{7E84B511-9B8F-4A77-9923-4E7395371FCD}" destId="{EC8C69DB-6CFB-49C6-8DF4-74288FD94DAD}" srcOrd="0" destOrd="0" presId="urn:microsoft.com/office/officeart/2005/8/layout/hList3"/>
    <dgm:cxn modelId="{8B56A38C-4E03-4B06-837B-6CD3214D4D44}" type="presParOf" srcId="{7E84B511-9B8F-4A77-9923-4E7395371FCD}" destId="{2D854F49-81C5-4098-A262-E057E79FFFD1}" srcOrd="1" destOrd="0" presId="urn:microsoft.com/office/officeart/2005/8/layout/hList3"/>
    <dgm:cxn modelId="{38E0A4AE-9CF9-4796-99C3-6A8B1AC490F4}" type="presParOf" srcId="{2D854F49-81C5-4098-A262-E057E79FFFD1}" destId="{5591ED0C-6D17-4BB0-8AC7-D5DFCB88BC4C}" srcOrd="0" destOrd="0" presId="urn:microsoft.com/office/officeart/2005/8/layout/hList3"/>
    <dgm:cxn modelId="{9921A200-C268-450C-B9CA-35AF70CAF4B2}" type="presParOf" srcId="{2D854F49-81C5-4098-A262-E057E79FFFD1}" destId="{6DF861F8-A0B1-4C47-8718-07E925A41395}" srcOrd="1" destOrd="0" presId="urn:microsoft.com/office/officeart/2005/8/layout/hList3"/>
    <dgm:cxn modelId="{0CFC1ECE-AFE1-4B17-BF15-0D7977C5A53C}" type="presParOf" srcId="{2D854F49-81C5-4098-A262-E057E79FFFD1}" destId="{3E6B6A27-5D32-4E69-892E-72E0CC0A6D76}" srcOrd="2" destOrd="0" presId="urn:microsoft.com/office/officeart/2005/8/layout/hList3"/>
    <dgm:cxn modelId="{14A00828-9E75-4DF3-A1D0-BDEB8620A68F}" type="presParOf" srcId="{7E84B511-9B8F-4A77-9923-4E7395371FCD}" destId="{EFCB2C94-09D7-49DF-92F8-A48F1470660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3C0110-CEB0-4F7C-AD73-B7224EA8B046}" type="doc">
      <dgm:prSet loTypeId="urn:microsoft.com/office/officeart/2005/8/layout/hList3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279735AA-E6D6-461F-A23F-5EA95D54F3DC}">
      <dgm:prSet phldrT="[Текст]" custT="1"/>
      <dgm:spPr/>
      <dgm:t>
        <a:bodyPr/>
        <a:lstStyle/>
        <a:p>
          <a:r>
            <a:rPr lang="uk-UA" sz="2500" b="1" i="0" dirty="0" smtClean="0"/>
            <a:t>Донецька область</a:t>
          </a:r>
          <a:endParaRPr lang="uk-UA" sz="2500" dirty="0"/>
        </a:p>
      </dgm:t>
    </dgm:pt>
    <dgm:pt modelId="{A46FD443-A106-41E3-BF6A-FF6B0758657F}" type="parTrans" cxnId="{5EA9FC80-A75D-4F6E-990F-CC682B33F85F}">
      <dgm:prSet/>
      <dgm:spPr/>
      <dgm:t>
        <a:bodyPr/>
        <a:lstStyle/>
        <a:p>
          <a:endParaRPr lang="uk-UA"/>
        </a:p>
      </dgm:t>
    </dgm:pt>
    <dgm:pt modelId="{51920328-5D50-4934-85B9-8F453B5F71DA}" type="sibTrans" cxnId="{5EA9FC80-A75D-4F6E-990F-CC682B33F85F}">
      <dgm:prSet/>
      <dgm:spPr/>
      <dgm:t>
        <a:bodyPr/>
        <a:lstStyle/>
        <a:p>
          <a:endParaRPr lang="uk-UA"/>
        </a:p>
      </dgm:t>
    </dgm:pt>
    <dgm:pt modelId="{AEDA5662-F4D9-4E6B-895F-7DEECD7A8008}">
      <dgm:prSet phldrT="[Текст]" custT="1"/>
      <dgm:spPr/>
      <dgm:t>
        <a:bodyPr/>
        <a:lstStyle/>
        <a:p>
          <a:r>
            <a:rPr lang="ru-RU" sz="1200" dirty="0" smtClean="0"/>
            <a:t>СО «</a:t>
          </a:r>
          <a:r>
            <a:rPr lang="ru-RU" sz="1200" dirty="0" err="1" smtClean="0"/>
            <a:t>Старобешівська</a:t>
          </a:r>
          <a:r>
            <a:rPr lang="ru-RU" sz="1200" dirty="0" smtClean="0"/>
            <a:t> ТЕС» ВАТ «</a:t>
          </a:r>
          <a:r>
            <a:rPr lang="ru-RU" sz="1200" dirty="0" err="1" smtClean="0"/>
            <a:t>Донбасенерго</a:t>
          </a:r>
          <a:r>
            <a:rPr lang="ru-RU" sz="1200" dirty="0" smtClean="0"/>
            <a:t>» (</a:t>
          </a:r>
          <a:r>
            <a:rPr lang="ru-RU" sz="1200" dirty="0" err="1" smtClean="0"/>
            <a:t>смт</a:t>
          </a:r>
          <a:r>
            <a:rPr lang="ru-RU" sz="1200" dirty="0" smtClean="0"/>
            <a:t>. </a:t>
          </a:r>
          <a:r>
            <a:rPr lang="ru-RU" sz="1200" dirty="0" err="1" smtClean="0"/>
            <a:t>Новий</a:t>
          </a:r>
          <a:r>
            <a:rPr lang="ru-RU" sz="1200" dirty="0" smtClean="0"/>
            <a:t> </a:t>
          </a:r>
          <a:r>
            <a:rPr lang="ru-RU" sz="1200" dirty="0" err="1" smtClean="0"/>
            <a:t>Світ</a:t>
          </a:r>
          <a:r>
            <a:rPr lang="ru-RU" sz="1200" dirty="0" smtClean="0"/>
            <a:t>, </a:t>
          </a:r>
          <a:r>
            <a:rPr lang="ru-RU" sz="1200" dirty="0" err="1" smtClean="0"/>
            <a:t>Старобешівський</a:t>
          </a:r>
          <a:r>
            <a:rPr lang="ru-RU" sz="1200" dirty="0" smtClean="0"/>
            <a:t> район) </a:t>
          </a:r>
        </a:p>
        <a:p>
          <a:r>
            <a:rPr lang="ru-RU" sz="1200" dirty="0" smtClean="0"/>
            <a:t>—</a:t>
          </a:r>
        </a:p>
        <a:p>
          <a:r>
            <a:rPr lang="ru-RU" sz="1200" dirty="0" smtClean="0"/>
            <a:t> </a:t>
          </a:r>
          <a:r>
            <a:rPr lang="ru-RU" sz="1400" dirty="0" err="1" smtClean="0"/>
            <a:t>викиди</a:t>
          </a:r>
          <a:r>
            <a:rPr lang="ru-RU" sz="1400" dirty="0" smtClean="0"/>
            <a:t>, </a:t>
          </a:r>
          <a:r>
            <a:rPr lang="ru-RU" sz="1400" dirty="0" err="1" smtClean="0"/>
            <a:t>відходи</a:t>
          </a:r>
          <a:endParaRPr lang="uk-UA" sz="1400" dirty="0"/>
        </a:p>
      </dgm:t>
    </dgm:pt>
    <dgm:pt modelId="{41A4C542-D1C2-4CC9-B5A3-86B43B96865E}" type="parTrans" cxnId="{F7BA518C-62EF-409D-9332-B80298D1488C}">
      <dgm:prSet/>
      <dgm:spPr/>
      <dgm:t>
        <a:bodyPr/>
        <a:lstStyle/>
        <a:p>
          <a:endParaRPr lang="uk-UA"/>
        </a:p>
      </dgm:t>
    </dgm:pt>
    <dgm:pt modelId="{159FA5F4-8B47-4FCA-BF87-13901EB847D0}" type="sibTrans" cxnId="{F7BA518C-62EF-409D-9332-B80298D1488C}">
      <dgm:prSet/>
      <dgm:spPr/>
      <dgm:t>
        <a:bodyPr/>
        <a:lstStyle/>
        <a:p>
          <a:endParaRPr lang="uk-UA"/>
        </a:p>
      </dgm:t>
    </dgm:pt>
    <dgm:pt modelId="{C4B7C1E0-E85B-418D-A2C2-5FB330EE9BBD}">
      <dgm:prSet phldrT="[Текст]" custT="1"/>
      <dgm:spPr/>
      <dgm:t>
        <a:bodyPr/>
        <a:lstStyle/>
        <a:p>
          <a:r>
            <a:rPr lang="ru-RU" sz="1300" dirty="0" smtClean="0"/>
            <a:t>ВАТ "</a:t>
          </a:r>
          <a:r>
            <a:rPr lang="ru-RU" sz="1300" dirty="0" err="1" smtClean="0"/>
            <a:t>Металургійний</a:t>
          </a:r>
          <a:r>
            <a:rPr lang="ru-RU" sz="1300" dirty="0" smtClean="0"/>
            <a:t> </a:t>
          </a:r>
          <a:r>
            <a:rPr lang="ru-RU" sz="1300" dirty="0" err="1" smtClean="0"/>
            <a:t>комбінат</a:t>
          </a:r>
          <a:r>
            <a:rPr lang="ru-RU" sz="1300" dirty="0" smtClean="0"/>
            <a:t> «</a:t>
          </a:r>
          <a:r>
            <a:rPr lang="ru-RU" sz="1300" dirty="0" err="1" smtClean="0"/>
            <a:t>Азовсталь</a:t>
          </a:r>
          <a:r>
            <a:rPr lang="ru-RU" sz="1300" dirty="0" smtClean="0"/>
            <a:t>» (м. </a:t>
          </a:r>
          <a:r>
            <a:rPr lang="ru-RU" sz="1300" dirty="0" err="1" smtClean="0"/>
            <a:t>Маріуполь</a:t>
          </a:r>
          <a:r>
            <a:rPr lang="ru-RU" sz="1300" dirty="0" smtClean="0"/>
            <a:t>) </a:t>
          </a:r>
        </a:p>
        <a:p>
          <a:r>
            <a:rPr lang="ru-RU" sz="1300" dirty="0" smtClean="0"/>
            <a:t>—</a:t>
          </a:r>
        </a:p>
        <a:p>
          <a:r>
            <a:rPr lang="ru-RU" sz="1400" dirty="0" smtClean="0"/>
            <a:t> </a:t>
          </a:r>
          <a:r>
            <a:rPr lang="ru-RU" sz="1400" dirty="0" err="1" smtClean="0"/>
            <a:t>викиди</a:t>
          </a:r>
          <a:r>
            <a:rPr lang="ru-RU" sz="1400" dirty="0" smtClean="0"/>
            <a:t>, </a:t>
          </a:r>
          <a:r>
            <a:rPr lang="ru-RU" sz="1400" dirty="0" err="1" smtClean="0"/>
            <a:t>відходи</a:t>
          </a:r>
          <a:endParaRPr lang="uk-UA" sz="1400" dirty="0"/>
        </a:p>
      </dgm:t>
    </dgm:pt>
    <dgm:pt modelId="{FD6772C1-2729-4C12-947A-182727514195}" type="parTrans" cxnId="{15FB3CD1-71B6-40A6-B721-29F18DFF721E}">
      <dgm:prSet/>
      <dgm:spPr/>
      <dgm:t>
        <a:bodyPr/>
        <a:lstStyle/>
        <a:p>
          <a:endParaRPr lang="uk-UA"/>
        </a:p>
      </dgm:t>
    </dgm:pt>
    <dgm:pt modelId="{601788FB-8F2D-4BC4-9086-5566404DF205}" type="sibTrans" cxnId="{15FB3CD1-71B6-40A6-B721-29F18DFF721E}">
      <dgm:prSet/>
      <dgm:spPr/>
      <dgm:t>
        <a:bodyPr/>
        <a:lstStyle/>
        <a:p>
          <a:endParaRPr lang="uk-UA"/>
        </a:p>
      </dgm:t>
    </dgm:pt>
    <dgm:pt modelId="{0F24565B-3A04-4D1D-B361-9DEBDAD54D89}">
      <dgm:prSet phldrT="[Текст]" custT="1"/>
      <dgm:spPr/>
      <dgm:t>
        <a:bodyPr/>
        <a:lstStyle/>
        <a:p>
          <a:r>
            <a:rPr lang="uk-UA" sz="1200" dirty="0" smtClean="0"/>
            <a:t>ВАТ «Маріупольський металургійний комбінат імені Ілліча» (м. Маріуполь) </a:t>
          </a:r>
        </a:p>
        <a:p>
          <a:r>
            <a:rPr lang="uk-UA" sz="1200" dirty="0" smtClean="0"/>
            <a:t>—</a:t>
          </a:r>
        </a:p>
        <a:p>
          <a:r>
            <a:rPr lang="uk-UA" sz="1400" dirty="0" smtClean="0"/>
            <a:t> викиди, скиди, відходи</a:t>
          </a:r>
          <a:endParaRPr lang="uk-UA" sz="1400" dirty="0"/>
        </a:p>
      </dgm:t>
    </dgm:pt>
    <dgm:pt modelId="{209BA09C-5A22-44E0-BF03-81ED5E1DC4DA}" type="parTrans" cxnId="{E852BB5F-97FB-46A6-93C7-CEDA97747D22}">
      <dgm:prSet/>
      <dgm:spPr/>
      <dgm:t>
        <a:bodyPr/>
        <a:lstStyle/>
        <a:p>
          <a:endParaRPr lang="uk-UA"/>
        </a:p>
      </dgm:t>
    </dgm:pt>
    <dgm:pt modelId="{2B5666C3-B980-49FC-AC15-A2E60B567ED2}" type="sibTrans" cxnId="{E852BB5F-97FB-46A6-93C7-CEDA97747D22}">
      <dgm:prSet/>
      <dgm:spPr/>
      <dgm:t>
        <a:bodyPr/>
        <a:lstStyle/>
        <a:p>
          <a:endParaRPr lang="uk-UA"/>
        </a:p>
      </dgm:t>
    </dgm:pt>
    <dgm:pt modelId="{B994C1B8-F4AB-4B19-842E-FD89498964A6}" type="pres">
      <dgm:prSet presAssocID="{CC3C0110-CEB0-4F7C-AD73-B7224EA8B04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6DB2160-7D5B-4F63-86EA-0AFABE5981C2}" type="pres">
      <dgm:prSet presAssocID="{279735AA-E6D6-461F-A23F-5EA95D54F3DC}" presName="roof" presStyleLbl="dkBgShp" presStyleIdx="0" presStyleCnt="2"/>
      <dgm:spPr/>
      <dgm:t>
        <a:bodyPr/>
        <a:lstStyle/>
        <a:p>
          <a:endParaRPr lang="uk-UA"/>
        </a:p>
      </dgm:t>
    </dgm:pt>
    <dgm:pt modelId="{F6E2FD46-C108-4047-80E6-6DC15133D786}" type="pres">
      <dgm:prSet presAssocID="{279735AA-E6D6-461F-A23F-5EA95D54F3DC}" presName="pillars" presStyleCnt="0"/>
      <dgm:spPr/>
    </dgm:pt>
    <dgm:pt modelId="{90BBA034-ED4D-4F99-8F0D-9080E81B9124}" type="pres">
      <dgm:prSet presAssocID="{279735AA-E6D6-461F-A23F-5EA95D54F3DC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015C910-F1BD-42AF-A857-AF7CB18B6966}" type="pres">
      <dgm:prSet presAssocID="{C4B7C1E0-E85B-418D-A2C2-5FB330EE9BBD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93FB2E7-6611-46B8-9985-3AC88EF6FACA}" type="pres">
      <dgm:prSet presAssocID="{0F24565B-3A04-4D1D-B361-9DEBDAD54D89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50C60BE-3585-496A-8EAE-757570777418}" type="pres">
      <dgm:prSet presAssocID="{279735AA-E6D6-461F-A23F-5EA95D54F3DC}" presName="base" presStyleLbl="dkBgShp" presStyleIdx="1" presStyleCnt="2"/>
      <dgm:spPr/>
    </dgm:pt>
  </dgm:ptLst>
  <dgm:cxnLst>
    <dgm:cxn modelId="{B3284F71-28A8-407F-A3F3-2D3600D43282}" type="presOf" srcId="{AEDA5662-F4D9-4E6B-895F-7DEECD7A8008}" destId="{90BBA034-ED4D-4F99-8F0D-9080E81B9124}" srcOrd="0" destOrd="0" presId="urn:microsoft.com/office/officeart/2005/8/layout/hList3"/>
    <dgm:cxn modelId="{51E2FF9F-32EC-4CDA-BB40-282F646D9451}" type="presOf" srcId="{279735AA-E6D6-461F-A23F-5EA95D54F3DC}" destId="{96DB2160-7D5B-4F63-86EA-0AFABE5981C2}" srcOrd="0" destOrd="0" presId="urn:microsoft.com/office/officeart/2005/8/layout/hList3"/>
    <dgm:cxn modelId="{8CB40CA5-7E94-4B28-BFCF-E3EA25E98C96}" type="presOf" srcId="{CC3C0110-CEB0-4F7C-AD73-B7224EA8B046}" destId="{B994C1B8-F4AB-4B19-842E-FD89498964A6}" srcOrd="0" destOrd="0" presId="urn:microsoft.com/office/officeart/2005/8/layout/hList3"/>
    <dgm:cxn modelId="{5EA9FC80-A75D-4F6E-990F-CC682B33F85F}" srcId="{CC3C0110-CEB0-4F7C-AD73-B7224EA8B046}" destId="{279735AA-E6D6-461F-A23F-5EA95D54F3DC}" srcOrd="0" destOrd="0" parTransId="{A46FD443-A106-41E3-BF6A-FF6B0758657F}" sibTransId="{51920328-5D50-4934-85B9-8F453B5F71DA}"/>
    <dgm:cxn modelId="{01B6C555-A78F-4825-9B71-47EDC0BBFA44}" type="presOf" srcId="{0F24565B-3A04-4D1D-B361-9DEBDAD54D89}" destId="{093FB2E7-6611-46B8-9985-3AC88EF6FACA}" srcOrd="0" destOrd="0" presId="urn:microsoft.com/office/officeart/2005/8/layout/hList3"/>
    <dgm:cxn modelId="{F7BA518C-62EF-409D-9332-B80298D1488C}" srcId="{279735AA-E6D6-461F-A23F-5EA95D54F3DC}" destId="{AEDA5662-F4D9-4E6B-895F-7DEECD7A8008}" srcOrd="0" destOrd="0" parTransId="{41A4C542-D1C2-4CC9-B5A3-86B43B96865E}" sibTransId="{159FA5F4-8B47-4FCA-BF87-13901EB847D0}"/>
    <dgm:cxn modelId="{E852BB5F-97FB-46A6-93C7-CEDA97747D22}" srcId="{279735AA-E6D6-461F-A23F-5EA95D54F3DC}" destId="{0F24565B-3A04-4D1D-B361-9DEBDAD54D89}" srcOrd="2" destOrd="0" parTransId="{209BA09C-5A22-44E0-BF03-81ED5E1DC4DA}" sibTransId="{2B5666C3-B980-49FC-AC15-A2E60B567ED2}"/>
    <dgm:cxn modelId="{15FB3CD1-71B6-40A6-B721-29F18DFF721E}" srcId="{279735AA-E6D6-461F-A23F-5EA95D54F3DC}" destId="{C4B7C1E0-E85B-418D-A2C2-5FB330EE9BBD}" srcOrd="1" destOrd="0" parTransId="{FD6772C1-2729-4C12-947A-182727514195}" sibTransId="{601788FB-8F2D-4BC4-9086-5566404DF205}"/>
    <dgm:cxn modelId="{AA98E008-469A-4070-82F1-FFCBC913F969}" type="presOf" srcId="{C4B7C1E0-E85B-418D-A2C2-5FB330EE9BBD}" destId="{2015C910-F1BD-42AF-A857-AF7CB18B6966}" srcOrd="0" destOrd="0" presId="urn:microsoft.com/office/officeart/2005/8/layout/hList3"/>
    <dgm:cxn modelId="{E2755E01-705E-4C9C-9BB2-993499616656}" type="presParOf" srcId="{B994C1B8-F4AB-4B19-842E-FD89498964A6}" destId="{96DB2160-7D5B-4F63-86EA-0AFABE5981C2}" srcOrd="0" destOrd="0" presId="urn:microsoft.com/office/officeart/2005/8/layout/hList3"/>
    <dgm:cxn modelId="{E83B2089-55F6-4C9E-B8BD-9D999A244F3C}" type="presParOf" srcId="{B994C1B8-F4AB-4B19-842E-FD89498964A6}" destId="{F6E2FD46-C108-4047-80E6-6DC15133D786}" srcOrd="1" destOrd="0" presId="urn:microsoft.com/office/officeart/2005/8/layout/hList3"/>
    <dgm:cxn modelId="{42FC5240-813F-4485-BA5C-F2BEBFC87DC5}" type="presParOf" srcId="{F6E2FD46-C108-4047-80E6-6DC15133D786}" destId="{90BBA034-ED4D-4F99-8F0D-9080E81B9124}" srcOrd="0" destOrd="0" presId="urn:microsoft.com/office/officeart/2005/8/layout/hList3"/>
    <dgm:cxn modelId="{E263D399-B523-4D22-92A9-04628536FC6C}" type="presParOf" srcId="{F6E2FD46-C108-4047-80E6-6DC15133D786}" destId="{2015C910-F1BD-42AF-A857-AF7CB18B6966}" srcOrd="1" destOrd="0" presId="urn:microsoft.com/office/officeart/2005/8/layout/hList3"/>
    <dgm:cxn modelId="{AFF685E7-FE96-4463-962F-8AFD01FA47D8}" type="presParOf" srcId="{F6E2FD46-C108-4047-80E6-6DC15133D786}" destId="{093FB2E7-6611-46B8-9985-3AC88EF6FACA}" srcOrd="2" destOrd="0" presId="urn:microsoft.com/office/officeart/2005/8/layout/hList3"/>
    <dgm:cxn modelId="{53C607E9-9195-460A-8B5F-844DD097E332}" type="presParOf" srcId="{B994C1B8-F4AB-4B19-842E-FD89498964A6}" destId="{B50C60BE-3585-496A-8EAE-75757077741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C92147-FFE7-4205-B441-55F03F8D0318}" type="doc">
      <dgm:prSet loTypeId="urn:microsoft.com/office/officeart/2005/8/layout/hList3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B429A09B-9193-4664-B11F-C368B08A419D}">
      <dgm:prSet phldrT="[Текст]" custT="1"/>
      <dgm:spPr/>
      <dgm:t>
        <a:bodyPr/>
        <a:lstStyle/>
        <a:p>
          <a:r>
            <a:rPr lang="ru-RU" sz="3000" b="1" i="0" dirty="0" err="1" smtClean="0"/>
            <a:t>Запорізька</a:t>
          </a:r>
          <a:r>
            <a:rPr lang="ru-RU" sz="3000" b="1" i="0" dirty="0" smtClean="0"/>
            <a:t> область</a:t>
          </a:r>
          <a:endParaRPr lang="uk-UA" sz="3000" dirty="0"/>
        </a:p>
      </dgm:t>
    </dgm:pt>
    <dgm:pt modelId="{A5EAF7B5-071D-4902-A0C6-9CD789F42FE3}" type="parTrans" cxnId="{065A32A4-47CA-4172-9B52-D3B867C689B0}">
      <dgm:prSet/>
      <dgm:spPr/>
      <dgm:t>
        <a:bodyPr/>
        <a:lstStyle/>
        <a:p>
          <a:endParaRPr lang="uk-UA"/>
        </a:p>
      </dgm:t>
    </dgm:pt>
    <dgm:pt modelId="{1C932F9D-BF83-4222-8F22-6F643AA2AC48}" type="sibTrans" cxnId="{065A32A4-47CA-4172-9B52-D3B867C689B0}">
      <dgm:prSet/>
      <dgm:spPr/>
      <dgm:t>
        <a:bodyPr/>
        <a:lstStyle/>
        <a:p>
          <a:endParaRPr lang="uk-UA"/>
        </a:p>
      </dgm:t>
    </dgm:pt>
    <dgm:pt modelId="{931895B8-D65A-4CB5-9988-16372EB013BF}">
      <dgm:prSet phldrT="[Текст]"/>
      <dgm:spPr/>
      <dgm:t>
        <a:bodyPr/>
        <a:lstStyle/>
        <a:p>
          <a:r>
            <a:rPr lang="ru-RU" dirty="0" smtClean="0"/>
            <a:t>ВАТ «</a:t>
          </a:r>
          <a:r>
            <a:rPr lang="ru-RU" dirty="0" err="1" smtClean="0"/>
            <a:t>Запоріжсталь</a:t>
          </a:r>
          <a:r>
            <a:rPr lang="ru-RU" dirty="0" smtClean="0"/>
            <a:t>» (м. </a:t>
          </a:r>
          <a:r>
            <a:rPr lang="ru-RU" dirty="0" err="1" smtClean="0"/>
            <a:t>Запоріжжя</a:t>
          </a:r>
          <a:r>
            <a:rPr lang="ru-RU" dirty="0" smtClean="0"/>
            <a:t>) </a:t>
          </a:r>
        </a:p>
        <a:p>
          <a:r>
            <a:rPr lang="ru-RU" dirty="0" smtClean="0"/>
            <a:t>— </a:t>
          </a:r>
        </a:p>
        <a:p>
          <a:r>
            <a:rPr lang="ru-RU" dirty="0" err="1" smtClean="0"/>
            <a:t>викиди</a:t>
          </a:r>
          <a:r>
            <a:rPr lang="ru-RU" dirty="0" smtClean="0"/>
            <a:t>, </a:t>
          </a:r>
          <a:r>
            <a:rPr lang="ru-RU" dirty="0" err="1" smtClean="0"/>
            <a:t>скиди</a:t>
          </a:r>
          <a:r>
            <a:rPr lang="ru-RU" dirty="0" smtClean="0"/>
            <a:t>, </a:t>
          </a:r>
          <a:r>
            <a:rPr lang="ru-RU" dirty="0" err="1" smtClean="0"/>
            <a:t>відходи</a:t>
          </a:r>
          <a:endParaRPr lang="uk-UA" dirty="0"/>
        </a:p>
      </dgm:t>
    </dgm:pt>
    <dgm:pt modelId="{1EA5FCBE-1260-4C63-8432-670B28681B38}" type="parTrans" cxnId="{1075C7BA-FD20-4096-A192-090A3A16AC61}">
      <dgm:prSet/>
      <dgm:spPr/>
      <dgm:t>
        <a:bodyPr/>
        <a:lstStyle/>
        <a:p>
          <a:endParaRPr lang="uk-UA"/>
        </a:p>
      </dgm:t>
    </dgm:pt>
    <dgm:pt modelId="{5EF36593-3455-4302-8D91-63685057F519}" type="sibTrans" cxnId="{1075C7BA-FD20-4096-A192-090A3A16AC61}">
      <dgm:prSet/>
      <dgm:spPr/>
      <dgm:t>
        <a:bodyPr/>
        <a:lstStyle/>
        <a:p>
          <a:endParaRPr lang="uk-UA"/>
        </a:p>
      </dgm:t>
    </dgm:pt>
    <dgm:pt modelId="{D078359E-E5EC-4A65-9C8B-F9CFC93E5A34}">
      <dgm:prSet phldrT="[Текст]"/>
      <dgm:spPr/>
      <dgm:t>
        <a:bodyPr/>
        <a:lstStyle/>
        <a:p>
          <a:r>
            <a:rPr lang="ru-RU" b="0" i="0" dirty="0" smtClean="0"/>
            <a:t>ВАТ "</a:t>
          </a:r>
          <a:r>
            <a:rPr lang="ru-RU" b="0" i="0" dirty="0" err="1" smtClean="0"/>
            <a:t>Дніпроспецсталь</a:t>
          </a:r>
          <a:r>
            <a:rPr lang="ru-RU" b="0" i="0" dirty="0" smtClean="0"/>
            <a:t>" (</a:t>
          </a:r>
          <a:r>
            <a:rPr lang="ru-RU" b="0" i="0" dirty="0" err="1" smtClean="0"/>
            <a:t>м.Запоріжжя</a:t>
          </a:r>
          <a:r>
            <a:rPr lang="ru-RU" b="0" i="0" dirty="0" smtClean="0"/>
            <a:t>) </a:t>
          </a:r>
        </a:p>
        <a:p>
          <a:r>
            <a:rPr lang="ru-RU" b="0" i="0" dirty="0" smtClean="0"/>
            <a:t>– </a:t>
          </a:r>
        </a:p>
        <a:p>
          <a:r>
            <a:rPr lang="ru-RU" b="0" i="0" dirty="0" err="1" smtClean="0"/>
            <a:t>викиди</a:t>
          </a:r>
          <a:endParaRPr lang="uk-UA" dirty="0"/>
        </a:p>
      </dgm:t>
    </dgm:pt>
    <dgm:pt modelId="{D0056DA3-F465-4B34-A7EB-81AEF929E3A7}" type="parTrans" cxnId="{8052CA52-5502-4BBE-BD88-58EEE206BA79}">
      <dgm:prSet/>
      <dgm:spPr/>
      <dgm:t>
        <a:bodyPr/>
        <a:lstStyle/>
        <a:p>
          <a:endParaRPr lang="uk-UA"/>
        </a:p>
      </dgm:t>
    </dgm:pt>
    <dgm:pt modelId="{59F46588-26E4-4652-A593-36E2302E0D81}" type="sibTrans" cxnId="{8052CA52-5502-4BBE-BD88-58EEE206BA79}">
      <dgm:prSet/>
      <dgm:spPr/>
      <dgm:t>
        <a:bodyPr/>
        <a:lstStyle/>
        <a:p>
          <a:endParaRPr lang="uk-UA"/>
        </a:p>
      </dgm:t>
    </dgm:pt>
    <dgm:pt modelId="{22C9D7BD-1890-4085-851D-D4C2D6AF1A83}" type="pres">
      <dgm:prSet presAssocID="{F4C92147-FFE7-4205-B441-55F03F8D031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3DE07D5-6B03-4DF0-8AB2-613082CA66E8}" type="pres">
      <dgm:prSet presAssocID="{B429A09B-9193-4664-B11F-C368B08A419D}" presName="roof" presStyleLbl="dkBgShp" presStyleIdx="0" presStyleCnt="2"/>
      <dgm:spPr/>
      <dgm:t>
        <a:bodyPr/>
        <a:lstStyle/>
        <a:p>
          <a:endParaRPr lang="uk-UA"/>
        </a:p>
      </dgm:t>
    </dgm:pt>
    <dgm:pt modelId="{D7586A47-283D-4807-873F-CB85E7A3814C}" type="pres">
      <dgm:prSet presAssocID="{B429A09B-9193-4664-B11F-C368B08A419D}" presName="pillars" presStyleCnt="0"/>
      <dgm:spPr/>
    </dgm:pt>
    <dgm:pt modelId="{A035BF6D-8B44-4C63-B05B-BB8A4140B830}" type="pres">
      <dgm:prSet presAssocID="{B429A09B-9193-4664-B11F-C368B08A419D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CA9F2F5-BD60-44BE-AEC0-C1329FD71152}" type="pres">
      <dgm:prSet presAssocID="{D078359E-E5EC-4A65-9C8B-F9CFC93E5A34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7FE7AE4-1D97-441B-8F55-D4B6FB93521F}" type="pres">
      <dgm:prSet presAssocID="{B429A09B-9193-4664-B11F-C368B08A419D}" presName="base" presStyleLbl="dkBgShp" presStyleIdx="1" presStyleCnt="2"/>
      <dgm:spPr/>
    </dgm:pt>
  </dgm:ptLst>
  <dgm:cxnLst>
    <dgm:cxn modelId="{1075C7BA-FD20-4096-A192-090A3A16AC61}" srcId="{B429A09B-9193-4664-B11F-C368B08A419D}" destId="{931895B8-D65A-4CB5-9988-16372EB013BF}" srcOrd="0" destOrd="0" parTransId="{1EA5FCBE-1260-4C63-8432-670B28681B38}" sibTransId="{5EF36593-3455-4302-8D91-63685057F519}"/>
    <dgm:cxn modelId="{69D0F154-9A17-4CAC-B81F-5B17CC4065F4}" type="presOf" srcId="{B429A09B-9193-4664-B11F-C368B08A419D}" destId="{C3DE07D5-6B03-4DF0-8AB2-613082CA66E8}" srcOrd="0" destOrd="0" presId="urn:microsoft.com/office/officeart/2005/8/layout/hList3"/>
    <dgm:cxn modelId="{1E7E1BC2-A0FE-4BE9-ABB4-A358FF58C6E2}" type="presOf" srcId="{D078359E-E5EC-4A65-9C8B-F9CFC93E5A34}" destId="{7CA9F2F5-BD60-44BE-AEC0-C1329FD71152}" srcOrd="0" destOrd="0" presId="urn:microsoft.com/office/officeart/2005/8/layout/hList3"/>
    <dgm:cxn modelId="{A9288FEB-367A-465A-BDD2-7BDB3B037C05}" type="presOf" srcId="{F4C92147-FFE7-4205-B441-55F03F8D0318}" destId="{22C9D7BD-1890-4085-851D-D4C2D6AF1A83}" srcOrd="0" destOrd="0" presId="urn:microsoft.com/office/officeart/2005/8/layout/hList3"/>
    <dgm:cxn modelId="{065A32A4-47CA-4172-9B52-D3B867C689B0}" srcId="{F4C92147-FFE7-4205-B441-55F03F8D0318}" destId="{B429A09B-9193-4664-B11F-C368B08A419D}" srcOrd="0" destOrd="0" parTransId="{A5EAF7B5-071D-4902-A0C6-9CD789F42FE3}" sibTransId="{1C932F9D-BF83-4222-8F22-6F643AA2AC48}"/>
    <dgm:cxn modelId="{AD8D12D1-0C28-4700-A89F-3D2B679C7F8C}" type="presOf" srcId="{931895B8-D65A-4CB5-9988-16372EB013BF}" destId="{A035BF6D-8B44-4C63-B05B-BB8A4140B830}" srcOrd="0" destOrd="0" presId="urn:microsoft.com/office/officeart/2005/8/layout/hList3"/>
    <dgm:cxn modelId="{8052CA52-5502-4BBE-BD88-58EEE206BA79}" srcId="{B429A09B-9193-4664-B11F-C368B08A419D}" destId="{D078359E-E5EC-4A65-9C8B-F9CFC93E5A34}" srcOrd="1" destOrd="0" parTransId="{D0056DA3-F465-4B34-A7EB-81AEF929E3A7}" sibTransId="{59F46588-26E4-4652-A593-36E2302E0D81}"/>
    <dgm:cxn modelId="{B5ADA14A-0569-4389-97E9-057D9B80B2BD}" type="presParOf" srcId="{22C9D7BD-1890-4085-851D-D4C2D6AF1A83}" destId="{C3DE07D5-6B03-4DF0-8AB2-613082CA66E8}" srcOrd="0" destOrd="0" presId="urn:microsoft.com/office/officeart/2005/8/layout/hList3"/>
    <dgm:cxn modelId="{6484C16C-8659-4542-9866-775BC5BE5DD6}" type="presParOf" srcId="{22C9D7BD-1890-4085-851D-D4C2D6AF1A83}" destId="{D7586A47-283D-4807-873F-CB85E7A3814C}" srcOrd="1" destOrd="0" presId="urn:microsoft.com/office/officeart/2005/8/layout/hList3"/>
    <dgm:cxn modelId="{F84957E4-1A36-4024-B15E-B5D12DB623B8}" type="presParOf" srcId="{D7586A47-283D-4807-873F-CB85E7A3814C}" destId="{A035BF6D-8B44-4C63-B05B-BB8A4140B830}" srcOrd="0" destOrd="0" presId="urn:microsoft.com/office/officeart/2005/8/layout/hList3"/>
    <dgm:cxn modelId="{7ED6D27D-0FF7-4280-A566-7BCD690CEA75}" type="presParOf" srcId="{D7586A47-283D-4807-873F-CB85E7A3814C}" destId="{7CA9F2F5-BD60-44BE-AEC0-C1329FD71152}" srcOrd="1" destOrd="0" presId="urn:microsoft.com/office/officeart/2005/8/layout/hList3"/>
    <dgm:cxn modelId="{B9F61226-2E46-4C20-920F-DA2A9A141BF4}" type="presParOf" srcId="{22C9D7BD-1890-4085-851D-D4C2D6AF1A83}" destId="{47FE7AE4-1D97-441B-8F55-D4B6FB93521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8C69DB-6CFB-49C6-8DF4-74288FD94DAD}">
      <dsp:nvSpPr>
        <dsp:cNvPr id="0" name=""/>
        <dsp:cNvSpPr/>
      </dsp:nvSpPr>
      <dsp:spPr>
        <a:xfrm>
          <a:off x="0" y="0"/>
          <a:ext cx="4954587" cy="1256347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0" kern="1200" dirty="0" err="1" smtClean="0"/>
            <a:t>Дніпропетровська</a:t>
          </a:r>
          <a:r>
            <a:rPr lang="ru-RU" sz="2500" b="1" i="0" kern="1200" dirty="0" smtClean="0"/>
            <a:t> область</a:t>
          </a:r>
          <a:endParaRPr lang="uk-UA" sz="2500" kern="1200" dirty="0"/>
        </a:p>
      </dsp:txBody>
      <dsp:txXfrm>
        <a:off x="0" y="0"/>
        <a:ext cx="4954587" cy="1256347"/>
      </dsp:txXfrm>
    </dsp:sp>
    <dsp:sp modelId="{5591ED0C-6D17-4BB0-8AC7-D5DFCB88BC4C}">
      <dsp:nvSpPr>
        <dsp:cNvPr id="0" name=""/>
        <dsp:cNvSpPr/>
      </dsp:nvSpPr>
      <dsp:spPr>
        <a:xfrm>
          <a:off x="2419" y="1256347"/>
          <a:ext cx="1649916" cy="263832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ВАТ «</a:t>
          </a:r>
          <a:r>
            <a:rPr lang="ru-RU" sz="1400" kern="1200" dirty="0" err="1" smtClean="0"/>
            <a:t>Дніпровський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металургійний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комбінат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ім</a:t>
          </a:r>
          <a:r>
            <a:rPr lang="ru-RU" sz="1400" kern="1200" dirty="0" smtClean="0"/>
            <a:t>. </a:t>
          </a:r>
          <a:r>
            <a:rPr lang="ru-RU" sz="1400" kern="1200" dirty="0" err="1" smtClean="0"/>
            <a:t>Дзержинського</a:t>
          </a:r>
          <a:r>
            <a:rPr lang="ru-RU" sz="1400" kern="1200" dirty="0" smtClean="0"/>
            <a:t>»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—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</a:t>
          </a:r>
          <a:r>
            <a:rPr lang="ru-RU" sz="1400" kern="1200" dirty="0" err="1" smtClean="0"/>
            <a:t>викиди</a:t>
          </a:r>
          <a:r>
            <a:rPr lang="ru-RU" sz="1400" kern="1200" dirty="0" smtClean="0"/>
            <a:t>, </a:t>
          </a:r>
          <a:r>
            <a:rPr lang="ru-RU" sz="1400" kern="1200" dirty="0" err="1" smtClean="0"/>
            <a:t>відходи</a:t>
          </a:r>
          <a:endParaRPr lang="uk-UA" sz="1400" kern="1200" dirty="0"/>
        </a:p>
      </dsp:txBody>
      <dsp:txXfrm>
        <a:off x="2419" y="1256347"/>
        <a:ext cx="1649916" cy="2638329"/>
      </dsp:txXfrm>
    </dsp:sp>
    <dsp:sp modelId="{6DF861F8-A0B1-4C47-8718-07E925A41395}">
      <dsp:nvSpPr>
        <dsp:cNvPr id="0" name=""/>
        <dsp:cNvSpPr/>
      </dsp:nvSpPr>
      <dsp:spPr>
        <a:xfrm>
          <a:off x="1652335" y="1256347"/>
          <a:ext cx="1649916" cy="2638329"/>
        </a:xfrm>
        <a:prstGeom prst="rect">
          <a:avLst/>
        </a:prstGeom>
        <a:solidFill>
          <a:schemeClr val="accent4">
            <a:hueOff val="-496208"/>
            <a:satOff val="6119"/>
            <a:lumOff val="951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ВАТ «</a:t>
          </a:r>
          <a:r>
            <a:rPr lang="ru-RU" sz="1200" kern="1200" dirty="0" err="1" smtClean="0"/>
            <a:t>АрселорМіттал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Кривий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Ріг</a:t>
          </a:r>
          <a:r>
            <a:rPr lang="ru-RU" sz="1200" kern="1200" dirty="0" smtClean="0"/>
            <a:t>» (м. </a:t>
          </a:r>
          <a:r>
            <a:rPr lang="ru-RU" sz="1200" kern="1200" dirty="0" err="1" smtClean="0"/>
            <a:t>Кривий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Ріг</a:t>
          </a:r>
          <a:r>
            <a:rPr lang="ru-RU" sz="1200" kern="1200" dirty="0" smtClean="0"/>
            <a:t>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—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</a:t>
          </a:r>
          <a:r>
            <a:rPr lang="ru-RU" sz="1400" kern="1200" dirty="0" err="1" smtClean="0"/>
            <a:t>викиди</a:t>
          </a:r>
          <a:r>
            <a:rPr lang="ru-RU" sz="1400" kern="1200" dirty="0" smtClean="0"/>
            <a:t>, </a:t>
          </a:r>
          <a:r>
            <a:rPr lang="ru-RU" sz="1400" kern="1200" dirty="0" err="1" smtClean="0"/>
            <a:t>відходи</a:t>
          </a:r>
          <a:endParaRPr lang="uk-UA" sz="1400" kern="1200" dirty="0"/>
        </a:p>
      </dsp:txBody>
      <dsp:txXfrm>
        <a:off x="1652335" y="1256347"/>
        <a:ext cx="1649916" cy="2638329"/>
      </dsp:txXfrm>
    </dsp:sp>
    <dsp:sp modelId="{3E6B6A27-5D32-4E69-892E-72E0CC0A6D76}">
      <dsp:nvSpPr>
        <dsp:cNvPr id="0" name=""/>
        <dsp:cNvSpPr/>
      </dsp:nvSpPr>
      <dsp:spPr>
        <a:xfrm>
          <a:off x="3302251" y="1256347"/>
          <a:ext cx="1649916" cy="2638329"/>
        </a:xfrm>
        <a:prstGeom prst="rect">
          <a:avLst/>
        </a:prstGeom>
        <a:solidFill>
          <a:schemeClr val="accent4">
            <a:hueOff val="-992417"/>
            <a:satOff val="12237"/>
            <a:lumOff val="1901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/>
            <a:t>Криворізька</a:t>
          </a:r>
          <a:r>
            <a:rPr lang="ru-RU" sz="1200" kern="1200" dirty="0" smtClean="0"/>
            <a:t> ТЕС ВАТ «</a:t>
          </a:r>
          <a:r>
            <a:rPr lang="ru-RU" sz="1200" kern="1200" dirty="0" err="1" smtClean="0"/>
            <a:t>Дніпроенерго</a:t>
          </a:r>
          <a:r>
            <a:rPr lang="ru-RU" sz="1200" kern="1200" dirty="0" smtClean="0"/>
            <a:t>» (м. </a:t>
          </a:r>
          <a:r>
            <a:rPr lang="ru-RU" sz="1200" kern="1200" dirty="0" err="1" smtClean="0"/>
            <a:t>Зеленодольськ</a:t>
          </a:r>
          <a:r>
            <a:rPr lang="ru-RU" sz="1200" kern="1200" dirty="0" smtClean="0"/>
            <a:t>, </a:t>
          </a:r>
          <a:r>
            <a:rPr lang="ru-RU" sz="1200" kern="1200" dirty="0" err="1" smtClean="0"/>
            <a:t>Апостолівський</a:t>
          </a:r>
          <a:r>
            <a:rPr lang="ru-RU" sz="1200" kern="1200" dirty="0" smtClean="0"/>
            <a:t> район)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—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</a:t>
          </a:r>
          <a:r>
            <a:rPr lang="ru-RU" sz="1400" b="0" kern="1200" dirty="0" err="1" smtClean="0"/>
            <a:t>викиди</a:t>
          </a:r>
          <a:r>
            <a:rPr lang="ru-RU" sz="1400" b="0" kern="1200" dirty="0" smtClean="0"/>
            <a:t>, </a:t>
          </a:r>
          <a:r>
            <a:rPr lang="ru-RU" sz="1400" b="0" kern="1200" dirty="0" err="1" smtClean="0"/>
            <a:t>відходи</a:t>
          </a:r>
          <a:endParaRPr lang="uk-UA" sz="1400" b="0" kern="1200" dirty="0"/>
        </a:p>
      </dsp:txBody>
      <dsp:txXfrm>
        <a:off x="3302251" y="1256347"/>
        <a:ext cx="1649916" cy="2638329"/>
      </dsp:txXfrm>
    </dsp:sp>
    <dsp:sp modelId="{EFCB2C94-09D7-49DF-92F8-A48F14706602}">
      <dsp:nvSpPr>
        <dsp:cNvPr id="0" name=""/>
        <dsp:cNvSpPr/>
      </dsp:nvSpPr>
      <dsp:spPr>
        <a:xfrm>
          <a:off x="0" y="3894677"/>
          <a:ext cx="4954587" cy="293147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DB2160-7D5B-4F63-86EA-0AFABE5981C2}">
      <dsp:nvSpPr>
        <dsp:cNvPr id="0" name=""/>
        <dsp:cNvSpPr/>
      </dsp:nvSpPr>
      <dsp:spPr>
        <a:xfrm>
          <a:off x="0" y="0"/>
          <a:ext cx="4951413" cy="1256347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i="0" kern="1200" dirty="0" smtClean="0"/>
            <a:t>Донецька область</a:t>
          </a:r>
          <a:endParaRPr lang="uk-UA" sz="2500" kern="1200" dirty="0"/>
        </a:p>
      </dsp:txBody>
      <dsp:txXfrm>
        <a:off x="0" y="0"/>
        <a:ext cx="4951413" cy="1256347"/>
      </dsp:txXfrm>
    </dsp:sp>
    <dsp:sp modelId="{90BBA034-ED4D-4F99-8F0D-9080E81B9124}">
      <dsp:nvSpPr>
        <dsp:cNvPr id="0" name=""/>
        <dsp:cNvSpPr/>
      </dsp:nvSpPr>
      <dsp:spPr>
        <a:xfrm>
          <a:off x="2417" y="1256347"/>
          <a:ext cx="1648859" cy="263832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СО «</a:t>
          </a:r>
          <a:r>
            <a:rPr lang="ru-RU" sz="1200" kern="1200" dirty="0" err="1" smtClean="0"/>
            <a:t>Старобешівська</a:t>
          </a:r>
          <a:r>
            <a:rPr lang="ru-RU" sz="1200" kern="1200" dirty="0" smtClean="0"/>
            <a:t> ТЕС» ВАТ «</a:t>
          </a:r>
          <a:r>
            <a:rPr lang="ru-RU" sz="1200" kern="1200" dirty="0" err="1" smtClean="0"/>
            <a:t>Донбасенерго</a:t>
          </a:r>
          <a:r>
            <a:rPr lang="ru-RU" sz="1200" kern="1200" dirty="0" smtClean="0"/>
            <a:t>» (</a:t>
          </a:r>
          <a:r>
            <a:rPr lang="ru-RU" sz="1200" kern="1200" dirty="0" err="1" smtClean="0"/>
            <a:t>смт</a:t>
          </a:r>
          <a:r>
            <a:rPr lang="ru-RU" sz="1200" kern="1200" dirty="0" smtClean="0"/>
            <a:t>. </a:t>
          </a:r>
          <a:r>
            <a:rPr lang="ru-RU" sz="1200" kern="1200" dirty="0" err="1" smtClean="0"/>
            <a:t>Новий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Світ</a:t>
          </a:r>
          <a:r>
            <a:rPr lang="ru-RU" sz="1200" kern="1200" dirty="0" smtClean="0"/>
            <a:t>, </a:t>
          </a:r>
          <a:r>
            <a:rPr lang="ru-RU" sz="1200" kern="1200" dirty="0" err="1" smtClean="0"/>
            <a:t>Старобешівський</a:t>
          </a:r>
          <a:r>
            <a:rPr lang="ru-RU" sz="1200" kern="1200" dirty="0" smtClean="0"/>
            <a:t> район)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—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</a:t>
          </a:r>
          <a:r>
            <a:rPr lang="ru-RU" sz="1400" kern="1200" dirty="0" err="1" smtClean="0"/>
            <a:t>викиди</a:t>
          </a:r>
          <a:r>
            <a:rPr lang="ru-RU" sz="1400" kern="1200" dirty="0" smtClean="0"/>
            <a:t>, </a:t>
          </a:r>
          <a:r>
            <a:rPr lang="ru-RU" sz="1400" kern="1200" dirty="0" err="1" smtClean="0"/>
            <a:t>відходи</a:t>
          </a:r>
          <a:endParaRPr lang="uk-UA" sz="1400" kern="1200" dirty="0"/>
        </a:p>
      </dsp:txBody>
      <dsp:txXfrm>
        <a:off x="2417" y="1256347"/>
        <a:ext cx="1648859" cy="2638329"/>
      </dsp:txXfrm>
    </dsp:sp>
    <dsp:sp modelId="{2015C910-F1BD-42AF-A857-AF7CB18B6966}">
      <dsp:nvSpPr>
        <dsp:cNvPr id="0" name=""/>
        <dsp:cNvSpPr/>
      </dsp:nvSpPr>
      <dsp:spPr>
        <a:xfrm>
          <a:off x="1651276" y="1256347"/>
          <a:ext cx="1648859" cy="2638329"/>
        </a:xfrm>
        <a:prstGeom prst="rect">
          <a:avLst/>
        </a:prstGeom>
        <a:solidFill>
          <a:schemeClr val="accent4">
            <a:hueOff val="-496208"/>
            <a:satOff val="6119"/>
            <a:lumOff val="951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ВАТ "</a:t>
          </a:r>
          <a:r>
            <a:rPr lang="ru-RU" sz="1300" kern="1200" dirty="0" err="1" smtClean="0"/>
            <a:t>Металургійний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комбінат</a:t>
          </a:r>
          <a:r>
            <a:rPr lang="ru-RU" sz="1300" kern="1200" dirty="0" smtClean="0"/>
            <a:t> «</a:t>
          </a:r>
          <a:r>
            <a:rPr lang="ru-RU" sz="1300" kern="1200" dirty="0" err="1" smtClean="0"/>
            <a:t>Азовсталь</a:t>
          </a:r>
          <a:r>
            <a:rPr lang="ru-RU" sz="1300" kern="1200" dirty="0" smtClean="0"/>
            <a:t>» (м. </a:t>
          </a:r>
          <a:r>
            <a:rPr lang="ru-RU" sz="1300" kern="1200" dirty="0" err="1" smtClean="0"/>
            <a:t>Маріуполь</a:t>
          </a:r>
          <a:r>
            <a:rPr lang="ru-RU" sz="1300" kern="1200" dirty="0" smtClean="0"/>
            <a:t>)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—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</a:t>
          </a:r>
          <a:r>
            <a:rPr lang="ru-RU" sz="1400" kern="1200" dirty="0" err="1" smtClean="0"/>
            <a:t>викиди</a:t>
          </a:r>
          <a:r>
            <a:rPr lang="ru-RU" sz="1400" kern="1200" dirty="0" smtClean="0"/>
            <a:t>, </a:t>
          </a:r>
          <a:r>
            <a:rPr lang="ru-RU" sz="1400" kern="1200" dirty="0" err="1" smtClean="0"/>
            <a:t>відходи</a:t>
          </a:r>
          <a:endParaRPr lang="uk-UA" sz="1400" kern="1200" dirty="0"/>
        </a:p>
      </dsp:txBody>
      <dsp:txXfrm>
        <a:off x="1651276" y="1256347"/>
        <a:ext cx="1648859" cy="2638329"/>
      </dsp:txXfrm>
    </dsp:sp>
    <dsp:sp modelId="{093FB2E7-6611-46B8-9985-3AC88EF6FACA}">
      <dsp:nvSpPr>
        <dsp:cNvPr id="0" name=""/>
        <dsp:cNvSpPr/>
      </dsp:nvSpPr>
      <dsp:spPr>
        <a:xfrm>
          <a:off x="3300136" y="1256347"/>
          <a:ext cx="1648859" cy="2638329"/>
        </a:xfrm>
        <a:prstGeom prst="rect">
          <a:avLst/>
        </a:prstGeom>
        <a:solidFill>
          <a:schemeClr val="accent4">
            <a:hueOff val="-992417"/>
            <a:satOff val="12237"/>
            <a:lumOff val="1901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ВАТ «Маріупольський металургійний комбінат імені Ілліча» (м. Маріуполь)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—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 викиди, скиди, відходи</a:t>
          </a:r>
          <a:endParaRPr lang="uk-UA" sz="1400" kern="1200" dirty="0"/>
        </a:p>
      </dsp:txBody>
      <dsp:txXfrm>
        <a:off x="3300136" y="1256347"/>
        <a:ext cx="1648859" cy="2638329"/>
      </dsp:txXfrm>
    </dsp:sp>
    <dsp:sp modelId="{B50C60BE-3585-496A-8EAE-757570777418}">
      <dsp:nvSpPr>
        <dsp:cNvPr id="0" name=""/>
        <dsp:cNvSpPr/>
      </dsp:nvSpPr>
      <dsp:spPr>
        <a:xfrm>
          <a:off x="0" y="3894677"/>
          <a:ext cx="4951413" cy="293147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DE07D5-6B03-4DF0-8AB2-613082CA66E8}">
      <dsp:nvSpPr>
        <dsp:cNvPr id="0" name=""/>
        <dsp:cNvSpPr/>
      </dsp:nvSpPr>
      <dsp:spPr>
        <a:xfrm>
          <a:off x="0" y="0"/>
          <a:ext cx="4953000" cy="1256347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i="0" kern="1200" dirty="0" err="1" smtClean="0"/>
            <a:t>Запорізька</a:t>
          </a:r>
          <a:r>
            <a:rPr lang="ru-RU" sz="3000" b="1" i="0" kern="1200" dirty="0" smtClean="0"/>
            <a:t> область</a:t>
          </a:r>
          <a:endParaRPr lang="uk-UA" sz="3000" kern="1200" dirty="0"/>
        </a:p>
      </dsp:txBody>
      <dsp:txXfrm>
        <a:off x="0" y="0"/>
        <a:ext cx="4953000" cy="1256347"/>
      </dsp:txXfrm>
    </dsp:sp>
    <dsp:sp modelId="{A035BF6D-8B44-4C63-B05B-BB8A4140B830}">
      <dsp:nvSpPr>
        <dsp:cNvPr id="0" name=""/>
        <dsp:cNvSpPr/>
      </dsp:nvSpPr>
      <dsp:spPr>
        <a:xfrm>
          <a:off x="0" y="1256347"/>
          <a:ext cx="2476499" cy="263832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ВАТ «</a:t>
          </a:r>
          <a:r>
            <a:rPr lang="ru-RU" sz="1800" kern="1200" dirty="0" err="1" smtClean="0"/>
            <a:t>Запоріжсталь</a:t>
          </a:r>
          <a:r>
            <a:rPr lang="ru-RU" sz="1800" kern="1200" dirty="0" smtClean="0"/>
            <a:t>» (м. </a:t>
          </a:r>
          <a:r>
            <a:rPr lang="ru-RU" sz="1800" kern="1200" dirty="0" err="1" smtClean="0"/>
            <a:t>Запоріжжя</a:t>
          </a:r>
          <a:r>
            <a:rPr lang="ru-RU" sz="1800" kern="1200" dirty="0" smtClean="0"/>
            <a:t>)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—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викиди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скиди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відходи</a:t>
          </a:r>
          <a:endParaRPr lang="uk-UA" sz="1800" kern="1200" dirty="0"/>
        </a:p>
      </dsp:txBody>
      <dsp:txXfrm>
        <a:off x="0" y="1256347"/>
        <a:ext cx="2476499" cy="2638329"/>
      </dsp:txXfrm>
    </dsp:sp>
    <dsp:sp modelId="{7CA9F2F5-BD60-44BE-AEC0-C1329FD71152}">
      <dsp:nvSpPr>
        <dsp:cNvPr id="0" name=""/>
        <dsp:cNvSpPr/>
      </dsp:nvSpPr>
      <dsp:spPr>
        <a:xfrm>
          <a:off x="2476500" y="1256347"/>
          <a:ext cx="2476499" cy="2638329"/>
        </a:xfrm>
        <a:prstGeom prst="rect">
          <a:avLst/>
        </a:prstGeom>
        <a:solidFill>
          <a:schemeClr val="accent4">
            <a:hueOff val="-992417"/>
            <a:satOff val="12237"/>
            <a:lumOff val="1901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ВАТ "</a:t>
          </a:r>
          <a:r>
            <a:rPr lang="ru-RU" sz="1800" b="0" i="0" kern="1200" dirty="0" err="1" smtClean="0"/>
            <a:t>Дніпроспецсталь</a:t>
          </a:r>
          <a:r>
            <a:rPr lang="ru-RU" sz="1800" b="0" i="0" kern="1200" dirty="0" smtClean="0"/>
            <a:t>" (</a:t>
          </a:r>
          <a:r>
            <a:rPr lang="ru-RU" sz="1800" b="0" i="0" kern="1200" dirty="0" err="1" smtClean="0"/>
            <a:t>м.Запоріжжя</a:t>
          </a:r>
          <a:r>
            <a:rPr lang="ru-RU" sz="1800" b="0" i="0" kern="1200" dirty="0" smtClean="0"/>
            <a:t>)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–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err="1" smtClean="0"/>
            <a:t>викиди</a:t>
          </a:r>
          <a:endParaRPr lang="uk-UA" sz="1800" kern="1200" dirty="0"/>
        </a:p>
      </dsp:txBody>
      <dsp:txXfrm>
        <a:off x="2476500" y="1256347"/>
        <a:ext cx="2476499" cy="2638329"/>
      </dsp:txXfrm>
    </dsp:sp>
    <dsp:sp modelId="{47FE7AE4-1D97-441B-8F55-D4B6FB93521F}">
      <dsp:nvSpPr>
        <dsp:cNvPr id="0" name=""/>
        <dsp:cNvSpPr/>
      </dsp:nvSpPr>
      <dsp:spPr>
        <a:xfrm>
          <a:off x="0" y="3894677"/>
          <a:ext cx="4953000" cy="293147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ru-RU" smtClean="0"/>
              <a:t>26.02.2014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ru-RU" smtClean="0"/>
              <a:t>26.02.2014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26.02.2014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97" name="Рисунок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11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25" name="Рисунок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ru-RU" smtClean="0"/>
              <a:t>26.02.2014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Полилиния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26.02.2014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26.02.2014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26.02.2014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26.02.2014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26.02.2014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26.02.2014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26.02.2014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26.02.2014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26.02.2014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6" name="Рисунок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7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26.02.2014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35" name="Группа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5" name="Группа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78" name="Рисунок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79" name="Рисунок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0" name="Рисунок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ru-RU" smtClean="0"/>
              <a:pPr/>
              <a:t>26.02.2014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" TargetMode="External"/><Relationship Id="rId2" Type="http://schemas.openxmlformats.org/officeDocument/2006/relationships/hyperlink" Target="http://www.delfi.ua/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google.com.ua/" TargetMode="External"/><Relationship Id="rId4" Type="http://schemas.openxmlformats.org/officeDocument/2006/relationships/hyperlink" Target="http://www.eco-live.com.ua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defTabSz="914400">
              <a:spcBef>
                <a:spcPts val="1"/>
              </a:spcBef>
              <a:buNone/>
            </a:pPr>
            <a:r>
              <a:rPr lang="uk-UA" sz="5400" b="0" i="0" dirty="0" smtClean="0">
                <a:solidFill>
                  <a:srgbClr val="9A5315">
                    <a:lumMod val="50000"/>
                  </a:srgbClr>
                </a:solidFill>
                <a:latin typeface="Segoe Print"/>
                <a:ea typeface="+mj-ea"/>
                <a:cs typeface="+mj-cs"/>
              </a:rPr>
              <a:t>Забруднення</a:t>
            </a:r>
            <a:r>
              <a:rPr lang="ru-RU" sz="5400" b="0" i="0" dirty="0" smtClean="0">
                <a:solidFill>
                  <a:srgbClr val="9A5315">
                    <a:lumMod val="50000"/>
                  </a:srgbClr>
                </a:solidFill>
                <a:latin typeface="Segoe Print"/>
                <a:ea typeface="+mj-ea"/>
                <a:cs typeface="+mj-cs"/>
              </a:rPr>
              <a:t> </a:t>
            </a:r>
            <a:r>
              <a:rPr lang="ru-RU" sz="5400" b="0" i="0" dirty="0" err="1" smtClean="0">
                <a:solidFill>
                  <a:srgbClr val="9A5315">
                    <a:lumMod val="50000"/>
                  </a:srgbClr>
                </a:solidFill>
                <a:latin typeface="Segoe Print"/>
                <a:ea typeface="+mj-ea"/>
                <a:cs typeface="+mj-cs"/>
              </a:rPr>
              <a:t>України</a:t>
            </a:r>
            <a:endParaRPr lang="ru-RU" sz="5400" b="0" i="0" dirty="0">
              <a:solidFill>
                <a:srgbClr val="9A5315">
                  <a:lumMod val="50000"/>
                </a:srgbClr>
              </a:solidFill>
              <a:latin typeface="Segoe Print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/>
              <a:t>зміни</a:t>
            </a:r>
            <a:r>
              <a:rPr lang="ru-RU" dirty="0"/>
              <a:t> складу і </a:t>
            </a:r>
            <a:r>
              <a:rPr lang="ru-RU" dirty="0" err="1"/>
              <a:t>властивостей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декількох</a:t>
            </a:r>
            <a:r>
              <a:rPr lang="ru-RU" dirty="0"/>
              <a:t> сфер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endParaRPr lang="ru-RU" sz="2400" b="0" i="0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Об'єкти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є </a:t>
            </a:r>
            <a:r>
              <a:rPr lang="ru-RU" dirty="0" err="1"/>
              <a:t>найбільшими</a:t>
            </a:r>
            <a:r>
              <a:rPr lang="ru-RU" dirty="0"/>
              <a:t> </a:t>
            </a:r>
            <a:r>
              <a:rPr lang="ru-RU" dirty="0" err="1"/>
              <a:t>забруднювачами</a:t>
            </a:r>
            <a:endParaRPr lang="uk-UA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04553773"/>
              </p:ext>
            </p:extLst>
          </p:nvPr>
        </p:nvGraphicFramePr>
        <p:xfrm>
          <a:off x="3617913" y="1692275"/>
          <a:ext cx="4953000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730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Природне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 smtClean="0"/>
              <a:t>довкілля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err="1" smtClean="0"/>
              <a:t>Забруднення</a:t>
            </a:r>
            <a:r>
              <a:rPr lang="ru-RU" dirty="0" smtClean="0"/>
              <a:t> </a:t>
            </a:r>
            <a:r>
              <a:rPr lang="ru-RU" dirty="0" err="1"/>
              <a:t>довкілля</a:t>
            </a:r>
            <a:r>
              <a:rPr lang="ru-RU" dirty="0"/>
              <a:t>, яке </a:t>
            </a:r>
            <a:r>
              <a:rPr lang="ru-RU" dirty="0" err="1"/>
              <a:t>викликане</a:t>
            </a:r>
            <a:r>
              <a:rPr lang="ru-RU" dirty="0"/>
              <a:t> </a:t>
            </a:r>
            <a:r>
              <a:rPr lang="ru-RU" dirty="0" err="1"/>
              <a:t>природними</a:t>
            </a:r>
            <a:r>
              <a:rPr lang="ru-RU" dirty="0"/>
              <a:t> (як правило, </a:t>
            </a:r>
            <a:r>
              <a:rPr lang="ru-RU" dirty="0" err="1"/>
              <a:t>катастрофічними</a:t>
            </a:r>
            <a:r>
              <a:rPr lang="ru-RU" dirty="0"/>
              <a:t>) причинами (</a:t>
            </a:r>
            <a:r>
              <a:rPr lang="ru-RU" dirty="0" err="1"/>
              <a:t>виверження</a:t>
            </a:r>
            <a:r>
              <a:rPr lang="ru-RU" dirty="0"/>
              <a:t> вулкана, сель, великий метеорит </a:t>
            </a:r>
            <a:r>
              <a:rPr lang="ru-RU" dirty="0" err="1"/>
              <a:t>тощо</a:t>
            </a:r>
            <a:r>
              <a:rPr lang="ru-RU" dirty="0"/>
              <a:t>). </a:t>
            </a:r>
            <a:r>
              <a:rPr lang="ru-RU" dirty="0" err="1"/>
              <a:t>Іноді</a:t>
            </a:r>
            <a:r>
              <a:rPr lang="ru-RU" dirty="0"/>
              <a:t> є результатом </a:t>
            </a:r>
            <a:r>
              <a:rPr lang="ru-RU" dirty="0" err="1"/>
              <a:t>побічної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на природу.</a:t>
            </a:r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177" y="1524000"/>
            <a:ext cx="2969919" cy="2227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846" y="4172834"/>
            <a:ext cx="3524250" cy="2224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489" y="2247020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413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Як врятувати Україну від забруднення ?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fontAlgn="base"/>
            <a:r>
              <a:rPr lang="ru-RU" dirty="0" err="1"/>
              <a:t>Вітер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дешева, </a:t>
            </a:r>
            <a:r>
              <a:rPr lang="ru-RU" dirty="0" err="1"/>
              <a:t>екологічно</a:t>
            </a:r>
            <a:r>
              <a:rPr lang="ru-RU" dirty="0"/>
              <a:t> чиста та </a:t>
            </a:r>
            <a:r>
              <a:rPr lang="ru-RU" dirty="0" err="1"/>
              <a:t>відновлювана</a:t>
            </a:r>
            <a:r>
              <a:rPr lang="ru-RU" dirty="0"/>
              <a:t> </a:t>
            </a:r>
            <a:r>
              <a:rPr lang="ru-RU" dirty="0" err="1"/>
              <a:t>енергія</a:t>
            </a:r>
            <a:r>
              <a:rPr lang="ru-RU" dirty="0"/>
              <a:t>. І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щороку</a:t>
            </a:r>
            <a:r>
              <a:rPr lang="ru-RU" dirty="0"/>
              <a:t> </a:t>
            </a:r>
            <a:r>
              <a:rPr lang="ru-RU" dirty="0" err="1"/>
              <a:t>розуміють</a:t>
            </a:r>
            <a:r>
              <a:rPr lang="ru-RU" dirty="0"/>
              <a:t> </a:t>
            </a:r>
            <a:r>
              <a:rPr lang="ru-RU" dirty="0" err="1"/>
              <a:t>дедалі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держав </a:t>
            </a:r>
            <a:r>
              <a:rPr lang="ru-RU" dirty="0" err="1"/>
              <a:t>світу</a:t>
            </a:r>
            <a:r>
              <a:rPr lang="ru-RU" dirty="0"/>
              <a:t>.</a:t>
            </a:r>
          </a:p>
          <a:p>
            <a:pPr fontAlgn="base"/>
            <a:r>
              <a:rPr lang="ru-RU" dirty="0" err="1"/>
              <a:t>Адже</a:t>
            </a:r>
            <a:r>
              <a:rPr lang="ru-RU" dirty="0"/>
              <a:t> </a:t>
            </a:r>
            <a:r>
              <a:rPr lang="ru-RU" dirty="0" err="1"/>
              <a:t>нафта</a:t>
            </a:r>
            <a:r>
              <a:rPr lang="ru-RU" dirty="0"/>
              <a:t> </a:t>
            </a:r>
            <a:r>
              <a:rPr lang="ru-RU" dirty="0" err="1"/>
              <a:t>впевнено</a:t>
            </a:r>
            <a:r>
              <a:rPr lang="ru-RU" dirty="0"/>
              <a:t> </a:t>
            </a:r>
            <a:r>
              <a:rPr lang="ru-RU" dirty="0" err="1"/>
              <a:t>відходить</a:t>
            </a:r>
            <a:r>
              <a:rPr lang="ru-RU" dirty="0"/>
              <a:t> у </a:t>
            </a:r>
            <a:r>
              <a:rPr lang="ru-RU" dirty="0" err="1"/>
              <a:t>минуле</a:t>
            </a:r>
            <a:r>
              <a:rPr lang="ru-RU" dirty="0"/>
              <a:t>, і зараз </a:t>
            </a:r>
            <a:r>
              <a:rPr lang="ru-RU" dirty="0" err="1"/>
              <a:t>людство</a:t>
            </a:r>
            <a:r>
              <a:rPr lang="ru-RU" dirty="0"/>
              <a:t> </a:t>
            </a:r>
            <a:r>
              <a:rPr lang="ru-RU" dirty="0" err="1"/>
              <a:t>звертає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на </a:t>
            </a:r>
            <a:r>
              <a:rPr lang="ru-RU" dirty="0" err="1"/>
              <a:t>природні</a:t>
            </a:r>
            <a:r>
              <a:rPr lang="ru-RU" dirty="0"/>
              <a:t> </a:t>
            </a:r>
            <a:r>
              <a:rPr lang="ru-RU" dirty="0" err="1"/>
              <a:t>джерела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.</a:t>
            </a:r>
          </a:p>
          <a:p>
            <a:endParaRPr lang="uk-UA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213" y="1825626"/>
            <a:ext cx="5047288" cy="3785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802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Як врятувати Україну від забруднення ?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65214" y="1752600"/>
            <a:ext cx="10058400" cy="4739640"/>
          </a:xfrm>
        </p:spPr>
        <p:txBody>
          <a:bodyPr>
            <a:normAutofit fontScale="77500" lnSpcReduction="20000"/>
          </a:bodyPr>
          <a:lstStyle/>
          <a:p>
            <a:pPr marL="0" indent="0" algn="ctr" fontAlgn="base">
              <a:buNone/>
            </a:pPr>
            <a:r>
              <a:rPr lang="ru-RU" dirty="0" err="1"/>
              <a:t>Вітряні</a:t>
            </a:r>
            <a:r>
              <a:rPr lang="ru-RU" dirty="0"/>
              <a:t> </a:t>
            </a:r>
            <a:r>
              <a:rPr lang="ru-RU" dirty="0" err="1"/>
              <a:t>турбіни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виробляють</a:t>
            </a:r>
            <a:r>
              <a:rPr lang="ru-RU" dirty="0"/>
              <a:t> </a:t>
            </a:r>
            <a:r>
              <a:rPr lang="ru-RU" dirty="0" err="1"/>
              <a:t>електроенергію</a:t>
            </a:r>
            <a:r>
              <a:rPr lang="ru-RU" dirty="0"/>
              <a:t>, </a:t>
            </a:r>
            <a:r>
              <a:rPr lang="ru-RU" dirty="0" err="1"/>
              <a:t>доволі</a:t>
            </a:r>
            <a:r>
              <a:rPr lang="ru-RU" dirty="0"/>
              <a:t> </a:t>
            </a:r>
            <a:r>
              <a:rPr lang="ru-RU" dirty="0" err="1"/>
              <a:t>дешеві</a:t>
            </a:r>
            <a:r>
              <a:rPr lang="ru-RU" dirty="0"/>
              <a:t> в </a:t>
            </a:r>
            <a:r>
              <a:rPr lang="ru-RU" dirty="0" err="1"/>
              <a:t>експлуатації</a:t>
            </a:r>
            <a:r>
              <a:rPr lang="ru-RU" dirty="0"/>
              <a:t>. </a:t>
            </a:r>
            <a:r>
              <a:rPr lang="ru-RU" dirty="0" err="1"/>
              <a:t>Більше</a:t>
            </a:r>
            <a:r>
              <a:rPr lang="ru-RU" dirty="0"/>
              <a:t> того, </a:t>
            </a:r>
            <a:r>
              <a:rPr lang="ru-RU" dirty="0" err="1"/>
              <a:t>змонтувати</a:t>
            </a:r>
            <a:r>
              <a:rPr lang="ru-RU" dirty="0"/>
              <a:t> </a:t>
            </a:r>
            <a:r>
              <a:rPr lang="ru-RU" dirty="0" err="1"/>
              <a:t>такий</a:t>
            </a:r>
            <a:r>
              <a:rPr lang="ru-RU" dirty="0"/>
              <a:t> агрегат </a:t>
            </a:r>
            <a:r>
              <a:rPr lang="ru-RU" dirty="0" err="1"/>
              <a:t>можна</a:t>
            </a:r>
            <a:r>
              <a:rPr lang="ru-RU" dirty="0"/>
              <a:t> за </a:t>
            </a:r>
            <a:r>
              <a:rPr lang="ru-RU" dirty="0" err="1"/>
              <a:t>лічені</a:t>
            </a:r>
            <a:r>
              <a:rPr lang="ru-RU" dirty="0"/>
              <a:t> </a:t>
            </a:r>
            <a:r>
              <a:rPr lang="ru-RU" dirty="0" err="1"/>
              <a:t>дні</a:t>
            </a:r>
            <a:r>
              <a:rPr lang="ru-RU" dirty="0"/>
              <a:t>, а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постаратися</a:t>
            </a:r>
            <a:r>
              <a:rPr lang="ru-RU" dirty="0"/>
              <a:t> - то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години</a:t>
            </a:r>
            <a:r>
              <a:rPr lang="ru-RU" dirty="0"/>
              <a:t>.</a:t>
            </a:r>
          </a:p>
          <a:p>
            <a:pPr marL="0" indent="0" algn="ctr" fontAlgn="base">
              <a:buNone/>
            </a:pPr>
            <a:r>
              <a:rPr lang="ru-RU" dirty="0"/>
              <a:t>Сам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електроенергії</a:t>
            </a:r>
            <a:r>
              <a:rPr lang="ru-RU" dirty="0"/>
              <a:t> з </a:t>
            </a:r>
            <a:r>
              <a:rPr lang="ru-RU" dirty="0" err="1"/>
              <a:t>вітру</a:t>
            </a:r>
            <a:r>
              <a:rPr lang="ru-RU" dirty="0"/>
              <a:t> - </a:t>
            </a:r>
            <a:r>
              <a:rPr lang="ru-RU" dirty="0" err="1"/>
              <a:t>надзвичайно</a:t>
            </a:r>
            <a:r>
              <a:rPr lang="ru-RU" dirty="0"/>
              <a:t> </a:t>
            </a:r>
            <a:r>
              <a:rPr lang="ru-RU" dirty="0" err="1"/>
              <a:t>простий</a:t>
            </a:r>
            <a:r>
              <a:rPr lang="ru-RU" dirty="0"/>
              <a:t>. </a:t>
            </a:r>
            <a:r>
              <a:rPr lang="ru-RU" dirty="0" err="1"/>
              <a:t>Вітер</a:t>
            </a:r>
            <a:r>
              <a:rPr lang="ru-RU" dirty="0"/>
              <a:t> </a:t>
            </a:r>
            <a:r>
              <a:rPr lang="ru-RU" dirty="0" err="1"/>
              <a:t>обертає</a:t>
            </a:r>
            <a:r>
              <a:rPr lang="ru-RU" dirty="0"/>
              <a:t> </a:t>
            </a:r>
            <a:r>
              <a:rPr lang="ru-RU" dirty="0" err="1"/>
              <a:t>лопаті</a:t>
            </a:r>
            <a:r>
              <a:rPr lang="ru-RU" dirty="0"/>
              <a:t> </a:t>
            </a:r>
            <a:r>
              <a:rPr lang="ru-RU" dirty="0" err="1"/>
              <a:t>турбіни</a:t>
            </a:r>
            <a:r>
              <a:rPr lang="ru-RU" dirty="0"/>
              <a:t>, </a:t>
            </a:r>
            <a:r>
              <a:rPr lang="ru-RU" dirty="0" err="1"/>
              <a:t>під’єднаної</a:t>
            </a:r>
            <a:r>
              <a:rPr lang="ru-RU" dirty="0"/>
              <a:t> до </a:t>
            </a:r>
            <a:r>
              <a:rPr lang="ru-RU" dirty="0" err="1"/>
              <a:t>електричного</a:t>
            </a:r>
            <a:r>
              <a:rPr lang="ru-RU" dirty="0"/>
              <a:t> генератора. </a:t>
            </a:r>
            <a:r>
              <a:rPr lang="ru-RU" dirty="0" err="1"/>
              <a:t>Кінетична</a:t>
            </a:r>
            <a:r>
              <a:rPr lang="ru-RU" dirty="0"/>
              <a:t> </a:t>
            </a:r>
            <a:r>
              <a:rPr lang="ru-RU" dirty="0" err="1"/>
              <a:t>енергія</a:t>
            </a:r>
            <a:r>
              <a:rPr lang="ru-RU" dirty="0"/>
              <a:t> </a:t>
            </a:r>
            <a:r>
              <a:rPr lang="ru-RU" dirty="0" err="1"/>
              <a:t>перетворюється</a:t>
            </a:r>
            <a:r>
              <a:rPr lang="ru-RU" dirty="0"/>
              <a:t> у </a:t>
            </a:r>
            <a:r>
              <a:rPr lang="ru-RU" dirty="0" err="1"/>
              <a:t>електричну</a:t>
            </a:r>
            <a:r>
              <a:rPr lang="ru-RU" dirty="0"/>
              <a:t>. Ось і все.</a:t>
            </a:r>
          </a:p>
          <a:p>
            <a:pPr marL="0" indent="0" algn="ctr" fontAlgn="base">
              <a:buNone/>
            </a:pPr>
            <a:r>
              <a:rPr lang="ru-RU" dirty="0"/>
              <a:t>Ну і </a:t>
            </a:r>
            <a:r>
              <a:rPr lang="ru-RU" dirty="0" err="1"/>
              <a:t>звісно</a:t>
            </a:r>
            <a:r>
              <a:rPr lang="ru-RU" dirty="0"/>
              <a:t> - </a:t>
            </a:r>
            <a:r>
              <a:rPr lang="ru-RU" dirty="0" err="1"/>
              <a:t>жодної</a:t>
            </a:r>
            <a:r>
              <a:rPr lang="ru-RU" dirty="0"/>
              <a:t> </a:t>
            </a:r>
            <a:r>
              <a:rPr lang="ru-RU" dirty="0" err="1"/>
              <a:t>шкоди</a:t>
            </a:r>
            <a:r>
              <a:rPr lang="ru-RU" dirty="0"/>
              <a:t> для </a:t>
            </a:r>
            <a:r>
              <a:rPr lang="ru-RU" dirty="0" err="1"/>
              <a:t>природи</a:t>
            </a:r>
            <a:r>
              <a:rPr lang="ru-RU" dirty="0"/>
              <a:t>. </a:t>
            </a:r>
            <a:r>
              <a:rPr lang="ru-RU" dirty="0" err="1"/>
              <a:t>Адже</a:t>
            </a:r>
            <a:r>
              <a:rPr lang="ru-RU" dirty="0"/>
              <a:t> </a:t>
            </a:r>
            <a:r>
              <a:rPr lang="ru-RU" dirty="0" err="1"/>
              <a:t>викиди</a:t>
            </a:r>
            <a:r>
              <a:rPr lang="ru-RU" dirty="0"/>
              <a:t> СО2 в атмосферу - </a:t>
            </a:r>
            <a:r>
              <a:rPr lang="ru-RU" dirty="0" err="1"/>
              <a:t>нульові</a:t>
            </a:r>
            <a:r>
              <a:rPr lang="ru-RU" dirty="0"/>
              <a:t>.</a:t>
            </a:r>
          </a:p>
          <a:p>
            <a:pPr marL="0" indent="0" algn="ctr" fontAlgn="base">
              <a:buNone/>
            </a:pPr>
            <a:r>
              <a:rPr lang="ru-RU" dirty="0" err="1"/>
              <a:t>Лишень</a:t>
            </a:r>
            <a:r>
              <a:rPr lang="ru-RU" dirty="0"/>
              <a:t> </a:t>
            </a:r>
            <a:r>
              <a:rPr lang="ru-RU" dirty="0" err="1"/>
              <a:t>погляньмо</a:t>
            </a:r>
            <a:r>
              <a:rPr lang="ru-RU" dirty="0"/>
              <a:t> на </a:t>
            </a:r>
            <a:r>
              <a:rPr lang="ru-RU" dirty="0" err="1"/>
              <a:t>цифри</a:t>
            </a:r>
            <a:r>
              <a:rPr lang="ru-RU" dirty="0"/>
              <a:t>. Одна 2-мегаваттна </a:t>
            </a:r>
            <a:r>
              <a:rPr lang="ru-RU" dirty="0" err="1"/>
              <a:t>турбіна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виробляти</a:t>
            </a:r>
            <a:r>
              <a:rPr lang="ru-RU" dirty="0"/>
              <a:t> </a:t>
            </a:r>
            <a:r>
              <a:rPr lang="ru-RU" dirty="0" err="1"/>
              <a:t>достатньо</a:t>
            </a:r>
            <a:r>
              <a:rPr lang="ru-RU" dirty="0"/>
              <a:t> </a:t>
            </a:r>
            <a:r>
              <a:rPr lang="ru-RU" dirty="0" err="1"/>
              <a:t>електроенергії</a:t>
            </a:r>
            <a:r>
              <a:rPr lang="ru-RU" dirty="0"/>
              <a:t> для 600-800 </a:t>
            </a:r>
            <a:r>
              <a:rPr lang="ru-RU" dirty="0" err="1"/>
              <a:t>домівок</a:t>
            </a:r>
            <a:r>
              <a:rPr lang="ru-RU" dirty="0"/>
              <a:t>. </a:t>
            </a:r>
            <a:r>
              <a:rPr lang="ru-RU" dirty="0" err="1"/>
              <a:t>Більше</a:t>
            </a:r>
            <a:r>
              <a:rPr lang="ru-RU" dirty="0"/>
              <a:t> того - </a:t>
            </a:r>
            <a:r>
              <a:rPr lang="ru-RU" dirty="0" err="1"/>
              <a:t>вітряні</a:t>
            </a:r>
            <a:r>
              <a:rPr lang="ru-RU" dirty="0"/>
              <a:t> </a:t>
            </a:r>
            <a:r>
              <a:rPr lang="ru-RU" dirty="0" err="1"/>
              <a:t>турбіни</a:t>
            </a:r>
            <a:r>
              <a:rPr lang="ru-RU" dirty="0"/>
              <a:t> практично </a:t>
            </a:r>
            <a:r>
              <a:rPr lang="ru-RU" dirty="0" err="1"/>
              <a:t>ідеально</a:t>
            </a:r>
            <a:r>
              <a:rPr lang="ru-RU" dirty="0"/>
              <a:t> </a:t>
            </a:r>
            <a:r>
              <a:rPr lang="ru-RU" dirty="0" err="1"/>
              <a:t>вписуються</a:t>
            </a:r>
            <a:r>
              <a:rPr lang="ru-RU" dirty="0"/>
              <a:t> у </a:t>
            </a:r>
            <a:r>
              <a:rPr lang="ru-RU" dirty="0" err="1"/>
              <a:t>навколишній</a:t>
            </a:r>
            <a:r>
              <a:rPr lang="ru-RU" dirty="0"/>
              <a:t> ландшафт, 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потворних</a:t>
            </a:r>
            <a:r>
              <a:rPr lang="ru-RU" dirty="0"/>
              <a:t> </a:t>
            </a:r>
            <a:r>
              <a:rPr lang="ru-RU" dirty="0" err="1"/>
              <a:t>теплових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атомних</a:t>
            </a:r>
            <a:r>
              <a:rPr lang="ru-RU" dirty="0"/>
              <a:t> </a:t>
            </a:r>
            <a:r>
              <a:rPr lang="ru-RU" dirty="0" err="1"/>
              <a:t>електростанцій</a:t>
            </a:r>
            <a:r>
              <a:rPr lang="ru-RU" dirty="0"/>
              <a:t>.</a:t>
            </a:r>
          </a:p>
          <a:p>
            <a:pPr marL="0" indent="0" algn="ctr" fontAlgn="base">
              <a:buNone/>
            </a:pPr>
            <a:r>
              <a:rPr lang="ru-RU" dirty="0" err="1"/>
              <a:t>Отож</a:t>
            </a:r>
            <a:r>
              <a:rPr lang="ru-RU" dirty="0"/>
              <a:t>, з </a:t>
            </a:r>
            <a:r>
              <a:rPr lang="ru-RU" dirty="0" err="1"/>
              <a:t>кожним</a:t>
            </a:r>
            <a:r>
              <a:rPr lang="ru-RU" dirty="0"/>
              <a:t> роком </a:t>
            </a:r>
            <a:r>
              <a:rPr lang="ru-RU" dirty="0" err="1"/>
              <a:t>залишається</a:t>
            </a:r>
            <a:r>
              <a:rPr lang="ru-RU" dirty="0"/>
              <a:t> </a:t>
            </a:r>
            <a:r>
              <a:rPr lang="ru-RU" dirty="0" err="1"/>
              <a:t>дедалі</a:t>
            </a:r>
            <a:r>
              <a:rPr lang="ru-RU" dirty="0"/>
              <a:t> </a:t>
            </a:r>
            <a:r>
              <a:rPr lang="ru-RU" dirty="0" err="1"/>
              <a:t>менше</a:t>
            </a:r>
            <a:r>
              <a:rPr lang="ru-RU" dirty="0"/>
              <a:t> </a:t>
            </a:r>
            <a:r>
              <a:rPr lang="ru-RU" dirty="0" err="1"/>
              <a:t>скептиків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сумніваються</a:t>
            </a:r>
            <a:r>
              <a:rPr lang="ru-RU" dirty="0"/>
              <a:t> у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енергія</a:t>
            </a:r>
            <a:r>
              <a:rPr lang="ru-RU" dirty="0"/>
              <a:t> </a:t>
            </a:r>
            <a:r>
              <a:rPr lang="ru-RU" dirty="0" err="1"/>
              <a:t>вітру</a:t>
            </a:r>
            <a:r>
              <a:rPr lang="ru-RU" dirty="0"/>
              <a:t> </a:t>
            </a:r>
            <a:r>
              <a:rPr lang="ru-RU" dirty="0" err="1"/>
              <a:t>врятує</a:t>
            </a:r>
            <a:r>
              <a:rPr lang="ru-RU" dirty="0"/>
              <a:t> нашу планету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.</a:t>
            </a:r>
          </a:p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1266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base"/>
            <a:r>
              <a:rPr lang="uk-UA" dirty="0"/>
              <a:t>Як врятувати Україну від забруднення ?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Tesla Model S</a:t>
            </a:r>
            <a:r>
              <a:rPr lang="uk-UA" dirty="0"/>
              <a:t>: майбутнє настало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З листопада 2012 року </a:t>
            </a:r>
            <a:r>
              <a:rPr lang="ru-RU" dirty="0" err="1"/>
              <a:t>можна</a:t>
            </a:r>
            <a:r>
              <a:rPr lang="ru-RU" dirty="0"/>
              <a:t> з </a:t>
            </a:r>
            <a:r>
              <a:rPr lang="ru-RU" dirty="0" err="1"/>
              <a:t>повним</a:t>
            </a:r>
            <a:r>
              <a:rPr lang="ru-RU" dirty="0"/>
              <a:t> правом </a:t>
            </a:r>
            <a:r>
              <a:rPr lang="ru-RU" dirty="0" err="1"/>
              <a:t>заявляти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електромобілі</a:t>
            </a:r>
            <a:r>
              <a:rPr lang="ru-RU" dirty="0"/>
              <a:t> – транспорт не </a:t>
            </a:r>
            <a:r>
              <a:rPr lang="ru-RU" dirty="0" err="1"/>
              <a:t>майбутнього</a:t>
            </a:r>
            <a:r>
              <a:rPr lang="ru-RU" dirty="0"/>
              <a:t>, а </a:t>
            </a:r>
            <a:r>
              <a:rPr lang="ru-RU" dirty="0" err="1"/>
              <a:t>сьогодення</a:t>
            </a:r>
            <a:r>
              <a:rPr lang="ru-RU" dirty="0"/>
              <a:t>. </a:t>
            </a:r>
            <a:r>
              <a:rPr lang="ru-RU" dirty="0" smtClean="0"/>
              <a:t>Все </a:t>
            </a:r>
            <a:r>
              <a:rPr lang="ru-RU" dirty="0"/>
              <a:t>ж </a:t>
            </a:r>
            <a:r>
              <a:rPr lang="ru-RU" dirty="0" err="1"/>
              <a:t>електрокарам</a:t>
            </a:r>
            <a:r>
              <a:rPr lang="ru-RU" dirty="0"/>
              <a:t> не </a:t>
            </a:r>
            <a:r>
              <a:rPr lang="ru-RU" dirty="0" err="1"/>
              <a:t>вистачало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знакової</a:t>
            </a:r>
            <a:r>
              <a:rPr lang="ru-RU" dirty="0"/>
              <a:t> </a:t>
            </a:r>
            <a:r>
              <a:rPr lang="ru-RU" dirty="0" err="1"/>
              <a:t>події</a:t>
            </a:r>
            <a:r>
              <a:rPr lang="ru-RU" dirty="0"/>
              <a:t> – </a:t>
            </a:r>
            <a:r>
              <a:rPr lang="ru-RU" dirty="0" err="1"/>
              <a:t>визнання</a:t>
            </a:r>
            <a:r>
              <a:rPr lang="ru-RU" dirty="0"/>
              <a:t> </a:t>
            </a:r>
            <a:r>
              <a:rPr lang="ru-RU" dirty="0" err="1"/>
              <a:t>якоюсь</a:t>
            </a:r>
            <a:r>
              <a:rPr lang="ru-RU" dirty="0"/>
              <a:t> </a:t>
            </a:r>
            <a:r>
              <a:rPr lang="ru-RU" dirty="0" err="1"/>
              <a:t>відомою</a:t>
            </a:r>
            <a:r>
              <a:rPr lang="ru-RU" dirty="0"/>
              <a:t> </a:t>
            </a:r>
            <a:r>
              <a:rPr lang="ru-RU" dirty="0" err="1"/>
              <a:t>премією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ваша батарейка на колесах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краща</a:t>
            </a:r>
            <a:r>
              <a:rPr lang="ru-RU" dirty="0"/>
              <a:t> за </a:t>
            </a:r>
            <a:r>
              <a:rPr lang="ru-RU" dirty="0" err="1"/>
              <a:t>набридле</a:t>
            </a:r>
            <a:r>
              <a:rPr lang="ru-RU" dirty="0"/>
              <a:t> </a:t>
            </a:r>
            <a:r>
              <a:rPr lang="ru-RU" dirty="0" err="1"/>
              <a:t>всім</a:t>
            </a:r>
            <a:r>
              <a:rPr lang="ru-RU" dirty="0"/>
              <a:t> </a:t>
            </a:r>
            <a:r>
              <a:rPr lang="ru-RU" dirty="0" err="1"/>
              <a:t>бензинове</a:t>
            </a:r>
            <a:r>
              <a:rPr lang="ru-RU" dirty="0"/>
              <a:t> авто. І ось днями </a:t>
            </a:r>
            <a:r>
              <a:rPr lang="ru-RU" dirty="0" err="1"/>
              <a:t>електромобіль</a:t>
            </a:r>
            <a:r>
              <a:rPr lang="ru-RU" dirty="0"/>
              <a:t> </a:t>
            </a:r>
            <a:r>
              <a:rPr lang="en-US" b="1" dirty="0"/>
              <a:t>Tesla Model </a:t>
            </a:r>
            <a:r>
              <a:rPr lang="en-US" b="1" dirty="0" smtClean="0"/>
              <a:t>S</a:t>
            </a:r>
            <a:r>
              <a:rPr lang="en-US" dirty="0" smtClean="0"/>
              <a:t>.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3" y="2153129"/>
            <a:ext cx="4956175" cy="30998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439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/>
              <a:t>Як врятувати Україну від забруднення ?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відсутня</a:t>
            </a:r>
            <a:r>
              <a:rPr lang="ru-RU" dirty="0"/>
              <a:t> </a:t>
            </a:r>
            <a:r>
              <a:rPr lang="ru-RU" dirty="0" err="1"/>
              <a:t>галузь</a:t>
            </a:r>
            <a:r>
              <a:rPr lang="ru-RU" dirty="0"/>
              <a:t> </a:t>
            </a:r>
            <a:r>
              <a:rPr lang="ru-RU" dirty="0" err="1"/>
              <a:t>переробки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/>
              <a:t>По-перше</a:t>
            </a:r>
            <a:r>
              <a:rPr lang="ru-RU" dirty="0"/>
              <a:t>, </a:t>
            </a:r>
            <a:r>
              <a:rPr lang="ru-RU" dirty="0" err="1"/>
              <a:t>ресурси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на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обмежені</a:t>
            </a:r>
            <a:r>
              <a:rPr lang="ru-RU" dirty="0"/>
              <a:t> та не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заповнені</a:t>
            </a:r>
            <a:r>
              <a:rPr lang="ru-RU" dirty="0"/>
              <a:t> в </a:t>
            </a:r>
            <a:r>
              <a:rPr lang="ru-RU" dirty="0" err="1"/>
              <a:t>терміни</a:t>
            </a:r>
            <a:r>
              <a:rPr lang="ru-RU" dirty="0"/>
              <a:t>, </a:t>
            </a:r>
            <a:r>
              <a:rPr lang="ru-RU" dirty="0" err="1"/>
              <a:t>порівнянні</a:t>
            </a:r>
            <a:r>
              <a:rPr lang="ru-RU" dirty="0"/>
              <a:t> з часом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/>
              <a:t>людської</a:t>
            </a:r>
            <a:r>
              <a:rPr lang="ru-RU" dirty="0"/>
              <a:t> </a:t>
            </a:r>
            <a:r>
              <a:rPr lang="ru-RU" dirty="0" err="1"/>
              <a:t>цивілізації</a:t>
            </a:r>
            <a:r>
              <a:rPr lang="ru-RU" dirty="0"/>
              <a:t>.</a:t>
            </a:r>
          </a:p>
          <a:p>
            <a:r>
              <a:rPr lang="ru-RU" dirty="0" err="1"/>
              <a:t>По-друге</a:t>
            </a:r>
            <a:r>
              <a:rPr lang="ru-RU" dirty="0"/>
              <a:t>, </a:t>
            </a:r>
            <a:r>
              <a:rPr lang="ru-RU" dirty="0" err="1"/>
              <a:t>потрапивши</a:t>
            </a:r>
            <a:r>
              <a:rPr lang="ru-RU" dirty="0"/>
              <a:t> в </a:t>
            </a:r>
            <a:r>
              <a:rPr lang="ru-RU" dirty="0" err="1"/>
              <a:t>навколишнє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, </a:t>
            </a:r>
            <a:r>
              <a:rPr lang="ru-RU" dirty="0" err="1"/>
              <a:t>матеріали</a:t>
            </a:r>
            <a:r>
              <a:rPr lang="ru-RU" dirty="0"/>
              <a:t>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стають</a:t>
            </a:r>
            <a:r>
              <a:rPr lang="ru-RU" dirty="0"/>
              <a:t> </a:t>
            </a:r>
            <a:r>
              <a:rPr lang="ru-RU" dirty="0" err="1"/>
              <a:t>забруднювачами</a:t>
            </a:r>
            <a:r>
              <a:rPr lang="ru-RU" dirty="0"/>
              <a:t>.</a:t>
            </a:r>
          </a:p>
          <a:p>
            <a:r>
              <a:rPr lang="ru-RU" dirty="0" err="1"/>
              <a:t>По-третє</a:t>
            </a:r>
            <a:r>
              <a:rPr lang="ru-RU" dirty="0"/>
              <a:t>, </a:t>
            </a:r>
            <a:r>
              <a:rPr lang="ru-RU" dirty="0" err="1"/>
              <a:t>відходи</a:t>
            </a:r>
            <a:r>
              <a:rPr lang="ru-RU" dirty="0"/>
              <a:t> та </a:t>
            </a:r>
            <a:r>
              <a:rPr lang="ru-RU" dirty="0" err="1"/>
              <a:t>вироби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закінчили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життєвий</a:t>
            </a:r>
            <a:r>
              <a:rPr lang="ru-RU" dirty="0"/>
              <a:t> цикл, часто (але не </a:t>
            </a:r>
            <a:r>
              <a:rPr lang="ru-RU" dirty="0" err="1"/>
              <a:t>завжди</a:t>
            </a:r>
            <a:r>
              <a:rPr lang="ru-RU" dirty="0"/>
              <a:t>) є </a:t>
            </a:r>
            <a:r>
              <a:rPr lang="ru-RU" dirty="0" err="1"/>
              <a:t>дешевшим</a:t>
            </a:r>
            <a:r>
              <a:rPr lang="ru-RU" dirty="0"/>
              <a:t> </a:t>
            </a:r>
            <a:r>
              <a:rPr lang="ru-RU" dirty="0" err="1"/>
              <a:t>джерелом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і </a:t>
            </a:r>
            <a:r>
              <a:rPr lang="ru-RU" dirty="0" err="1"/>
              <a:t>матеріалів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природні</a:t>
            </a:r>
            <a:r>
              <a:rPr lang="ru-RU" dirty="0"/>
              <a:t> </a:t>
            </a:r>
            <a:r>
              <a:rPr lang="ru-RU" dirty="0" err="1"/>
              <a:t>джерела</a:t>
            </a:r>
            <a:r>
              <a:rPr lang="ru-RU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313" y="2093119"/>
            <a:ext cx="3701831" cy="3476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79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Як Ти можеш допомогти зробити Україну чистіше ?</a:t>
            </a:r>
            <a:endParaRPr lang="uk-UA" dirty="0"/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/>
              <a:t>Для </a:t>
            </a:r>
            <a:r>
              <a:rPr lang="uk-UA" dirty="0" smtClean="0"/>
              <a:t>початку викидай сміття у відведені для цього місця. Якщо поблизу немає можливості викинути сміття, залиш його в себе в сумці або навіть у кармані.</a:t>
            </a:r>
            <a:endParaRPr lang="uk-UA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3" y="1725872"/>
            <a:ext cx="4909061" cy="4187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665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ТОП-10</a:t>
            </a:r>
            <a:endParaRPr lang="uk-UA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/>
              <a:t>забруднених</a:t>
            </a:r>
            <a:r>
              <a:rPr lang="ru-RU" dirty="0"/>
              <a:t> </a:t>
            </a:r>
            <a:r>
              <a:rPr lang="ru-RU" dirty="0" err="1"/>
              <a:t>міст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873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b="1" dirty="0" err="1" smtClean="0"/>
              <a:t>Сумг</a:t>
            </a:r>
            <a:r>
              <a:rPr lang="uk-UA" b="1" dirty="0" err="1" smtClean="0"/>
              <a:t>аїт</a:t>
            </a:r>
            <a:r>
              <a:rPr lang="ru-RU" b="1" dirty="0" smtClean="0"/>
              <a:t>, </a:t>
            </a:r>
            <a:r>
              <a:rPr lang="ru-RU" b="1" dirty="0"/>
              <a:t>Азербайджан </a:t>
            </a:r>
            <a:endParaRPr lang="ru-RU" sz="3600" dirty="0">
              <a:solidFill>
                <a:srgbClr val="9A5315">
                  <a:lumMod val="50000"/>
                </a:srgbClr>
              </a:solidFill>
              <a:latin typeface="Segoe Prin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9A5315"/>
                </a:solidFill>
              </a:rPr>
              <a:t>Підприємства</a:t>
            </a:r>
            <a:r>
              <a:rPr lang="ru-RU" dirty="0" smtClean="0">
                <a:solidFill>
                  <a:srgbClr val="9A5315"/>
                </a:solidFill>
              </a:rPr>
              <a:t> </a:t>
            </a:r>
            <a:r>
              <a:rPr lang="ru-RU" dirty="0" err="1">
                <a:solidFill>
                  <a:srgbClr val="9A5315"/>
                </a:solidFill>
              </a:rPr>
              <a:t>хімічної</a:t>
            </a:r>
            <a:r>
              <a:rPr lang="ru-RU" dirty="0">
                <a:solidFill>
                  <a:srgbClr val="9A5315"/>
                </a:solidFill>
              </a:rPr>
              <a:t> </a:t>
            </a:r>
            <a:r>
              <a:rPr lang="ru-RU" dirty="0" err="1">
                <a:solidFill>
                  <a:srgbClr val="9A5315"/>
                </a:solidFill>
              </a:rPr>
              <a:t>галузі</a:t>
            </a:r>
            <a:endParaRPr lang="ru-RU" sz="1800" b="0" i="0" dirty="0">
              <a:solidFill>
                <a:srgbClr val="9A5315"/>
              </a:solidFill>
              <a:latin typeface="Segoe Print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1" r="6531"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/>
              <a:t>Кабве</a:t>
            </a:r>
            <a:r>
              <a:rPr lang="uk-UA" b="1" dirty="0"/>
              <a:t>, Замбія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r="7778"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err="1" smtClean="0"/>
              <a:t>Важкі</a:t>
            </a:r>
            <a:r>
              <a:rPr lang="ru-RU" dirty="0" smtClean="0"/>
              <a:t> метали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9110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>
              <a:lnSpc>
                <a:spcPct val="90000"/>
              </a:lnSpc>
              <a:spcBef>
                <a:spcPts val="1"/>
              </a:spcBef>
              <a:buNone/>
            </a:pPr>
            <a:r>
              <a:rPr lang="ru-RU" sz="3600" b="0" i="0" dirty="0" err="1" smtClean="0">
                <a:solidFill>
                  <a:srgbClr val="9A5315">
                    <a:lumMod val="50000"/>
                  </a:srgbClr>
                </a:solidFill>
                <a:latin typeface="Segoe Print"/>
                <a:ea typeface="+mj-ea"/>
                <a:cs typeface="+mj-cs"/>
              </a:rPr>
              <a:t>Види</a:t>
            </a:r>
            <a:r>
              <a:rPr lang="ru-RU" dirty="0">
                <a:solidFill>
                  <a:srgbClr val="9A5315">
                    <a:lumMod val="50000"/>
                  </a:srgbClr>
                </a:solidFill>
                <a:latin typeface="Segoe Print"/>
              </a:rPr>
              <a:t> </a:t>
            </a:r>
            <a:r>
              <a:rPr lang="ru-RU" sz="3600" b="0" i="0" dirty="0" err="1" smtClean="0">
                <a:solidFill>
                  <a:srgbClr val="9A5315">
                    <a:lumMod val="50000"/>
                  </a:srgbClr>
                </a:solidFill>
                <a:latin typeface="Segoe Print"/>
                <a:ea typeface="+mj-ea"/>
                <a:cs typeface="+mj-cs"/>
              </a:rPr>
              <a:t>забруднень</a:t>
            </a:r>
            <a:endParaRPr lang="ru-RU" sz="3600" b="0" i="0" dirty="0">
              <a:solidFill>
                <a:srgbClr val="9A5315">
                  <a:lumMod val="50000"/>
                </a:srgbClr>
              </a:solidFill>
              <a:latin typeface="Segoe Print"/>
              <a:ea typeface="+mj-ea"/>
              <a:cs typeface="+mj-cs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9A5315"/>
              </a:buClr>
              <a:buFont typeface="Arial"/>
              <a:buChar char="•"/>
            </a:pPr>
            <a:r>
              <a:rPr lang="ru-RU" dirty="0" err="1">
                <a:solidFill>
                  <a:srgbClr val="9A5315"/>
                </a:solidFill>
              </a:rPr>
              <a:t>Забруднення</a:t>
            </a:r>
            <a:r>
              <a:rPr lang="ru-RU" dirty="0">
                <a:solidFill>
                  <a:srgbClr val="9A5315"/>
                </a:solidFill>
              </a:rPr>
              <a:t> </a:t>
            </a:r>
            <a:r>
              <a:rPr lang="ru-RU" dirty="0" err="1">
                <a:solidFill>
                  <a:srgbClr val="9A5315"/>
                </a:solidFill>
              </a:rPr>
              <a:t>довкілля</a:t>
            </a:r>
            <a:r>
              <a:rPr lang="ru-RU" dirty="0">
                <a:solidFill>
                  <a:srgbClr val="9A5315"/>
                </a:solidFill>
              </a:rPr>
              <a:t> при </a:t>
            </a:r>
            <a:r>
              <a:rPr lang="ru-RU" dirty="0" err="1">
                <a:solidFill>
                  <a:srgbClr val="9A5315"/>
                </a:solidFill>
              </a:rPr>
              <a:t>гірничих</a:t>
            </a:r>
            <a:r>
              <a:rPr lang="ru-RU" dirty="0">
                <a:solidFill>
                  <a:srgbClr val="9A5315"/>
                </a:solidFill>
              </a:rPr>
              <a:t> </a:t>
            </a:r>
            <a:r>
              <a:rPr lang="ru-RU" dirty="0" smtClean="0">
                <a:solidFill>
                  <a:srgbClr val="9A5315"/>
                </a:solidFill>
              </a:rPr>
              <a:t>роботах.</a:t>
            </a:r>
          </a:p>
          <a:p>
            <a:pPr>
              <a:buClr>
                <a:srgbClr val="9A5315"/>
              </a:buClr>
              <a:buFont typeface="Arial"/>
              <a:buChar char="•"/>
            </a:pPr>
            <a:r>
              <a:rPr lang="ru-RU" dirty="0" err="1">
                <a:solidFill>
                  <a:srgbClr val="9A5315"/>
                </a:solidFill>
              </a:rPr>
              <a:t>Забруднення</a:t>
            </a:r>
            <a:r>
              <a:rPr lang="ru-RU" dirty="0">
                <a:solidFill>
                  <a:srgbClr val="9A5315"/>
                </a:solidFill>
              </a:rPr>
              <a:t> </a:t>
            </a:r>
            <a:r>
              <a:rPr lang="ru-RU" dirty="0" err="1">
                <a:solidFill>
                  <a:srgbClr val="9A5315"/>
                </a:solidFill>
              </a:rPr>
              <a:t>довкілля</a:t>
            </a:r>
            <a:r>
              <a:rPr lang="ru-RU" dirty="0">
                <a:solidFill>
                  <a:srgbClr val="9A5315"/>
                </a:solidFill>
              </a:rPr>
              <a:t> </a:t>
            </a:r>
            <a:r>
              <a:rPr lang="uk-UA" dirty="0" smtClean="0">
                <a:solidFill>
                  <a:srgbClr val="9A5315"/>
                </a:solidFill>
              </a:rPr>
              <a:t>металургійними</a:t>
            </a:r>
            <a:r>
              <a:rPr lang="ru-RU" dirty="0" smtClean="0">
                <a:solidFill>
                  <a:srgbClr val="9A5315"/>
                </a:solidFill>
              </a:rPr>
              <a:t> </a:t>
            </a:r>
            <a:r>
              <a:rPr lang="ru-RU" dirty="0" err="1" smtClean="0">
                <a:solidFill>
                  <a:srgbClr val="9A5315"/>
                </a:solidFill>
              </a:rPr>
              <a:t>підприємствами</a:t>
            </a:r>
            <a:r>
              <a:rPr lang="ru-RU" dirty="0" smtClean="0">
                <a:solidFill>
                  <a:srgbClr val="9A5315"/>
                </a:solidFill>
              </a:rPr>
              <a:t>.</a:t>
            </a:r>
          </a:p>
          <a:p>
            <a:pPr>
              <a:buClr>
                <a:srgbClr val="9A5315"/>
              </a:buClr>
              <a:buFont typeface="Arial"/>
              <a:buChar char="•"/>
            </a:pP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</a:t>
            </a:r>
            <a:r>
              <a:rPr lang="ru-RU" dirty="0" err="1"/>
              <a:t>побутовими</a:t>
            </a:r>
            <a:r>
              <a:rPr lang="ru-RU" dirty="0"/>
              <a:t> </a:t>
            </a:r>
            <a:r>
              <a:rPr lang="ru-RU" dirty="0" err="1" smtClean="0"/>
              <a:t>відходами</a:t>
            </a:r>
            <a:r>
              <a:rPr lang="ru-RU" dirty="0" smtClean="0"/>
              <a:t>.</a:t>
            </a:r>
          </a:p>
          <a:p>
            <a:pPr>
              <a:buClr>
                <a:srgbClr val="9A5315"/>
              </a:buClr>
              <a:buFont typeface="Arial"/>
              <a:buChar char="•"/>
            </a:pPr>
            <a:r>
              <a:rPr lang="ru-RU" dirty="0" err="1"/>
              <a:t>Природне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довкілля</a:t>
            </a:r>
            <a:endParaRPr lang="ru-RU" sz="2400" b="0" i="0" dirty="0">
              <a:solidFill>
                <a:srgbClr val="9A5315"/>
              </a:solidFill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/>
              <a:t>Вапі</a:t>
            </a:r>
            <a:r>
              <a:rPr lang="uk-UA" b="1" dirty="0"/>
              <a:t>, Індія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2" r="6042"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dirty="0" smtClean="0"/>
              <a:t>Важкі </a:t>
            </a:r>
            <a:r>
              <a:rPr lang="uk-UA" dirty="0"/>
              <a:t>метали</a:t>
            </a:r>
          </a:p>
        </p:txBody>
      </p:sp>
    </p:spTree>
    <p:extLst>
      <p:ext uri="{BB962C8B-B14F-4D97-AF65-F5344CB8AC3E}">
        <p14:creationId xmlns:p14="http://schemas.microsoft.com/office/powerpoint/2010/main" val="306275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/>
              <a:t>Сукінда</a:t>
            </a:r>
            <a:r>
              <a:rPr lang="uk-UA" b="1" dirty="0"/>
              <a:t>, Індія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3" r="6703"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dirty="0" smtClean="0"/>
              <a:t>Шахта </a:t>
            </a:r>
            <a:r>
              <a:rPr lang="uk-UA" dirty="0"/>
              <a:t>хромової руди</a:t>
            </a:r>
          </a:p>
        </p:txBody>
      </p:sp>
    </p:spTree>
    <p:extLst>
      <p:ext uri="{BB962C8B-B14F-4D97-AF65-F5344CB8AC3E}">
        <p14:creationId xmlns:p14="http://schemas.microsoft.com/office/powerpoint/2010/main" val="219871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/>
              <a:t>Ліньфинь</a:t>
            </a:r>
            <a:r>
              <a:rPr lang="uk-UA" b="1" dirty="0"/>
              <a:t>, Китай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2" r="6772"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dirty="0" smtClean="0"/>
              <a:t>Органічні </a:t>
            </a:r>
            <a:r>
              <a:rPr lang="uk-UA" dirty="0"/>
              <a:t>хімікати</a:t>
            </a:r>
          </a:p>
        </p:txBody>
      </p:sp>
    </p:spTree>
    <p:extLst>
      <p:ext uri="{BB962C8B-B14F-4D97-AF65-F5344CB8AC3E}">
        <p14:creationId xmlns:p14="http://schemas.microsoft.com/office/powerpoint/2010/main" val="150311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Тяньцзіні, </a:t>
            </a:r>
            <a:r>
              <a:rPr lang="uk-UA" b="1" dirty="0" smtClean="0"/>
              <a:t>Китай</a:t>
            </a:r>
            <a:endParaRPr lang="uk-UA" b="1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r="1250"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dirty="0" smtClean="0"/>
              <a:t>Свинець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0855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Ла </a:t>
            </a:r>
            <a:r>
              <a:rPr lang="ru-RU" b="1" dirty="0" err="1"/>
              <a:t>Оройя</a:t>
            </a:r>
            <a:r>
              <a:rPr lang="ru-RU" b="1" dirty="0"/>
              <a:t>, </a:t>
            </a:r>
            <a:r>
              <a:rPr lang="ru-RU" b="1" dirty="0" smtClean="0"/>
              <a:t>Перу</a:t>
            </a:r>
            <a:endParaRPr lang="uk-UA" b="1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0" r="6710"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err="1" smtClean="0"/>
              <a:t>Двоокис</a:t>
            </a:r>
            <a:r>
              <a:rPr lang="ru-RU" dirty="0" smtClean="0"/>
              <a:t> </a:t>
            </a:r>
            <a:r>
              <a:rPr lang="ru-RU" dirty="0" err="1"/>
              <a:t>сірки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4595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Дзержинськ, </a:t>
            </a:r>
            <a:r>
              <a:rPr lang="uk-UA" b="1" dirty="0" smtClean="0"/>
              <a:t>Росія</a:t>
            </a:r>
            <a:endParaRPr lang="uk-UA" b="1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" r="6811"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dirty="0" smtClean="0"/>
              <a:t>Зарин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7625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Норильськ</a:t>
            </a:r>
            <a:r>
              <a:rPr lang="ru-RU" b="1" dirty="0"/>
              <a:t>, </a:t>
            </a:r>
            <a:r>
              <a:rPr lang="ru-RU" b="1" dirty="0" err="1" smtClean="0"/>
              <a:t>Росія</a:t>
            </a:r>
            <a:endParaRPr lang="uk-UA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0" r="7100"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i="1" dirty="0" err="1" smtClean="0"/>
              <a:t>Важкі</a:t>
            </a:r>
            <a:r>
              <a:rPr lang="ru-RU" b="1" i="1" dirty="0" smtClean="0"/>
              <a:t> </a:t>
            </a:r>
            <a:r>
              <a:rPr lang="ru-RU" b="1" i="1" dirty="0"/>
              <a:t>метали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6070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Чорнобиль, </a:t>
            </a:r>
            <a:r>
              <a:rPr lang="uk-UA" b="1" dirty="0" smtClean="0"/>
              <a:t>Україна</a:t>
            </a:r>
            <a:endParaRPr lang="uk-UA" b="1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" r="5249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dirty="0" smtClean="0"/>
              <a:t>Радіація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4855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Висновок</a:t>
            </a:r>
            <a:endParaRPr lang="uk-UA" dirty="0"/>
          </a:p>
        </p:txBody>
      </p:sp>
      <p:sp>
        <p:nvSpPr>
          <p:cNvPr id="6" name="Подзаголовок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Природа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людину</a:t>
            </a:r>
            <a:r>
              <a:rPr lang="ru-RU" dirty="0"/>
              <a:t> </a:t>
            </a:r>
            <a:r>
              <a:rPr lang="ru-RU" dirty="0" err="1"/>
              <a:t>всім</a:t>
            </a:r>
            <a:r>
              <a:rPr lang="ru-RU" dirty="0"/>
              <a:t> </a:t>
            </a:r>
            <a:r>
              <a:rPr lang="ru-RU" dirty="0" err="1"/>
              <a:t>необхідним</a:t>
            </a:r>
            <a:r>
              <a:rPr lang="ru-RU" dirty="0"/>
              <a:t> для </a:t>
            </a:r>
            <a:r>
              <a:rPr lang="ru-RU" dirty="0" err="1"/>
              <a:t>повноцінної</a:t>
            </a:r>
            <a:r>
              <a:rPr lang="ru-RU" dirty="0"/>
              <a:t> і </a:t>
            </a:r>
            <a:r>
              <a:rPr lang="ru-RU" dirty="0" err="1"/>
              <a:t>щасливого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, вона створила і </a:t>
            </a:r>
            <a:r>
              <a:rPr lang="ru-RU" dirty="0" err="1"/>
              <a:t>підтримує</a:t>
            </a:r>
            <a:r>
              <a:rPr lang="ru-RU" dirty="0"/>
              <a:t> нас.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механізми</a:t>
            </a:r>
            <a:r>
              <a:rPr lang="ru-RU" dirty="0"/>
              <a:t> </a:t>
            </a:r>
            <a:r>
              <a:rPr lang="ru-RU" dirty="0" err="1"/>
              <a:t>покликані</a:t>
            </a:r>
            <a:r>
              <a:rPr lang="ru-RU" dirty="0"/>
              <a:t> </a:t>
            </a:r>
            <a:r>
              <a:rPr lang="ru-RU" dirty="0" err="1"/>
              <a:t>створювати</a:t>
            </a:r>
            <a:r>
              <a:rPr lang="ru-RU" dirty="0"/>
              <a:t> </a:t>
            </a:r>
            <a:r>
              <a:rPr lang="ru-RU" dirty="0" err="1"/>
              <a:t>гармонію</a:t>
            </a:r>
            <a:r>
              <a:rPr lang="ru-RU" dirty="0"/>
              <a:t> та </a:t>
            </a:r>
            <a:r>
              <a:rPr lang="ru-RU" dirty="0" err="1"/>
              <a:t>взаємодія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 smtClean="0"/>
              <a:t>систем.Тому</a:t>
            </a:r>
            <a:r>
              <a:rPr lang="ru-RU" dirty="0" smtClean="0"/>
              <a:t> </a:t>
            </a:r>
            <a:r>
              <a:rPr lang="ru-RU" dirty="0" err="1" smtClean="0"/>
              <a:t>бережіть</a:t>
            </a:r>
            <a:r>
              <a:rPr lang="ru-RU" dirty="0" smtClean="0"/>
              <a:t> і </a:t>
            </a:r>
            <a:r>
              <a:rPr lang="ru-RU" dirty="0" err="1" smtClean="0"/>
              <a:t>любіть</a:t>
            </a:r>
            <a:r>
              <a:rPr lang="ru-RU" dirty="0" smtClean="0"/>
              <a:t> природу</a:t>
            </a:r>
            <a:r>
              <a:rPr lang="ru-RU" dirty="0"/>
              <a:t>, без </a:t>
            </a:r>
            <a:r>
              <a:rPr lang="ru-RU" dirty="0" err="1"/>
              <a:t>неї</a:t>
            </a:r>
            <a:r>
              <a:rPr lang="ru-RU" dirty="0"/>
              <a:t> не буде нас</a:t>
            </a:r>
            <a:r>
              <a:rPr lang="ru-RU" dirty="0" smtClean="0"/>
              <a:t>. </a:t>
            </a:r>
            <a:endParaRPr lang="uk-UA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891" y="1825625"/>
            <a:ext cx="3667211" cy="45175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143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Кінець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Виконав</a:t>
            </a:r>
            <a:r>
              <a:rPr lang="ru-RU" dirty="0" smtClean="0"/>
              <a:t> Маршук </a:t>
            </a:r>
            <a:r>
              <a:rPr lang="ru-RU" dirty="0" err="1" smtClean="0"/>
              <a:t>Андрій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довкілля</a:t>
            </a:r>
            <a:r>
              <a:rPr lang="ru-RU" dirty="0"/>
              <a:t> при </a:t>
            </a:r>
            <a:r>
              <a:rPr lang="ru-RU" dirty="0" err="1"/>
              <a:t>гірничих</a:t>
            </a:r>
            <a:r>
              <a:rPr lang="ru-RU" dirty="0"/>
              <a:t> </a:t>
            </a:r>
            <a:r>
              <a:rPr lang="ru-RU" dirty="0" smtClean="0"/>
              <a:t>роботах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видобування</a:t>
            </a:r>
            <a:r>
              <a:rPr lang="ru-RU" dirty="0"/>
              <a:t> </a:t>
            </a:r>
            <a:r>
              <a:rPr lang="ru-RU" dirty="0" err="1"/>
              <a:t>корисних</a:t>
            </a:r>
            <a:r>
              <a:rPr lang="ru-RU" dirty="0"/>
              <a:t> </a:t>
            </a:r>
            <a:r>
              <a:rPr lang="ru-RU" dirty="0" err="1"/>
              <a:t>копалин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істотне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довкілля</a:t>
            </a:r>
            <a:r>
              <a:rPr lang="ru-RU" dirty="0"/>
              <a:t>. З </a:t>
            </a:r>
            <a:r>
              <a:rPr lang="ru-RU" dirty="0" err="1"/>
              <a:t>кожної</a:t>
            </a:r>
            <a:r>
              <a:rPr lang="ru-RU" dirty="0"/>
              <a:t> </a:t>
            </a:r>
            <a:r>
              <a:rPr lang="ru-RU" dirty="0" err="1"/>
              <a:t>тонни</a:t>
            </a:r>
            <a:r>
              <a:rPr lang="ru-RU" dirty="0"/>
              <a:t> </a:t>
            </a:r>
            <a:r>
              <a:rPr lang="ru-RU" dirty="0" err="1"/>
              <a:t>видобутої</a:t>
            </a:r>
            <a:r>
              <a:rPr lang="ru-RU" dirty="0"/>
              <a:t> </a:t>
            </a:r>
            <a:r>
              <a:rPr lang="ru-RU" dirty="0" err="1"/>
              <a:t>корисної</a:t>
            </a:r>
            <a:r>
              <a:rPr lang="ru-RU" dirty="0"/>
              <a:t> </a:t>
            </a:r>
            <a:r>
              <a:rPr lang="ru-RU" dirty="0" err="1"/>
              <a:t>копалини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1-3 % </a:t>
            </a:r>
            <a:r>
              <a:rPr lang="ru-RU" dirty="0" err="1"/>
              <a:t>перетворюються</a:t>
            </a:r>
            <a:r>
              <a:rPr lang="ru-RU" dirty="0"/>
              <a:t> в </a:t>
            </a:r>
            <a:r>
              <a:rPr lang="ru-RU" dirty="0" err="1"/>
              <a:t>корисну</a:t>
            </a:r>
            <a:r>
              <a:rPr lang="ru-RU" dirty="0"/>
              <a:t> </a:t>
            </a:r>
            <a:r>
              <a:rPr lang="ru-RU" dirty="0" err="1"/>
              <a:t>продукцію</a:t>
            </a:r>
            <a:r>
              <a:rPr lang="ru-RU" dirty="0"/>
              <a:t>, а 98 % </a:t>
            </a:r>
            <a:r>
              <a:rPr lang="ru-RU" dirty="0" err="1"/>
              <a:t>йдуть</a:t>
            </a:r>
            <a:r>
              <a:rPr lang="ru-RU" dirty="0"/>
              <a:t> у </a:t>
            </a:r>
            <a:r>
              <a:rPr lang="ru-RU" dirty="0" err="1"/>
              <a:t>відходи</a:t>
            </a:r>
            <a:r>
              <a:rPr lang="ru-RU" dirty="0"/>
              <a:t>. За </a:t>
            </a:r>
            <a:r>
              <a:rPr lang="ru-RU" dirty="0" err="1"/>
              <a:t>обсягами</a:t>
            </a:r>
            <a:r>
              <a:rPr lang="ru-RU" dirty="0"/>
              <a:t> </a:t>
            </a:r>
            <a:r>
              <a:rPr lang="ru-RU" dirty="0" err="1"/>
              <a:t>викидів</a:t>
            </a:r>
            <a:r>
              <a:rPr lang="ru-RU" dirty="0"/>
              <a:t> </a:t>
            </a:r>
            <a:r>
              <a:rPr lang="ru-RU" dirty="0" err="1"/>
              <a:t>забруднюючих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і за </a:t>
            </a:r>
            <a:r>
              <a:rPr lang="ru-RU" dirty="0" err="1"/>
              <a:t>ступенем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на </a:t>
            </a:r>
            <a:r>
              <a:rPr lang="ru-RU" dirty="0" err="1"/>
              <a:t>природне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 </a:t>
            </a:r>
            <a:r>
              <a:rPr lang="ru-RU" dirty="0" err="1"/>
              <a:t>гірничодобувна</a:t>
            </a:r>
            <a:r>
              <a:rPr lang="ru-RU" dirty="0"/>
              <a:t> </a:t>
            </a:r>
            <a:r>
              <a:rPr lang="ru-RU" dirty="0" err="1"/>
              <a:t>промисловість</a:t>
            </a:r>
            <a:r>
              <a:rPr lang="ru-RU" dirty="0"/>
              <a:t> </a:t>
            </a:r>
            <a:r>
              <a:rPr lang="ru-RU" dirty="0" err="1"/>
              <a:t>стоїть</a:t>
            </a:r>
            <a:r>
              <a:rPr lang="ru-RU" dirty="0"/>
              <a:t> на 4-му </a:t>
            </a:r>
            <a:r>
              <a:rPr lang="ru-RU" dirty="0" err="1"/>
              <a:t>місці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хімічної</a:t>
            </a:r>
            <a:r>
              <a:rPr lang="ru-RU" dirty="0"/>
              <a:t>, </a:t>
            </a:r>
            <a:r>
              <a:rPr lang="ru-RU" dirty="0" err="1"/>
              <a:t>металургійної</a:t>
            </a:r>
            <a:r>
              <a:rPr lang="ru-RU" dirty="0"/>
              <a:t> і </a:t>
            </a:r>
            <a:r>
              <a:rPr lang="ru-RU" dirty="0" err="1"/>
              <a:t>сільського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026" y="1965006"/>
            <a:ext cx="5481062" cy="3288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552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Джерела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http://www.delfi.ua</a:t>
            </a:r>
            <a:r>
              <a:rPr lang="en-US" dirty="0" smtClean="0">
                <a:hlinkClick r:id="rId2"/>
              </a:rPr>
              <a:t>/</a:t>
            </a:r>
            <a:endParaRPr lang="uk-UA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uk.wikipedia.org/</a:t>
            </a:r>
            <a:endParaRPr lang="uk-UA" dirty="0" smtClean="0"/>
          </a:p>
          <a:p>
            <a:r>
              <a:rPr lang="en-US" dirty="0">
                <a:hlinkClick r:id="rId4"/>
              </a:rPr>
              <a:t>http://www.eco-live.com.ua</a:t>
            </a:r>
            <a:r>
              <a:rPr lang="en-US" dirty="0" smtClean="0">
                <a:hlinkClick r:id="rId4"/>
              </a:rPr>
              <a:t>/</a:t>
            </a:r>
            <a:endParaRPr lang="uk-UA" dirty="0" smtClean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>
                <a:hlinkClick r:id="rId5"/>
              </a:rPr>
              <a:t>https://www.google.com.ua</a:t>
            </a:r>
            <a:r>
              <a:rPr lang="en-US" dirty="0" smtClean="0">
                <a:hlinkClick r:id="rId5"/>
              </a:rPr>
              <a:t>/</a:t>
            </a:r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довкілля</a:t>
            </a:r>
            <a:r>
              <a:rPr lang="ru-RU" dirty="0"/>
              <a:t> при </a:t>
            </a:r>
            <a:r>
              <a:rPr lang="ru-RU" dirty="0" err="1"/>
              <a:t>гірничих</a:t>
            </a:r>
            <a:r>
              <a:rPr lang="ru-RU" dirty="0"/>
              <a:t> роботах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гідросфери</a:t>
            </a:r>
            <a:r>
              <a:rPr lang="ru-RU" dirty="0"/>
              <a:t> приводить до </a:t>
            </a:r>
            <a:r>
              <a:rPr lang="ru-RU" dirty="0" err="1"/>
              <a:t>погіршення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води для </a:t>
            </a:r>
            <a:r>
              <a:rPr lang="ru-RU" dirty="0" err="1"/>
              <a:t>водокористування</a:t>
            </a:r>
            <a:r>
              <a:rPr lang="ru-RU" dirty="0"/>
              <a:t>. При </a:t>
            </a:r>
            <a:r>
              <a:rPr lang="ru-RU" dirty="0" err="1"/>
              <a:t>видобутку</a:t>
            </a:r>
            <a:r>
              <a:rPr lang="ru-RU" dirty="0"/>
              <a:t> </a:t>
            </a:r>
            <a:r>
              <a:rPr lang="ru-RU" dirty="0" err="1"/>
              <a:t>корисних</a:t>
            </a:r>
            <a:r>
              <a:rPr lang="ru-RU" dirty="0"/>
              <a:t> </a:t>
            </a:r>
            <a:r>
              <a:rPr lang="ru-RU" dirty="0" err="1"/>
              <a:t>копалин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скидання</a:t>
            </a:r>
            <a:r>
              <a:rPr lang="ru-RU" dirty="0"/>
              <a:t> </a:t>
            </a:r>
            <a:r>
              <a:rPr lang="ru-RU" dirty="0" err="1"/>
              <a:t>шахтних</a:t>
            </a:r>
            <a:r>
              <a:rPr lang="ru-RU" dirty="0"/>
              <a:t> і </a:t>
            </a:r>
            <a:r>
              <a:rPr lang="ru-RU" dirty="0" err="1"/>
              <a:t>кар'єрних</a:t>
            </a:r>
            <a:r>
              <a:rPr lang="ru-RU" dirty="0"/>
              <a:t> вод,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містять</a:t>
            </a:r>
            <a:r>
              <a:rPr lang="ru-RU" dirty="0"/>
              <a:t> </a:t>
            </a:r>
            <a:r>
              <a:rPr lang="ru-RU" dirty="0" err="1"/>
              <a:t>механічні</a:t>
            </a:r>
            <a:r>
              <a:rPr lang="ru-RU" dirty="0"/>
              <a:t>, </a:t>
            </a:r>
            <a:r>
              <a:rPr lang="ru-RU" dirty="0" err="1"/>
              <a:t>хімічні</a:t>
            </a:r>
            <a:r>
              <a:rPr lang="ru-RU" dirty="0"/>
              <a:t> і </a:t>
            </a:r>
            <a:r>
              <a:rPr lang="ru-RU" dirty="0" err="1"/>
              <a:t>біологічні</a:t>
            </a:r>
            <a:r>
              <a:rPr lang="ru-RU" dirty="0"/>
              <a:t> </a:t>
            </a:r>
            <a:r>
              <a:rPr lang="ru-RU" dirty="0" err="1"/>
              <a:t>домішки</a:t>
            </a:r>
            <a:r>
              <a:rPr lang="ru-RU" dirty="0"/>
              <a:t>, у </a:t>
            </a:r>
            <a:r>
              <a:rPr lang="ru-RU" dirty="0" err="1"/>
              <a:t>відкриті</a:t>
            </a:r>
            <a:r>
              <a:rPr lang="ru-RU" dirty="0"/>
              <a:t> </a:t>
            </a:r>
            <a:r>
              <a:rPr lang="ru-RU" dirty="0" err="1"/>
              <a:t>водойми</a:t>
            </a:r>
            <a:r>
              <a:rPr lang="ru-RU" dirty="0"/>
              <a:t>, </a:t>
            </a:r>
            <a:r>
              <a:rPr lang="ru-RU" dirty="0" err="1"/>
              <a:t>річки</a:t>
            </a:r>
            <a:r>
              <a:rPr lang="ru-RU" dirty="0"/>
              <a:t>.  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775" y="1524000"/>
            <a:ext cx="4254241" cy="3188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082" y="3757353"/>
            <a:ext cx="3678813" cy="2752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42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довкілля</a:t>
            </a:r>
            <a:r>
              <a:rPr lang="ru-RU" dirty="0"/>
              <a:t> при </a:t>
            </a:r>
            <a:r>
              <a:rPr lang="ru-RU" dirty="0" err="1"/>
              <a:t>гірничих</a:t>
            </a:r>
            <a:r>
              <a:rPr lang="ru-RU" dirty="0"/>
              <a:t> роботах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літосфери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(</a:t>
            </a:r>
            <a:r>
              <a:rPr lang="ru-RU" dirty="0" err="1"/>
              <a:t>зокрема</a:t>
            </a:r>
            <a:r>
              <a:rPr lang="ru-RU" dirty="0"/>
              <a:t> при </a:t>
            </a:r>
            <a:r>
              <a:rPr lang="ru-RU" dirty="0" err="1"/>
              <a:t>похованні</a:t>
            </a:r>
            <a:r>
              <a:rPr lang="ru-RU" dirty="0"/>
              <a:t>) в </a:t>
            </a:r>
            <a:r>
              <a:rPr lang="ru-RU" dirty="0" err="1"/>
              <a:t>геолологічних</a:t>
            </a:r>
            <a:r>
              <a:rPr lang="ru-RU" dirty="0"/>
              <a:t> структурах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отруйних</a:t>
            </a:r>
            <a:r>
              <a:rPr lang="ru-RU" dirty="0"/>
              <a:t> і </a:t>
            </a:r>
            <a:r>
              <a:rPr lang="ru-RU" dirty="0" err="1"/>
              <a:t>радіоактивних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не </a:t>
            </a:r>
            <a:r>
              <a:rPr lang="ru-RU" dirty="0" err="1"/>
              <a:t>властивих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хімічних</a:t>
            </a:r>
            <a:r>
              <a:rPr lang="ru-RU" dirty="0"/>
              <a:t> </a:t>
            </a:r>
            <a:r>
              <a:rPr lang="ru-RU" dirty="0" err="1"/>
              <a:t>сполук</a:t>
            </a:r>
            <a:r>
              <a:rPr lang="ru-RU" dirty="0"/>
              <a:t> та </a:t>
            </a:r>
            <a:r>
              <a:rPr lang="ru-RU" dirty="0" err="1"/>
              <a:t>бактерій</a:t>
            </a:r>
            <a:r>
              <a:rPr lang="ru-RU" dirty="0"/>
              <a:t>.</a:t>
            </a:r>
          </a:p>
          <a:p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725" y="1350472"/>
            <a:ext cx="4258972" cy="2431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3" y="3799646"/>
            <a:ext cx="2951908" cy="2213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782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довкілля</a:t>
            </a:r>
            <a:r>
              <a:rPr lang="ru-RU" dirty="0"/>
              <a:t> при </a:t>
            </a:r>
            <a:r>
              <a:rPr lang="ru-RU" dirty="0" err="1"/>
              <a:t>гірничих</a:t>
            </a:r>
            <a:r>
              <a:rPr lang="ru-RU" dirty="0"/>
              <a:t> роботах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біосфери</a:t>
            </a:r>
            <a:r>
              <a:rPr lang="ru-RU" dirty="0"/>
              <a:t> при </a:t>
            </a:r>
            <a:r>
              <a:rPr lang="ru-RU" dirty="0" err="1"/>
              <a:t>видобутку</a:t>
            </a:r>
            <a:r>
              <a:rPr lang="ru-RU" dirty="0"/>
              <a:t> </a:t>
            </a:r>
            <a:r>
              <a:rPr lang="ru-RU" dirty="0" err="1"/>
              <a:t>корисних</a:t>
            </a:r>
            <a:r>
              <a:rPr lang="ru-RU" dirty="0"/>
              <a:t> </a:t>
            </a:r>
            <a:r>
              <a:rPr lang="ru-RU" dirty="0" err="1"/>
              <a:t>копалин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опосередковано</a:t>
            </a:r>
            <a:r>
              <a:rPr lang="ru-RU" dirty="0"/>
              <a:t>. Особливо </a:t>
            </a:r>
            <a:r>
              <a:rPr lang="ru-RU" dirty="0" err="1"/>
              <a:t>негативні</a:t>
            </a:r>
            <a:r>
              <a:rPr lang="ru-RU" dirty="0"/>
              <a:t> </a:t>
            </a:r>
            <a:r>
              <a:rPr lang="ru-RU" dirty="0" err="1"/>
              <a:t>наслідки</a:t>
            </a:r>
            <a:r>
              <a:rPr lang="ru-RU" dirty="0"/>
              <a:t> в </a:t>
            </a:r>
            <a:r>
              <a:rPr lang="ru-RU" dirty="0" err="1"/>
              <a:t>біосфері</a:t>
            </a:r>
            <a:r>
              <a:rPr lang="ru-RU" dirty="0"/>
              <a:t> </a:t>
            </a:r>
            <a:r>
              <a:rPr lang="ru-RU" dirty="0" err="1"/>
              <a:t>виникають</a:t>
            </a:r>
            <a:r>
              <a:rPr lang="ru-RU" dirty="0"/>
              <a:t> при </a:t>
            </a:r>
            <a:r>
              <a:rPr lang="ru-RU" dirty="0" err="1"/>
              <a:t>розробці</a:t>
            </a:r>
            <a:r>
              <a:rPr lang="ru-RU" dirty="0"/>
              <a:t> </a:t>
            </a:r>
            <a:r>
              <a:rPr lang="ru-RU" dirty="0" err="1"/>
              <a:t>корисних</a:t>
            </a:r>
            <a:r>
              <a:rPr lang="ru-RU" dirty="0"/>
              <a:t> </a:t>
            </a:r>
            <a:r>
              <a:rPr lang="ru-RU" dirty="0" err="1"/>
              <a:t>копалин</a:t>
            </a:r>
            <a:r>
              <a:rPr lang="ru-RU" dirty="0"/>
              <a:t> в зонах </a:t>
            </a:r>
            <a:r>
              <a:rPr lang="ru-RU" dirty="0" err="1"/>
              <a:t>багаторічної</a:t>
            </a:r>
            <a:r>
              <a:rPr lang="ru-RU" dirty="0"/>
              <a:t> </a:t>
            </a:r>
            <a:r>
              <a:rPr lang="ru-RU" dirty="0" err="1"/>
              <a:t>мерзлоти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займає</a:t>
            </a:r>
            <a:r>
              <a:rPr lang="ru-RU" dirty="0"/>
              <a:t> 22 % </a:t>
            </a:r>
            <a:r>
              <a:rPr lang="ru-RU" dirty="0" err="1"/>
              <a:t>суші</a:t>
            </a:r>
            <a:r>
              <a:rPr lang="ru-RU" dirty="0"/>
              <a:t>.</a:t>
            </a:r>
          </a:p>
          <a:p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166446"/>
            <a:ext cx="5785396" cy="3278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581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довкілля</a:t>
            </a:r>
            <a:r>
              <a:rPr lang="ru-RU" dirty="0"/>
              <a:t> при </a:t>
            </a:r>
            <a:r>
              <a:rPr lang="ru-RU" dirty="0" err="1"/>
              <a:t>гірничих</a:t>
            </a:r>
            <a:r>
              <a:rPr lang="ru-RU" dirty="0"/>
              <a:t> роботах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В </a:t>
            </a:r>
            <a:r>
              <a:rPr lang="ru-RU" dirty="0" err="1"/>
              <a:t>Україні</a:t>
            </a:r>
            <a:r>
              <a:rPr lang="ru-RU" dirty="0"/>
              <a:t> на </a:t>
            </a:r>
            <a:r>
              <a:rPr lang="ru-RU" dirty="0" err="1"/>
              <a:t>кінець</a:t>
            </a:r>
            <a:r>
              <a:rPr lang="ru-RU" dirty="0"/>
              <a:t> ХХ ст. є </a:t>
            </a:r>
            <a:r>
              <a:rPr lang="ru-RU" dirty="0" err="1"/>
              <a:t>понад</a:t>
            </a:r>
            <a:r>
              <a:rPr lang="ru-RU" dirty="0"/>
              <a:t> 600 </a:t>
            </a:r>
            <a:r>
              <a:rPr lang="ru-RU" dirty="0" err="1"/>
              <a:t>териконів</a:t>
            </a:r>
            <a:r>
              <a:rPr lang="ru-RU" dirty="0"/>
              <a:t>, </a:t>
            </a:r>
            <a:r>
              <a:rPr lang="ru-RU" dirty="0" err="1"/>
              <a:t>близько</a:t>
            </a:r>
            <a:r>
              <a:rPr lang="ru-RU" dirty="0"/>
              <a:t> 30 % з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горить</a:t>
            </a:r>
            <a:r>
              <a:rPr lang="ru-RU" dirty="0"/>
              <a:t>, до 2005 р. </a:t>
            </a:r>
            <a:r>
              <a:rPr lang="ru-RU" dirty="0" err="1"/>
              <a:t>вугільна</a:t>
            </a:r>
            <a:r>
              <a:rPr lang="ru-RU" dirty="0"/>
              <a:t> </a:t>
            </a:r>
            <a:r>
              <a:rPr lang="ru-RU" dirty="0" err="1"/>
              <a:t>промисловість</a:t>
            </a:r>
            <a:r>
              <a:rPr lang="ru-RU" dirty="0"/>
              <a:t> </a:t>
            </a:r>
            <a:r>
              <a:rPr lang="ru-RU" dirty="0" err="1"/>
              <a:t>накопичить</a:t>
            </a:r>
            <a:r>
              <a:rPr lang="ru-RU" dirty="0"/>
              <a:t> 1525 млн т </a:t>
            </a:r>
            <a:r>
              <a:rPr lang="ru-RU" dirty="0" err="1"/>
              <a:t>збалансованих</a:t>
            </a:r>
            <a:r>
              <a:rPr lang="ru-RU" dirty="0"/>
              <a:t> </a:t>
            </a:r>
            <a:r>
              <a:rPr lang="ru-RU" dirty="0" err="1"/>
              <a:t>шламів</a:t>
            </a:r>
            <a:r>
              <a:rPr lang="ru-RU" dirty="0"/>
              <a:t>, </a:t>
            </a:r>
            <a:r>
              <a:rPr lang="ru-RU" dirty="0" err="1"/>
              <a:t>відходів</a:t>
            </a:r>
            <a:r>
              <a:rPr lang="ru-RU" dirty="0"/>
              <a:t> </a:t>
            </a:r>
            <a:r>
              <a:rPr lang="ru-RU" dirty="0" err="1"/>
              <a:t>збагачення</a:t>
            </a:r>
            <a:r>
              <a:rPr lang="ru-RU" dirty="0"/>
              <a:t>. </a:t>
            </a:r>
            <a:r>
              <a:rPr lang="ru-RU" dirty="0" err="1"/>
              <a:t>Найбільше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довкілля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гірської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 </a:t>
            </a:r>
            <a:r>
              <a:rPr lang="ru-RU" dirty="0" err="1"/>
              <a:t>спостерігається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на </a:t>
            </a:r>
            <a:r>
              <a:rPr lang="ru-RU" dirty="0" err="1"/>
              <a:t>Донбасі</a:t>
            </a:r>
            <a:r>
              <a:rPr lang="ru-RU" dirty="0"/>
              <a:t> та в </a:t>
            </a:r>
            <a:r>
              <a:rPr lang="ru-RU" dirty="0" err="1"/>
              <a:t>Кривбасі</a:t>
            </a:r>
            <a:r>
              <a:rPr lang="ru-RU" dirty="0"/>
              <a:t>. </a:t>
            </a:r>
            <a:r>
              <a:rPr lang="ru-RU" dirty="0" err="1"/>
              <a:t>Загальний</a:t>
            </a:r>
            <a:r>
              <a:rPr lang="ru-RU" dirty="0"/>
              <a:t> </a:t>
            </a:r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/>
              <a:t>викидів</a:t>
            </a:r>
            <a:r>
              <a:rPr lang="ru-RU" dirty="0"/>
              <a:t> </a:t>
            </a:r>
            <a:r>
              <a:rPr lang="ru-RU" dirty="0" err="1"/>
              <a:t>шкідливих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на </a:t>
            </a:r>
            <a:r>
              <a:rPr lang="ru-RU" dirty="0" err="1"/>
              <a:t>Донбасі</a:t>
            </a:r>
            <a:r>
              <a:rPr lang="ru-RU" dirty="0"/>
              <a:t> в 6,2 рази </a:t>
            </a:r>
            <a:r>
              <a:rPr lang="ru-RU" dirty="0" err="1"/>
              <a:t>вищий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у </a:t>
            </a:r>
            <a:r>
              <a:rPr lang="ru-RU" dirty="0" err="1"/>
              <a:t>середньому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, </a:t>
            </a:r>
            <a:r>
              <a:rPr lang="ru-RU" dirty="0" err="1"/>
              <a:t>причому</a:t>
            </a:r>
            <a:r>
              <a:rPr lang="ru-RU" dirty="0"/>
              <a:t> на </a:t>
            </a:r>
            <a:r>
              <a:rPr lang="ru-RU" dirty="0" err="1"/>
              <a:t>гірських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/>
              <a:t>припадає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50 %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4458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1"/>
              </a:spcBef>
            </a:pPr>
            <a:r>
              <a:rPr lang="ru-RU" sz="2800" dirty="0" err="1" smtClean="0"/>
              <a:t>Найбільші</a:t>
            </a:r>
            <a:r>
              <a:rPr lang="ru-RU" sz="2800" dirty="0" smtClean="0"/>
              <a:t> </a:t>
            </a:r>
            <a:r>
              <a:rPr lang="ru-RU" sz="2800" dirty="0" err="1" smtClean="0"/>
              <a:t>забруднювачі</a:t>
            </a:r>
            <a:r>
              <a:rPr lang="ru-RU" sz="2800" dirty="0" smtClean="0"/>
              <a:t> </a:t>
            </a:r>
            <a:r>
              <a:rPr lang="ru-RU" sz="2800" dirty="0" err="1"/>
              <a:t>навколишнього</a:t>
            </a:r>
            <a:r>
              <a:rPr lang="ru-RU" sz="2800" dirty="0"/>
              <a:t> природного </a:t>
            </a:r>
            <a:r>
              <a:rPr lang="ru-RU" sz="2800" dirty="0" err="1"/>
              <a:t>середовища</a:t>
            </a:r>
            <a:r>
              <a:rPr lang="ru-RU" sz="2800" dirty="0"/>
              <a:t> </a:t>
            </a:r>
            <a:r>
              <a:rPr lang="ru-RU" sz="2800" dirty="0" err="1" smtClean="0"/>
              <a:t>України</a:t>
            </a:r>
            <a:endParaRPr lang="ru-RU" sz="2800" b="0" i="0" dirty="0">
              <a:solidFill>
                <a:srgbClr val="9A5315">
                  <a:lumMod val="50000"/>
                </a:srgbClr>
              </a:solidFill>
              <a:latin typeface="Segoe Prin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Clr>
                <a:srgbClr val="9A5315"/>
              </a:buClr>
              <a:buFont typeface="Arial"/>
              <a:buChar char="•"/>
            </a:pPr>
            <a:r>
              <a:rPr lang="ru-RU" dirty="0" smtClean="0">
                <a:solidFill>
                  <a:srgbClr val="9A5315"/>
                </a:solidFill>
              </a:rPr>
              <a:t>1.Дніпропетровська область</a:t>
            </a:r>
          </a:p>
          <a:p>
            <a:pPr algn="ctr">
              <a:buClr>
                <a:srgbClr val="9A5315"/>
              </a:buClr>
              <a:buFont typeface="Arial"/>
              <a:buChar char="•"/>
            </a:pPr>
            <a:r>
              <a:rPr lang="ru-RU" dirty="0">
                <a:solidFill>
                  <a:srgbClr val="9A5315"/>
                </a:solidFill>
              </a:rPr>
              <a:t>2. </a:t>
            </a:r>
            <a:r>
              <a:rPr lang="ru-RU" dirty="0" err="1">
                <a:solidFill>
                  <a:srgbClr val="9A5315"/>
                </a:solidFill>
              </a:rPr>
              <a:t>Донецька</a:t>
            </a:r>
            <a:r>
              <a:rPr lang="ru-RU" dirty="0">
                <a:solidFill>
                  <a:srgbClr val="9A5315"/>
                </a:solidFill>
              </a:rPr>
              <a:t> </a:t>
            </a:r>
            <a:r>
              <a:rPr lang="ru-RU" dirty="0" smtClean="0">
                <a:solidFill>
                  <a:srgbClr val="9A5315"/>
                </a:solidFill>
              </a:rPr>
              <a:t>область</a:t>
            </a:r>
          </a:p>
          <a:p>
            <a:pPr algn="ctr">
              <a:buClr>
                <a:srgbClr val="9A5315"/>
              </a:buClr>
              <a:buFont typeface="Arial"/>
              <a:buChar char="•"/>
            </a:pPr>
            <a:r>
              <a:rPr lang="ru-RU" sz="2400" b="0" i="0" dirty="0" smtClean="0">
                <a:solidFill>
                  <a:srgbClr val="9A5315"/>
                </a:solidFill>
                <a:latin typeface="Segoe Print"/>
                <a:ea typeface="+mn-ea"/>
                <a:cs typeface="+mn-cs"/>
              </a:rPr>
              <a:t>3.</a:t>
            </a:r>
            <a:r>
              <a:rPr lang="ru-RU" dirty="0"/>
              <a:t> </a:t>
            </a:r>
            <a:r>
              <a:rPr lang="ru-RU" dirty="0" err="1"/>
              <a:t>Запорізька</a:t>
            </a:r>
            <a:r>
              <a:rPr lang="ru-RU" dirty="0"/>
              <a:t> область</a:t>
            </a:r>
            <a:endParaRPr lang="ru-RU" sz="2400" b="0" i="0" dirty="0">
              <a:solidFill>
                <a:srgbClr val="9A5315"/>
              </a:solidFill>
              <a:latin typeface="Segoe Print"/>
              <a:ea typeface="+mn-ea"/>
              <a:cs typeface="+mn-cs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1" t="-694" r="1511" b="883"/>
          <a:stretch/>
        </p:blipFill>
        <p:spPr>
          <a:xfrm>
            <a:off x="6172201" y="1687483"/>
            <a:ext cx="4951413" cy="375631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Об'єкти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є </a:t>
            </a:r>
            <a:r>
              <a:rPr lang="ru-RU" dirty="0" err="1"/>
              <a:t>найбільшими</a:t>
            </a:r>
            <a:r>
              <a:rPr lang="ru-RU" dirty="0"/>
              <a:t> </a:t>
            </a:r>
            <a:r>
              <a:rPr lang="ru-RU" dirty="0" err="1"/>
              <a:t>забруднювачами</a:t>
            </a:r>
            <a:endParaRPr lang="uk-UA" dirty="0"/>
          </a:p>
        </p:txBody>
      </p:sp>
      <p:graphicFrame>
        <p:nvGraphicFramePr>
          <p:cNvPr id="17" name="Объект 1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52813416"/>
              </p:ext>
            </p:extLst>
          </p:nvPr>
        </p:nvGraphicFramePr>
        <p:xfrm>
          <a:off x="1065213" y="1825625"/>
          <a:ext cx="4954587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8" name="Объект 1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91420968"/>
              </p:ext>
            </p:extLst>
          </p:nvPr>
        </p:nvGraphicFramePr>
        <p:xfrm>
          <a:off x="6172200" y="1825625"/>
          <a:ext cx="4951413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61663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Illustration_16x9_TP103431353.potx" id="{8A6F2D2F-6FDF-40AD-A2FC-E20AC28411A7}" vid="{0B84DAD3-D477-4488-8A04-91C293FC61C2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Цветная презентация, посвященная природе, представленная в альбомной ориентации (широкоэкранный формат)</Template>
  <TotalTime>0</TotalTime>
  <Words>820</Words>
  <Application>Microsoft Office PowerPoint</Application>
  <PresentationFormat>Широкоэкранный</PresentationFormat>
  <Paragraphs>104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Arial</vt:lpstr>
      <vt:lpstr>Segoe Print</vt:lpstr>
      <vt:lpstr>Nature Illustration 16x9</vt:lpstr>
      <vt:lpstr>Забруднення України</vt:lpstr>
      <vt:lpstr>Види забруднень</vt:lpstr>
      <vt:lpstr>Забруднення довкілля при гірничих роботах</vt:lpstr>
      <vt:lpstr>Забруднення довкілля при гірничих роботах</vt:lpstr>
      <vt:lpstr>Забруднення довкілля при гірничих роботах</vt:lpstr>
      <vt:lpstr>Забруднення довкілля при гірничих роботах</vt:lpstr>
      <vt:lpstr>Забруднення довкілля при гірничих роботах</vt:lpstr>
      <vt:lpstr>Найбільші забруднювачі навколишнього природного середовища України</vt:lpstr>
      <vt:lpstr>Об'єкти, які є найбільшими забруднювачами</vt:lpstr>
      <vt:lpstr>Об'єкти, які є найбільшими забруднювачами</vt:lpstr>
      <vt:lpstr>Природне забруднення довкілля</vt:lpstr>
      <vt:lpstr>Як врятувати Україну від забруднення ?</vt:lpstr>
      <vt:lpstr>Як врятувати Україну від забруднення ?</vt:lpstr>
      <vt:lpstr>Як врятувати Україну від забруднення ?</vt:lpstr>
      <vt:lpstr>Як врятувати Україну від забруднення ?</vt:lpstr>
      <vt:lpstr>Як Ти можеш допомогти зробити Україну чистіше ?</vt:lpstr>
      <vt:lpstr>ТОП-10</vt:lpstr>
      <vt:lpstr>Сумгаїт, Азербайджан </vt:lpstr>
      <vt:lpstr>Кабве, Замбія</vt:lpstr>
      <vt:lpstr>Вапі, Індія</vt:lpstr>
      <vt:lpstr>Сукінда, Індія</vt:lpstr>
      <vt:lpstr>Ліньфинь, Китай</vt:lpstr>
      <vt:lpstr>Тяньцзіні, Китай</vt:lpstr>
      <vt:lpstr>Ла Оройя, Перу</vt:lpstr>
      <vt:lpstr>Дзержинськ, Росія</vt:lpstr>
      <vt:lpstr>Норильськ, Росія</vt:lpstr>
      <vt:lpstr>Чорнобиль, Україна</vt:lpstr>
      <vt:lpstr>Висновок</vt:lpstr>
      <vt:lpstr>Кінець</vt:lpstr>
      <vt:lpstr>Джерела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2014-02-24T16:17:41Z</dcterms:created>
  <dcterms:modified xsi:type="dcterms:W3CDTF">2014-02-26T20:20:17Z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