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63" autoAdjust="0"/>
    <p:restoredTop sz="94660"/>
  </p:normalViewPr>
  <p:slideViewPr>
    <p:cSldViewPr>
      <p:cViewPr varScale="1">
        <p:scale>
          <a:sx n="74" d="100"/>
          <a:sy n="74" d="100"/>
        </p:scale>
        <p:origin x="-105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Охорона біосфери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pPr algn="r"/>
            <a:r>
              <a:rPr lang="uk-UA" dirty="0" smtClean="0">
                <a:solidFill>
                  <a:schemeClr val="tx1"/>
                </a:solidFill>
              </a:rPr>
              <a:t>Підготували </a:t>
            </a:r>
          </a:p>
          <a:p>
            <a:pPr algn="r"/>
            <a:r>
              <a:rPr lang="uk-UA" dirty="0" smtClean="0">
                <a:solidFill>
                  <a:schemeClr val="tx1"/>
                </a:solidFill>
              </a:rPr>
              <a:t>Учениці 11-А класу</a:t>
            </a:r>
          </a:p>
          <a:p>
            <a:pPr algn="r"/>
            <a:r>
              <a:rPr lang="uk-UA" dirty="0" smtClean="0">
                <a:solidFill>
                  <a:schemeClr val="tx1"/>
                </a:solidFill>
              </a:rPr>
              <a:t>СШ №307</a:t>
            </a:r>
          </a:p>
          <a:p>
            <a:pPr algn="r"/>
            <a:r>
              <a:rPr lang="uk-UA" dirty="0" err="1" smtClean="0">
                <a:solidFill>
                  <a:schemeClr val="tx1"/>
                </a:solidFill>
              </a:rPr>
              <a:t>Високоморна</a:t>
            </a:r>
            <a:r>
              <a:rPr lang="uk-UA" dirty="0" smtClean="0">
                <a:solidFill>
                  <a:schemeClr val="tx1"/>
                </a:solidFill>
              </a:rPr>
              <a:t> Ярослава</a:t>
            </a:r>
          </a:p>
          <a:p>
            <a:pPr algn="r"/>
            <a:r>
              <a:rPr lang="uk-UA" dirty="0" smtClean="0">
                <a:solidFill>
                  <a:schemeClr val="tx1"/>
                </a:solidFill>
              </a:rPr>
              <a:t>Гудименко Марія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03848" y="404664"/>
            <a:ext cx="3039615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8000" dirty="0" smtClean="0">
                <a:latin typeface="Comic Sans MS" pitchFamily="66" charset="0"/>
              </a:rPr>
              <a:t>Вступ</a:t>
            </a:r>
            <a:endParaRPr lang="ru-RU" sz="8000" dirty="0">
              <a:latin typeface="Comic Sans MS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11560" y="2276872"/>
            <a:ext cx="799288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latin typeface="Comic Sans MS" pitchFamily="66" charset="0"/>
              </a:rPr>
              <a:t>Людина </a:t>
            </a:r>
            <a:r>
              <a:rPr lang="ru-RU" dirty="0" err="1" smtClean="0">
                <a:latin typeface="Comic Sans MS" pitchFamily="66" charset="0"/>
              </a:rPr>
              <a:t>і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біосфера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невіддільні</a:t>
            </a:r>
            <a:r>
              <a:rPr lang="ru-RU" dirty="0" smtClean="0">
                <a:latin typeface="Comic Sans MS" pitchFamily="66" charset="0"/>
              </a:rPr>
              <a:t>. </a:t>
            </a:r>
            <a:r>
              <a:rPr lang="ru-RU" dirty="0" err="1" smtClean="0">
                <a:latin typeface="Comic Sans MS" pitchFamily="66" charset="0"/>
              </a:rPr>
              <a:t>Біосфера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забезпечує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людину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необхідними</a:t>
            </a:r>
            <a:r>
              <a:rPr lang="ru-RU" dirty="0" smtClean="0">
                <a:latin typeface="Comic Sans MS" pitchFamily="66" charset="0"/>
              </a:rPr>
              <a:t> для </a:t>
            </a:r>
            <a:r>
              <a:rPr lang="ru-RU" dirty="0" err="1" smtClean="0">
                <a:latin typeface="Comic Sans MS" pitchFamily="66" charset="0"/>
              </a:rPr>
              <a:t>життя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речовинами</a:t>
            </a:r>
            <a:r>
              <a:rPr lang="ru-RU" dirty="0" smtClean="0">
                <a:latin typeface="Comic Sans MS" pitchFamily="66" charset="0"/>
              </a:rPr>
              <a:t> та </a:t>
            </a:r>
            <a:r>
              <a:rPr lang="ru-RU" dirty="0" err="1" smtClean="0">
                <a:latin typeface="Comic Sans MS" pitchFamily="66" charset="0"/>
              </a:rPr>
              <a:t>енергією</a:t>
            </a:r>
            <a:r>
              <a:rPr lang="ru-RU" dirty="0" smtClean="0">
                <a:latin typeface="Comic Sans MS" pitchFamily="66" charset="0"/>
              </a:rPr>
              <a:t>. Людина, у свою </a:t>
            </a:r>
            <a:r>
              <a:rPr lang="ru-RU" dirty="0" err="1" smtClean="0">
                <a:latin typeface="Comic Sans MS" pitchFamily="66" charset="0"/>
              </a:rPr>
              <a:t>чергу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дбає</a:t>
            </a:r>
            <a:r>
              <a:rPr lang="ru-RU" dirty="0" smtClean="0">
                <a:latin typeface="Comic Sans MS" pitchFamily="66" charset="0"/>
              </a:rPr>
              <a:t> про </a:t>
            </a:r>
            <a:r>
              <a:rPr lang="ru-RU" dirty="0" err="1" smtClean="0">
                <a:latin typeface="Comic Sans MS" pitchFamily="66" charset="0"/>
              </a:rPr>
              <a:t>біосферу</a:t>
            </a:r>
            <a:r>
              <a:rPr lang="ru-RU" dirty="0" smtClean="0">
                <a:latin typeface="Comic Sans MS" pitchFamily="66" charset="0"/>
              </a:rPr>
              <a:t> - </a:t>
            </a:r>
            <a:r>
              <a:rPr lang="ru-RU" dirty="0" err="1" smtClean="0">
                <a:latin typeface="Comic Sans MS" pitchFamily="66" charset="0"/>
              </a:rPr>
              <a:t>виявляє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турботу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про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її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мешканців</a:t>
            </a:r>
            <a:r>
              <a:rPr lang="ru-RU" dirty="0" smtClean="0">
                <a:latin typeface="Comic Sans MS" pitchFamily="66" charset="0"/>
              </a:rPr>
              <a:t>, </a:t>
            </a:r>
            <a:r>
              <a:rPr lang="ru-RU" dirty="0" err="1" smtClean="0">
                <a:latin typeface="Comic Sans MS" pitchFamily="66" charset="0"/>
              </a:rPr>
              <a:t>охороняє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середовище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їх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існування</a:t>
            </a:r>
            <a:r>
              <a:rPr lang="ru-RU" dirty="0" smtClean="0">
                <a:latin typeface="Comic Sans MS" pitchFamily="66" charset="0"/>
              </a:rPr>
              <a:t>. </a:t>
            </a:r>
            <a:r>
              <a:rPr lang="ru-RU" dirty="0" err="1" smtClean="0">
                <a:latin typeface="Comic Sans MS" pitchFamily="66" charset="0"/>
              </a:rPr>
              <a:t>Проте</a:t>
            </a:r>
            <a:r>
              <a:rPr lang="ru-RU" dirty="0" smtClean="0">
                <a:latin typeface="Comic Sans MS" pitchFamily="66" charset="0"/>
              </a:rPr>
              <a:t>, </a:t>
            </a:r>
            <a:r>
              <a:rPr lang="ru-RU" dirty="0" err="1" smtClean="0">
                <a:latin typeface="Comic Sans MS" pitchFamily="66" charset="0"/>
              </a:rPr>
              <a:t>здійснюючи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різноманітну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господарську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діяльність</a:t>
            </a:r>
            <a:r>
              <a:rPr lang="ru-RU" dirty="0" smtClean="0">
                <a:latin typeface="Comic Sans MS" pitchFamily="66" charset="0"/>
              </a:rPr>
              <a:t>, </a:t>
            </a:r>
            <a:r>
              <a:rPr lang="ru-RU" dirty="0" err="1" smtClean="0">
                <a:latin typeface="Comic Sans MS" pitchFamily="66" charset="0"/>
              </a:rPr>
              <a:t>завдає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біосфері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значної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шкоди</a:t>
            </a:r>
            <a:r>
              <a:rPr lang="ru-RU" dirty="0" smtClean="0">
                <a:latin typeface="Comic Sans MS" pitchFamily="66" charset="0"/>
              </a:rPr>
              <a:t>. А </a:t>
            </a:r>
            <a:r>
              <a:rPr lang="ru-RU" dirty="0" err="1" smtClean="0">
                <a:latin typeface="Comic Sans MS" pitchFamily="66" charset="0"/>
              </a:rPr>
              <a:t>оскільки</a:t>
            </a:r>
            <a:r>
              <a:rPr lang="ru-RU" dirty="0" smtClean="0">
                <a:latin typeface="Comic Sans MS" pitchFamily="66" charset="0"/>
              </a:rPr>
              <a:t> атмосфера </a:t>
            </a:r>
            <a:r>
              <a:rPr lang="ru-RU" dirty="0" err="1" smtClean="0">
                <a:latin typeface="Comic Sans MS" pitchFamily="66" charset="0"/>
              </a:rPr>
              <a:t>і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гідросфера</a:t>
            </a:r>
            <a:r>
              <a:rPr lang="ru-RU" dirty="0" smtClean="0">
                <a:latin typeface="Comic Sans MS" pitchFamily="66" charset="0"/>
              </a:rPr>
              <a:t> не </a:t>
            </a:r>
            <a:r>
              <a:rPr lang="ru-RU" dirty="0" err="1" smtClean="0">
                <a:latin typeface="Comic Sans MS" pitchFamily="66" charset="0"/>
              </a:rPr>
              <a:t>мають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державних</a:t>
            </a:r>
            <a:r>
              <a:rPr lang="ru-RU" dirty="0" smtClean="0">
                <a:latin typeface="Comic Sans MS" pitchFamily="66" charset="0"/>
              </a:rPr>
              <a:t> </a:t>
            </a:r>
            <a:r>
              <a:rPr lang="ru-RU" dirty="0" err="1" smtClean="0">
                <a:latin typeface="Comic Sans MS" pitchFamily="66" charset="0"/>
              </a:rPr>
              <a:t>кордонів</a:t>
            </a:r>
            <a:r>
              <a:rPr lang="ru-RU" dirty="0" smtClean="0">
                <a:latin typeface="Comic Sans MS" pitchFamily="66" charset="0"/>
              </a:rPr>
              <a:t>, то </a:t>
            </a:r>
            <a:r>
              <a:rPr lang="ru-RU" dirty="0" err="1" smtClean="0">
                <a:latin typeface="Comic Sans MS" pitchFamily="66" charset="0"/>
              </a:rPr>
              <a:t>живі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організми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потерпають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від</a:t>
            </a:r>
            <a:r>
              <a:rPr lang="ru-RU" dirty="0" smtClean="0">
                <a:latin typeface="Comic Sans MS" pitchFamily="66" charset="0"/>
              </a:rPr>
              <a:t> негативного </a:t>
            </a:r>
            <a:r>
              <a:rPr lang="ru-RU" dirty="0" err="1" smtClean="0">
                <a:latin typeface="Comic Sans MS" pitchFamily="66" charset="0"/>
              </a:rPr>
              <a:t>впливу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діяльності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людини</a:t>
            </a:r>
            <a:r>
              <a:rPr lang="ru-RU" dirty="0" smtClean="0">
                <a:latin typeface="Comic Sans MS" pitchFamily="66" charset="0"/>
              </a:rPr>
              <a:t> в </a:t>
            </a:r>
            <a:r>
              <a:rPr lang="ru-RU" dirty="0" err="1" smtClean="0">
                <a:latin typeface="Comic Sans MS" pitchFamily="66" charset="0"/>
              </a:rPr>
              <a:t>усіх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куточках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планети</a:t>
            </a:r>
            <a:r>
              <a:rPr lang="ru-RU" dirty="0" smtClean="0">
                <a:latin typeface="Comic Sans MS" pitchFamily="66" charset="0"/>
              </a:rPr>
              <a:t>. </a:t>
            </a:r>
            <a:r>
              <a:rPr lang="ru-RU" dirty="0" err="1" smtClean="0">
                <a:latin typeface="Comic Sans MS" pitchFamily="66" charset="0"/>
              </a:rPr>
              <a:t>Тож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нині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питання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охорони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біосфери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хвилює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всіх</a:t>
            </a:r>
            <a:r>
              <a:rPr lang="ru-RU" dirty="0" smtClean="0">
                <a:latin typeface="Comic Sans MS" pitchFamily="66" charset="0"/>
              </a:rPr>
              <a:t> людей на </a:t>
            </a:r>
            <a:r>
              <a:rPr lang="ru-RU" dirty="0" err="1" smtClean="0">
                <a:latin typeface="Comic Sans MS" pitchFamily="66" charset="0"/>
              </a:rPr>
              <a:t>Землі</a:t>
            </a:r>
            <a:r>
              <a:rPr lang="ru-RU" dirty="0" smtClean="0">
                <a:latin typeface="Comic Sans MS" pitchFamily="66" charset="0"/>
              </a:rPr>
              <a:t>.</a:t>
            </a:r>
            <a:endParaRPr lang="ru-RU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 smtClean="0">
                <a:latin typeface="Comic Sans MS" pitchFamily="66" charset="0"/>
              </a:rPr>
              <a:t>Охорона</a:t>
            </a:r>
            <a:r>
              <a:rPr lang="ru-RU" b="1" dirty="0" smtClean="0">
                <a:latin typeface="Comic Sans MS" pitchFamily="66" charset="0"/>
              </a:rPr>
              <a:t> </a:t>
            </a:r>
            <a:r>
              <a:rPr lang="ru-RU" b="1" dirty="0" err="1" smtClean="0">
                <a:latin typeface="Comic Sans MS" pitchFamily="66" charset="0"/>
              </a:rPr>
              <a:t>біосфери</a:t>
            </a:r>
            <a:r>
              <a:rPr lang="ru-RU" b="1" dirty="0" smtClean="0">
                <a:latin typeface="Comic Sans MS" pitchFamily="66" charset="0"/>
              </a:rPr>
              <a:t> — </a:t>
            </a:r>
            <a:r>
              <a:rPr lang="ru-RU" b="1" dirty="0" err="1" smtClean="0">
                <a:latin typeface="Comic Sans MS" pitchFamily="66" charset="0"/>
              </a:rPr>
              <a:t>міжнародна</a:t>
            </a:r>
            <a:r>
              <a:rPr lang="ru-RU" b="1" dirty="0" smtClean="0">
                <a:latin typeface="Comic Sans MS" pitchFamily="66" charset="0"/>
              </a:rPr>
              <a:t> справа</a:t>
            </a:r>
            <a:endParaRPr lang="ru-RU" dirty="0"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525780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err="1" smtClean="0">
                <a:latin typeface="Comic Sans MS" pitchFamily="66" charset="0"/>
              </a:rPr>
              <a:t>Учені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світу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працюють</a:t>
            </a:r>
            <a:r>
              <a:rPr lang="ru-RU" dirty="0" smtClean="0">
                <a:latin typeface="Comic Sans MS" pitchFamily="66" charset="0"/>
              </a:rPr>
              <a:t> над </a:t>
            </a:r>
            <a:r>
              <a:rPr lang="ru-RU" dirty="0" err="1" smtClean="0">
                <a:latin typeface="Comic Sans MS" pitchFamily="66" charset="0"/>
              </a:rPr>
              <a:t>тим</a:t>
            </a:r>
            <a:r>
              <a:rPr lang="ru-RU" dirty="0" smtClean="0">
                <a:latin typeface="Comic Sans MS" pitchFamily="66" charset="0"/>
              </a:rPr>
              <a:t>, </a:t>
            </a:r>
            <a:r>
              <a:rPr lang="ru-RU" dirty="0" err="1" smtClean="0">
                <a:latin typeface="Comic Sans MS" pitchFamily="66" charset="0"/>
              </a:rPr>
              <a:t>щоб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поліпшити</a:t>
            </a:r>
            <a:r>
              <a:rPr lang="ru-RU" dirty="0" smtClean="0">
                <a:latin typeface="Comic Sans MS" pitchFamily="66" charset="0"/>
              </a:rPr>
              <a:t> стан </a:t>
            </a:r>
            <a:r>
              <a:rPr lang="ru-RU" dirty="0" err="1" smtClean="0">
                <a:latin typeface="Comic Sans MS" pitchFamily="66" charset="0"/>
              </a:rPr>
              <a:t>біосфери</a:t>
            </a:r>
            <a:r>
              <a:rPr lang="ru-RU" dirty="0" smtClean="0">
                <a:latin typeface="Comic Sans MS" pitchFamily="66" charset="0"/>
              </a:rPr>
              <a:t>. Вони </a:t>
            </a:r>
            <a:r>
              <a:rPr lang="ru-RU" dirty="0" err="1" smtClean="0">
                <a:latin typeface="Comic Sans MS" pitchFamily="66" charset="0"/>
              </a:rPr>
              <a:t>вивчають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екосистеми</a:t>
            </a:r>
            <a:r>
              <a:rPr lang="ru-RU" dirty="0" smtClean="0">
                <a:latin typeface="Comic Sans MS" pitchFamily="66" charset="0"/>
              </a:rPr>
              <a:t> в особливо </a:t>
            </a:r>
            <a:r>
              <a:rPr lang="ru-RU" dirty="0" err="1" smtClean="0">
                <a:latin typeface="Comic Sans MS" pitchFamily="66" charset="0"/>
              </a:rPr>
              <a:t>забруднених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місцевостях</a:t>
            </a:r>
            <a:r>
              <a:rPr lang="ru-RU" dirty="0" smtClean="0">
                <a:latin typeface="Comic Sans MS" pitchFamily="66" charset="0"/>
              </a:rPr>
              <a:t>, </a:t>
            </a:r>
            <a:r>
              <a:rPr lang="ru-RU" dirty="0" err="1" smtClean="0">
                <a:latin typeface="Comic Sans MS" pitchFamily="66" charset="0"/>
              </a:rPr>
              <a:t>виявляють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вплив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природних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чинників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і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господарської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діяльності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людини</a:t>
            </a:r>
            <a:r>
              <a:rPr lang="ru-RU" dirty="0" smtClean="0">
                <a:latin typeface="Comic Sans MS" pitchFamily="66" charset="0"/>
              </a:rPr>
              <a:t> на </a:t>
            </a:r>
            <a:r>
              <a:rPr lang="ru-RU" dirty="0" err="1" smtClean="0">
                <a:latin typeface="Comic Sans MS" pitchFamily="66" charset="0"/>
              </a:rPr>
              <a:t>середовище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життя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організмів</a:t>
            </a:r>
            <a:r>
              <a:rPr lang="ru-RU" dirty="0" smtClean="0">
                <a:latin typeface="Comic Sans MS" pitchFamily="66" charset="0"/>
              </a:rPr>
              <a:t>, </a:t>
            </a:r>
            <a:r>
              <a:rPr lang="ru-RU" dirty="0" err="1" smtClean="0">
                <a:latin typeface="Comic Sans MS" pitchFamily="66" charset="0"/>
              </a:rPr>
              <a:t>визначають</a:t>
            </a:r>
            <a:r>
              <a:rPr lang="ru-RU" dirty="0" smtClean="0">
                <a:latin typeface="Comic Sans MS" pitchFamily="66" charset="0"/>
              </a:rPr>
              <a:t> шляхи </a:t>
            </a:r>
            <a:r>
              <a:rPr lang="ru-RU" dirty="0" err="1" smtClean="0">
                <a:latin typeface="Comic Sans MS" pitchFamily="66" charset="0"/>
              </a:rPr>
              <a:t>поліпшення</a:t>
            </a:r>
            <a:r>
              <a:rPr lang="ru-RU" dirty="0" smtClean="0">
                <a:latin typeface="Comic Sans MS" pitchFamily="66" charset="0"/>
              </a:rPr>
              <a:t> умов </a:t>
            </a:r>
            <a:r>
              <a:rPr lang="ru-RU" dirty="0" err="1" smtClean="0">
                <a:latin typeface="Comic Sans MS" pitchFamily="66" charset="0"/>
              </a:rPr>
              <a:t>існування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живих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істот</a:t>
            </a:r>
            <a:r>
              <a:rPr lang="ru-RU" dirty="0" smtClean="0">
                <a:latin typeface="Comic Sans MS" pitchFamily="66" charset="0"/>
              </a:rPr>
              <a:t>. </a:t>
            </a:r>
            <a:r>
              <a:rPr lang="ru-RU" dirty="0" err="1" smtClean="0">
                <a:latin typeface="Comic Sans MS" pitchFamily="66" charset="0"/>
              </a:rPr>
              <a:t>Міжнародне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співробітництво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з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охорони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біосфери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виявляється</a:t>
            </a:r>
            <a:r>
              <a:rPr lang="ru-RU" dirty="0" smtClean="0">
                <a:latin typeface="Comic Sans MS" pitchFamily="66" charset="0"/>
              </a:rPr>
              <a:t> у </a:t>
            </a:r>
            <a:r>
              <a:rPr lang="ru-RU" dirty="0" err="1" smtClean="0">
                <a:latin typeface="Comic Sans MS" pitchFamily="66" charset="0"/>
              </a:rPr>
              <a:t>створенні</a:t>
            </a:r>
            <a:r>
              <a:rPr lang="ru-RU" dirty="0" smtClean="0">
                <a:latin typeface="Comic Sans MS" pitchFamily="66" charset="0"/>
              </a:rPr>
              <a:t> таких </a:t>
            </a:r>
            <a:r>
              <a:rPr lang="ru-RU" dirty="0" err="1" smtClean="0">
                <a:latin typeface="Comic Sans MS" pitchFamily="66" charset="0"/>
              </a:rPr>
              <a:t>організацій</a:t>
            </a:r>
            <a:r>
              <a:rPr lang="ru-RU" dirty="0" smtClean="0">
                <a:latin typeface="Comic Sans MS" pitchFamily="66" charset="0"/>
              </a:rPr>
              <a:t>, як </a:t>
            </a:r>
            <a:r>
              <a:rPr lang="ru-RU" dirty="0" err="1" smtClean="0">
                <a:latin typeface="Comic Sans MS" pitchFamily="66" charset="0"/>
              </a:rPr>
              <a:t>Грінпіс</a:t>
            </a:r>
            <a:r>
              <a:rPr lang="ru-RU" dirty="0" smtClean="0">
                <a:latin typeface="Comic Sans MS" pitchFamily="66" charset="0"/>
              </a:rPr>
              <a:t> (</a:t>
            </a:r>
            <a:r>
              <a:rPr lang="ru-RU" dirty="0" err="1" smtClean="0">
                <a:latin typeface="Comic Sans MS" pitchFamily="66" charset="0"/>
              </a:rPr>
              <a:t>перекладається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як</a:t>
            </a:r>
            <a:r>
              <a:rPr lang="ru-RU" dirty="0" smtClean="0">
                <a:latin typeface="Comic Sans MS" pitchFamily="66" charset="0"/>
              </a:rPr>
              <a:t> «</a:t>
            </a:r>
            <a:r>
              <a:rPr lang="ru-RU" dirty="0" err="1" smtClean="0">
                <a:latin typeface="Comic Sans MS" pitchFamily="66" charset="0"/>
              </a:rPr>
              <a:t>Зелений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світ</a:t>
            </a:r>
            <a:r>
              <a:rPr lang="ru-RU" dirty="0" smtClean="0">
                <a:latin typeface="Comic Sans MS" pitchFamily="66" charset="0"/>
              </a:rPr>
              <a:t>»), </a:t>
            </a:r>
            <a:r>
              <a:rPr lang="ru-RU" dirty="0" err="1" smtClean="0">
                <a:latin typeface="Comic Sans MS" pitchFamily="66" charset="0"/>
              </a:rPr>
              <a:t>Товариство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охорони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природи</a:t>
            </a:r>
            <a:r>
              <a:rPr lang="ru-RU" dirty="0" smtClean="0">
                <a:latin typeface="Comic Sans MS" pitchFamily="66" charset="0"/>
              </a:rPr>
              <a:t>, </a:t>
            </a:r>
            <a:r>
              <a:rPr lang="ru-RU" dirty="0" err="1" smtClean="0">
                <a:latin typeface="Comic Sans MS" pitchFamily="66" charset="0"/>
              </a:rPr>
              <a:t>Всесвітній</a:t>
            </a:r>
            <a:r>
              <a:rPr lang="ru-RU" dirty="0" smtClean="0">
                <a:latin typeface="Comic Sans MS" pitchFamily="66" charset="0"/>
              </a:rPr>
              <a:t> фонд </a:t>
            </a:r>
            <a:r>
              <a:rPr lang="ru-RU" dirty="0" err="1" smtClean="0">
                <a:latin typeface="Comic Sans MS" pitchFamily="66" charset="0"/>
              </a:rPr>
              <a:t>охорони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природи</a:t>
            </a:r>
            <a:r>
              <a:rPr lang="ru-RU" dirty="0" smtClean="0">
                <a:latin typeface="Comic Sans MS" pitchFamily="66" charset="0"/>
              </a:rPr>
              <a:t> та </a:t>
            </a:r>
            <a:r>
              <a:rPr lang="ru-RU" dirty="0" err="1" smtClean="0">
                <a:latin typeface="Comic Sans MS" pitchFamily="66" charset="0"/>
              </a:rPr>
              <a:t>інші</a:t>
            </a:r>
            <a:r>
              <a:rPr lang="ru-RU" dirty="0" smtClean="0">
                <a:latin typeface="Comic Sans MS" pitchFamily="66" charset="0"/>
              </a:rPr>
              <a:t>.</a:t>
            </a:r>
            <a:endParaRPr lang="ru-RU" dirty="0">
              <a:latin typeface="Comic Sans MS" pitchFamily="66" charset="0"/>
            </a:endParaRPr>
          </a:p>
        </p:txBody>
      </p:sp>
      <p:pic>
        <p:nvPicPr>
          <p:cNvPr id="6" name="Рисунок 5" descr="273946_origina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04048" y="2420888"/>
            <a:ext cx="3291840" cy="1856232"/>
          </a:xfrm>
          <a:prstGeom prst="rect">
            <a:avLst/>
          </a:prstGeom>
        </p:spPr>
      </p:pic>
      <p:pic>
        <p:nvPicPr>
          <p:cNvPr id="7" name="Рисунок 6" descr="greenpeace1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228662">
            <a:off x="4499992" y="3501008"/>
            <a:ext cx="2476500" cy="2895600"/>
          </a:xfrm>
          <a:prstGeom prst="rect">
            <a:avLst/>
          </a:prstGeom>
        </p:spPr>
      </p:pic>
      <p:pic>
        <p:nvPicPr>
          <p:cNvPr id="5" name="Содержимое 4" descr="4533.jpg"/>
          <p:cNvPicPr>
            <a:picLocks noGrp="1" noChangeAspect="1"/>
          </p:cNvPicPr>
          <p:nvPr>
            <p:ph sz="half" idx="2"/>
          </p:nvPr>
        </p:nvPicPr>
        <p:blipFill>
          <a:blip r:embed="rId4" cstate="print"/>
          <a:stretch>
            <a:fillRect/>
          </a:stretch>
        </p:blipFill>
        <p:spPr>
          <a:xfrm rot="21058533">
            <a:off x="6837549" y="4152701"/>
            <a:ext cx="2000869" cy="1500652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1 (1)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 rot="21038486">
            <a:off x="419764" y="1541078"/>
            <a:ext cx="4422500" cy="3316875"/>
          </a:xfrm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548680"/>
            <a:ext cx="4038600" cy="5577483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err="1" smtClean="0">
                <a:latin typeface="Comic Sans MS" pitchFamily="66" charset="0"/>
              </a:rPr>
              <a:t>Підписані</a:t>
            </a:r>
            <a:r>
              <a:rPr lang="ru-RU" dirty="0" smtClean="0">
                <a:latin typeface="Comic Sans MS" pitchFamily="66" charset="0"/>
              </a:rPr>
              <a:t> та </a:t>
            </a:r>
            <a:r>
              <a:rPr lang="ru-RU" dirty="0" err="1" smtClean="0">
                <a:latin typeface="Comic Sans MS" pitchFamily="66" charset="0"/>
              </a:rPr>
              <a:t>діють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міжнародні</a:t>
            </a:r>
            <a:r>
              <a:rPr lang="ru-RU" dirty="0" smtClean="0">
                <a:latin typeface="Comic Sans MS" pitchFamily="66" charset="0"/>
              </a:rPr>
              <a:t> угоди, </a:t>
            </a:r>
            <a:r>
              <a:rPr lang="ru-RU" dirty="0" err="1" smtClean="0">
                <a:latin typeface="Comic Sans MS" pitchFamily="66" charset="0"/>
              </a:rPr>
              <a:t>що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зобов'язують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різні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країни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світу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спільними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зусиллями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охороняти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біосферу</a:t>
            </a:r>
            <a:r>
              <a:rPr lang="ru-RU" dirty="0" smtClean="0">
                <a:latin typeface="Comic Sans MS" pitchFamily="66" charset="0"/>
              </a:rPr>
              <a:t>.</a:t>
            </a:r>
            <a:br>
              <a:rPr lang="ru-RU" dirty="0" smtClean="0">
                <a:latin typeface="Comic Sans MS" pitchFamily="66" charset="0"/>
              </a:rPr>
            </a:br>
            <a:r>
              <a:rPr lang="ru-RU" dirty="0" smtClean="0">
                <a:latin typeface="Comic Sans MS" pitchFamily="66" charset="0"/>
              </a:rPr>
              <a:t>В </a:t>
            </a:r>
            <a:r>
              <a:rPr lang="ru-RU" dirty="0" err="1" smtClean="0">
                <a:latin typeface="Comic Sans MS" pitchFamily="66" charset="0"/>
              </a:rPr>
              <a:t>усіх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країнах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створюють</a:t>
            </a:r>
            <a:r>
              <a:rPr lang="ru-RU" dirty="0" smtClean="0">
                <a:latin typeface="Comic Sans MS" pitchFamily="66" charset="0"/>
              </a:rPr>
              <a:t> </a:t>
            </a:r>
            <a:r>
              <a:rPr lang="ru-RU" dirty="0" err="1" smtClean="0">
                <a:latin typeface="Comic Sans MS" pitchFamily="66" charset="0"/>
              </a:rPr>
              <a:t>природоохоронні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території</a:t>
            </a:r>
            <a:r>
              <a:rPr lang="ru-RU" dirty="0" smtClean="0">
                <a:latin typeface="Comic Sans MS" pitchFamily="66" charset="0"/>
              </a:rPr>
              <a:t>, люди </a:t>
            </a:r>
            <a:r>
              <a:rPr lang="ru-RU" dirty="0" err="1" smtClean="0">
                <a:latin typeface="Comic Sans MS" pitchFamily="66" charset="0"/>
              </a:rPr>
              <a:t>об'єднуються</a:t>
            </a:r>
            <a:r>
              <a:rPr lang="ru-RU" dirty="0" smtClean="0">
                <a:latin typeface="Comic Sans MS" pitchFamily="66" charset="0"/>
              </a:rPr>
              <a:t> в </a:t>
            </a:r>
            <a:r>
              <a:rPr lang="ru-RU" dirty="0" err="1" smtClean="0">
                <a:latin typeface="Comic Sans MS" pitchFamily="66" charset="0"/>
              </a:rPr>
              <a:t>групи</a:t>
            </a:r>
            <a:r>
              <a:rPr lang="ru-RU" dirty="0" smtClean="0">
                <a:latin typeface="Comic Sans MS" pitchFamily="66" charset="0"/>
              </a:rPr>
              <a:t>, </a:t>
            </a:r>
            <a:r>
              <a:rPr lang="ru-RU" dirty="0" err="1" smtClean="0">
                <a:latin typeface="Comic Sans MS" pitchFamily="66" charset="0"/>
              </a:rPr>
              <a:t>що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опікуються</a:t>
            </a:r>
            <a:r>
              <a:rPr lang="ru-RU" dirty="0" smtClean="0">
                <a:latin typeface="Comic Sans MS" pitchFamily="66" charset="0"/>
              </a:rPr>
              <a:t> долею </a:t>
            </a:r>
            <a:r>
              <a:rPr lang="ru-RU" dirty="0" err="1" smtClean="0">
                <a:latin typeface="Comic Sans MS" pitchFamily="66" charset="0"/>
              </a:rPr>
              <a:t>мешканців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біосфери</a:t>
            </a:r>
            <a:r>
              <a:rPr lang="ru-RU" dirty="0" smtClean="0">
                <a:latin typeface="Comic Sans MS" pitchFamily="66" charset="0"/>
              </a:rPr>
              <a:t>, </a:t>
            </a:r>
            <a:r>
              <a:rPr lang="ru-RU" dirty="0" err="1" smtClean="0">
                <a:latin typeface="Comic Sans MS" pitchFamily="66" charset="0"/>
              </a:rPr>
              <a:t>вивчають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рідкісні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і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зникаючі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види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живих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організмів</a:t>
            </a:r>
            <a:r>
              <a:rPr lang="ru-RU" dirty="0" smtClean="0">
                <a:latin typeface="Comic Sans MS" pitchFamily="66" charset="0"/>
              </a:rPr>
              <a:t>, </a:t>
            </a:r>
            <a:r>
              <a:rPr lang="ru-RU" dirty="0" err="1" smtClean="0">
                <a:latin typeface="Comic Sans MS" pitchFamily="66" charset="0"/>
              </a:rPr>
              <a:t>сприяють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їхній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охороні</a:t>
            </a:r>
            <a:r>
              <a:rPr lang="ru-RU" dirty="0" smtClean="0">
                <a:latin typeface="Comic Sans MS" pitchFamily="66" charset="0"/>
              </a:rPr>
              <a:t> та </a:t>
            </a:r>
            <a:r>
              <a:rPr lang="ru-RU" dirty="0" err="1" smtClean="0">
                <a:latin typeface="Comic Sans MS" pitchFamily="66" charset="0"/>
              </a:rPr>
              <a:t>збереженню</a:t>
            </a:r>
            <a:r>
              <a:rPr lang="ru-RU" dirty="0" smtClean="0">
                <a:latin typeface="Comic Sans MS" pitchFamily="66" charset="0"/>
              </a:rPr>
              <a:t>.</a:t>
            </a:r>
            <a:endParaRPr lang="ru-RU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atin typeface="Comic Sans MS" pitchFamily="66" charset="0"/>
              </a:rPr>
              <a:t>Як наша держава </a:t>
            </a:r>
            <a:r>
              <a:rPr lang="ru-RU" b="1" dirty="0" err="1" smtClean="0">
                <a:latin typeface="Comic Sans MS" pitchFamily="66" charset="0"/>
              </a:rPr>
              <a:t>дбає</a:t>
            </a:r>
            <a:r>
              <a:rPr lang="ru-RU" b="1" dirty="0" smtClean="0">
                <a:latin typeface="Comic Sans MS" pitchFamily="66" charset="0"/>
              </a:rPr>
              <a:t> про </a:t>
            </a:r>
            <a:r>
              <a:rPr lang="ru-RU" b="1" dirty="0" err="1" smtClean="0">
                <a:latin typeface="Comic Sans MS" pitchFamily="66" charset="0"/>
              </a:rPr>
              <a:t>охорону</a:t>
            </a:r>
            <a:r>
              <a:rPr lang="ru-RU" b="1" dirty="0" smtClean="0">
                <a:latin typeface="Comic Sans MS" pitchFamily="66" charset="0"/>
              </a:rPr>
              <a:t> </a:t>
            </a:r>
            <a:r>
              <a:rPr lang="ru-RU" b="1" dirty="0" err="1" smtClean="0">
                <a:latin typeface="Comic Sans MS" pitchFamily="66" charset="0"/>
              </a:rPr>
              <a:t>біосфери</a:t>
            </a:r>
            <a:r>
              <a:rPr lang="ru-RU" b="1" dirty="0" smtClean="0">
                <a:latin typeface="Comic Sans MS" pitchFamily="66" charset="0"/>
              </a:rPr>
              <a:t>? </a:t>
            </a:r>
            <a:endParaRPr lang="ru-RU" dirty="0"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506916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>
                <a:latin typeface="Comic Sans MS" pitchFamily="66" charset="0"/>
              </a:rPr>
              <a:t>В </a:t>
            </a:r>
            <a:r>
              <a:rPr lang="ru-RU" dirty="0" err="1" smtClean="0">
                <a:latin typeface="Comic Sans MS" pitchFamily="66" charset="0"/>
              </a:rPr>
              <a:t>Україні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охороною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біосфери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опікуються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спеціальні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організації</a:t>
            </a:r>
            <a:r>
              <a:rPr lang="ru-RU" dirty="0" smtClean="0">
                <a:latin typeface="Comic Sans MS" pitchFamily="66" charset="0"/>
              </a:rPr>
              <a:t> та установи, видано </a:t>
            </a:r>
            <a:r>
              <a:rPr lang="ru-RU" dirty="0" err="1" smtClean="0">
                <a:latin typeface="Comic Sans MS" pitchFamily="66" charset="0"/>
              </a:rPr>
              <a:t>укази</a:t>
            </a:r>
            <a:r>
              <a:rPr lang="ru-RU" dirty="0" smtClean="0">
                <a:latin typeface="Comic Sans MS" pitchFamily="66" charset="0"/>
              </a:rPr>
              <a:t> про </a:t>
            </a:r>
            <a:r>
              <a:rPr lang="ru-RU" dirty="0" err="1" smtClean="0">
                <a:latin typeface="Comic Sans MS" pitchFamily="66" charset="0"/>
              </a:rPr>
              <a:t>охорону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повітря</a:t>
            </a:r>
            <a:r>
              <a:rPr lang="ru-RU" dirty="0" smtClean="0">
                <a:latin typeface="Comic Sans MS" pitchFamily="66" charset="0"/>
              </a:rPr>
              <a:t>, води, </a:t>
            </a:r>
            <a:r>
              <a:rPr lang="ru-RU" dirty="0" err="1" smtClean="0">
                <a:latin typeface="Comic Sans MS" pitchFamily="66" charset="0"/>
              </a:rPr>
              <a:t>ґрунту</a:t>
            </a:r>
            <a:r>
              <a:rPr lang="ru-RU" dirty="0" smtClean="0">
                <a:latin typeface="Comic Sans MS" pitchFamily="66" charset="0"/>
              </a:rPr>
              <a:t>, створено </a:t>
            </a:r>
            <a:r>
              <a:rPr lang="ru-RU" dirty="0" err="1" smtClean="0">
                <a:latin typeface="Comic Sans MS" pitchFamily="66" charset="0"/>
              </a:rPr>
              <a:t>Червону</a:t>
            </a:r>
            <a:r>
              <a:rPr lang="ru-RU" dirty="0" smtClean="0">
                <a:latin typeface="Comic Sans MS" pitchFamily="66" charset="0"/>
              </a:rPr>
              <a:t> книгу - </a:t>
            </a:r>
            <a:r>
              <a:rPr lang="ru-RU" dirty="0" err="1" smtClean="0">
                <a:latin typeface="Comic Sans MS" pitchFamily="66" charset="0"/>
              </a:rPr>
              <a:t>природоохоронний</a:t>
            </a:r>
            <a:r>
              <a:rPr lang="ru-RU" dirty="0" smtClean="0">
                <a:latin typeface="Comic Sans MS" pitchFamily="66" charset="0"/>
              </a:rPr>
              <a:t> документ державного </a:t>
            </a:r>
            <a:r>
              <a:rPr lang="ru-RU" dirty="0" err="1" smtClean="0">
                <a:latin typeface="Comic Sans MS" pitchFamily="66" charset="0"/>
              </a:rPr>
              <a:t>значення</a:t>
            </a:r>
            <a:r>
              <a:rPr lang="ru-RU" dirty="0" smtClean="0">
                <a:latin typeface="Comic Sans MS" pitchFamily="66" charset="0"/>
              </a:rPr>
              <a:t>. Для </a:t>
            </a:r>
            <a:r>
              <a:rPr lang="ru-RU" dirty="0" smtClean="0">
                <a:latin typeface="Comic Sans MS" pitchFamily="66" charset="0"/>
              </a:rPr>
              <a:t>того </a:t>
            </a:r>
            <a:r>
              <a:rPr lang="ru-RU" dirty="0" err="1" smtClean="0">
                <a:latin typeface="Comic Sans MS" pitchFamily="66" charset="0"/>
              </a:rPr>
              <a:t>щоб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захистити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живі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організми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від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вимирання</a:t>
            </a:r>
            <a:r>
              <a:rPr lang="ru-RU" dirty="0" smtClean="0">
                <a:latin typeface="Comic Sans MS" pitchFamily="66" charset="0"/>
              </a:rPr>
              <a:t>, </a:t>
            </a:r>
            <a:r>
              <a:rPr lang="ru-RU" dirty="0" err="1" smtClean="0">
                <a:latin typeface="Comic Sans MS" pitchFamily="66" charset="0"/>
              </a:rPr>
              <a:t>перешкодити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руйнуванню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родючих</a:t>
            </a:r>
            <a:r>
              <a:rPr lang="ru-RU" dirty="0" smtClean="0">
                <a:latin typeface="Comic Sans MS" pitchFamily="66" charset="0"/>
              </a:rPr>
              <a:t> земель, </a:t>
            </a:r>
            <a:r>
              <a:rPr lang="ru-RU" dirty="0" err="1" smtClean="0">
                <a:latin typeface="Comic Sans MS" pitchFamily="66" charset="0"/>
              </a:rPr>
              <a:t>обмілінню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річок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від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висихання</a:t>
            </a:r>
            <a:r>
              <a:rPr lang="ru-RU" dirty="0" smtClean="0">
                <a:latin typeface="Comic Sans MS" pitchFamily="66" charset="0"/>
              </a:rPr>
              <a:t>, </a:t>
            </a:r>
            <a:r>
              <a:rPr lang="ru-RU" dirty="0" err="1" smtClean="0">
                <a:latin typeface="Comic Sans MS" pitchFamily="66" charset="0"/>
              </a:rPr>
              <a:t>з</a:t>
            </a:r>
            <a:r>
              <a:rPr lang="ru-RU" dirty="0" smtClean="0">
                <a:latin typeface="Comic Sans MS" pitchFamily="66" charset="0"/>
              </a:rPr>
              <a:t> метою </a:t>
            </a:r>
            <a:r>
              <a:rPr lang="ru-RU" dirty="0" err="1" smtClean="0">
                <a:latin typeface="Comic Sans MS" pitchFamily="66" charset="0"/>
              </a:rPr>
              <a:t>дослідження</a:t>
            </a:r>
            <a:r>
              <a:rPr lang="ru-RU" dirty="0" smtClean="0">
                <a:latin typeface="Comic Sans MS" pitchFamily="66" charset="0"/>
              </a:rPr>
              <a:t> та </a:t>
            </a:r>
            <a:r>
              <a:rPr lang="ru-RU" dirty="0" err="1" smtClean="0">
                <a:latin typeface="Comic Sans MS" pitchFamily="66" charset="0"/>
              </a:rPr>
              <a:t>примноження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видів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рослин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і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тварин</a:t>
            </a:r>
            <a:r>
              <a:rPr lang="ru-RU" dirty="0" smtClean="0">
                <a:latin typeface="Comic Sans MS" pitchFamily="66" charset="0"/>
              </a:rPr>
              <a:t> створено </a:t>
            </a:r>
            <a:r>
              <a:rPr lang="ru-RU" dirty="0" err="1" smtClean="0">
                <a:latin typeface="Comic Sans MS" pitchFamily="66" charset="0"/>
              </a:rPr>
              <a:t>природоохороні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території</a:t>
            </a:r>
            <a:r>
              <a:rPr lang="ru-RU" dirty="0" smtClean="0">
                <a:latin typeface="Comic Sans MS" pitchFamily="66" charset="0"/>
              </a:rPr>
              <a:t> - </a:t>
            </a:r>
            <a:r>
              <a:rPr lang="ru-RU" dirty="0" err="1" smtClean="0">
                <a:latin typeface="Comic Sans MS" pitchFamily="66" charset="0"/>
              </a:rPr>
              <a:t>заповідники</a:t>
            </a:r>
            <a:r>
              <a:rPr lang="ru-RU" dirty="0" smtClean="0">
                <a:latin typeface="Comic Sans MS" pitchFamily="66" charset="0"/>
              </a:rPr>
              <a:t>, заказники, </a:t>
            </a:r>
            <a:r>
              <a:rPr lang="ru-RU" dirty="0" err="1" smtClean="0">
                <a:latin typeface="Comic Sans MS" pitchFamily="66" charset="0"/>
              </a:rPr>
              <a:t>національні</a:t>
            </a:r>
            <a:r>
              <a:rPr lang="ru-RU" dirty="0" smtClean="0">
                <a:latin typeface="Comic Sans MS" pitchFamily="66" charset="0"/>
              </a:rPr>
              <a:t> парки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7" name="Содержимое 6" descr="7358_82951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 rot="272322">
            <a:off x="5738812" y="1908569"/>
            <a:ext cx="2361580" cy="3221437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image003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 rot="21426474">
            <a:off x="395536" y="1559428"/>
            <a:ext cx="4137871" cy="3770604"/>
          </a:xfrm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476672"/>
            <a:ext cx="4038600" cy="5649491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>
                <a:latin typeface="Comic Sans MS" pitchFamily="66" charset="0"/>
              </a:rPr>
              <a:t>У </a:t>
            </a:r>
            <a:r>
              <a:rPr lang="ru-RU" dirty="0" err="1" smtClean="0">
                <a:latin typeface="Comic Sans MS" pitchFamily="66" charset="0"/>
              </a:rPr>
              <a:t>природних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заповідниках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вивчають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рослини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і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тварин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у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звичних</a:t>
            </a:r>
            <a:r>
              <a:rPr lang="ru-RU" dirty="0" smtClean="0">
                <a:latin typeface="Comic Sans MS" pitchFamily="66" charset="0"/>
              </a:rPr>
              <a:t> для них </a:t>
            </a:r>
            <a:r>
              <a:rPr lang="ru-RU" dirty="0" err="1" smtClean="0">
                <a:latin typeface="Comic Sans MS" pitchFamily="66" charset="0"/>
              </a:rPr>
              <a:t>умовах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існування</a:t>
            </a:r>
            <a:r>
              <a:rPr lang="ru-RU" dirty="0" smtClean="0">
                <a:latin typeface="Comic Sans MS" pitchFamily="66" charset="0"/>
              </a:rPr>
              <a:t>. </a:t>
            </a:r>
            <a:r>
              <a:rPr lang="ru-RU" dirty="0" err="1" smtClean="0">
                <a:latin typeface="Comic Sans MS" pitchFamily="66" charset="0"/>
              </a:rPr>
              <a:t>Заповідники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ще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називають</a:t>
            </a:r>
            <a:r>
              <a:rPr lang="ru-RU" dirty="0" smtClean="0">
                <a:latin typeface="Comic Sans MS" pitchFamily="66" charset="0"/>
              </a:rPr>
              <a:t> «</a:t>
            </a:r>
            <a:r>
              <a:rPr lang="ru-RU" dirty="0" err="1" smtClean="0">
                <a:latin typeface="Comic Sans MS" pitchFamily="66" charset="0"/>
              </a:rPr>
              <a:t>лабораторіями</a:t>
            </a:r>
            <a:r>
              <a:rPr lang="ru-RU" dirty="0" smtClean="0">
                <a:latin typeface="Comic Sans MS" pitchFamily="66" charset="0"/>
              </a:rPr>
              <a:t> в </a:t>
            </a:r>
            <a:r>
              <a:rPr lang="ru-RU" dirty="0" err="1" smtClean="0">
                <a:latin typeface="Comic Sans MS" pitchFamily="66" charset="0"/>
              </a:rPr>
              <a:t>природі</a:t>
            </a:r>
            <a:r>
              <a:rPr lang="ru-RU" dirty="0" smtClean="0">
                <a:latin typeface="Comic Sans MS" pitchFamily="66" charset="0"/>
              </a:rPr>
              <a:t>», </a:t>
            </a:r>
            <a:r>
              <a:rPr lang="ru-RU" dirty="0" err="1" smtClean="0">
                <a:latin typeface="Comic Sans MS" pitchFamily="66" charset="0"/>
              </a:rPr>
              <a:t>оскільки</a:t>
            </a:r>
            <a:r>
              <a:rPr lang="ru-RU" dirty="0" smtClean="0">
                <a:latin typeface="Comic Sans MS" pitchFamily="66" charset="0"/>
              </a:rPr>
              <a:t> тут </a:t>
            </a:r>
            <a:r>
              <a:rPr lang="ru-RU" dirty="0" err="1" smtClean="0">
                <a:latin typeface="Comic Sans MS" pitchFamily="66" charset="0"/>
              </a:rPr>
              <a:t>проводять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численні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дослідження</a:t>
            </a:r>
            <a:r>
              <a:rPr lang="ru-RU" dirty="0" smtClean="0">
                <a:latin typeface="Comic Sans MS" pitchFamily="66" charset="0"/>
              </a:rPr>
              <a:t>. </a:t>
            </a:r>
            <a:r>
              <a:rPr lang="ru-RU" dirty="0" err="1" smtClean="0">
                <a:latin typeface="Comic Sans MS" pitchFamily="66" charset="0"/>
              </a:rPr>
              <a:t>Вчені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спостерігають</a:t>
            </a:r>
            <a:r>
              <a:rPr lang="ru-RU" dirty="0" smtClean="0">
                <a:latin typeface="Comic Sans MS" pitchFamily="66" charset="0"/>
              </a:rPr>
              <a:t> за </a:t>
            </a:r>
            <a:r>
              <a:rPr lang="ru-RU" dirty="0" err="1" smtClean="0">
                <a:latin typeface="Comic Sans MS" pitchFamily="66" charset="0"/>
              </a:rPr>
              <a:t>живими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організмами</a:t>
            </a:r>
            <a:r>
              <a:rPr lang="ru-RU" dirty="0" smtClean="0">
                <a:latin typeface="Comic Sans MS" pitchFamily="66" charset="0"/>
              </a:rPr>
              <a:t>, </a:t>
            </a:r>
            <a:r>
              <a:rPr lang="ru-RU" dirty="0" err="1" smtClean="0">
                <a:latin typeface="Comic Sans MS" pitchFamily="66" charset="0"/>
              </a:rPr>
              <a:t>вивчають</a:t>
            </a:r>
            <a:r>
              <a:rPr lang="ru-RU" dirty="0" smtClean="0">
                <a:latin typeface="Comic Sans MS" pitchFamily="66" charset="0"/>
              </a:rPr>
              <a:t> склад </a:t>
            </a:r>
            <a:r>
              <a:rPr lang="ru-RU" dirty="0" err="1" smtClean="0">
                <a:latin typeface="Comic Sans MS" pitchFamily="66" charset="0"/>
              </a:rPr>
              <a:t>ґрунту</a:t>
            </a:r>
            <a:r>
              <a:rPr lang="ru-RU" dirty="0" smtClean="0">
                <a:latin typeface="Comic Sans MS" pitchFamily="66" charset="0"/>
              </a:rPr>
              <a:t> та води у </a:t>
            </a:r>
            <a:r>
              <a:rPr lang="ru-RU" dirty="0" err="1" smtClean="0">
                <a:latin typeface="Comic Sans MS" pitchFamily="66" charset="0"/>
              </a:rPr>
              <a:t>водоймах</a:t>
            </a:r>
            <a:r>
              <a:rPr lang="ru-RU" dirty="0" smtClean="0">
                <a:latin typeface="Comic Sans MS" pitchFamily="66" charset="0"/>
              </a:rPr>
              <a:t>, </a:t>
            </a:r>
            <a:r>
              <a:rPr lang="ru-RU" dirty="0" err="1" smtClean="0">
                <a:latin typeface="Comic Sans MS" pitchFamily="66" charset="0"/>
              </a:rPr>
              <a:t>стежать</a:t>
            </a:r>
            <a:r>
              <a:rPr lang="ru-RU" dirty="0" smtClean="0">
                <a:latin typeface="Comic Sans MS" pitchFamily="66" charset="0"/>
              </a:rPr>
              <a:t> за </a:t>
            </a:r>
            <a:r>
              <a:rPr lang="ru-RU" dirty="0" err="1" smtClean="0">
                <a:latin typeface="Comic Sans MS" pitchFamily="66" charset="0"/>
              </a:rPr>
              <a:t>змінами</a:t>
            </a:r>
            <a:r>
              <a:rPr lang="ru-RU" dirty="0" smtClean="0">
                <a:latin typeface="Comic Sans MS" pitchFamily="66" charset="0"/>
              </a:rPr>
              <a:t>, </a:t>
            </a:r>
            <a:r>
              <a:rPr lang="ru-RU" dirty="0" err="1" smtClean="0">
                <a:latin typeface="Comic Sans MS" pitchFamily="66" charset="0"/>
              </a:rPr>
              <a:t>що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відбуваються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з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тілами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живої</a:t>
            </a:r>
            <a:r>
              <a:rPr lang="ru-RU" dirty="0" smtClean="0">
                <a:latin typeface="Comic Sans MS" pitchFamily="66" charset="0"/>
              </a:rPr>
              <a:t> та </a:t>
            </a:r>
            <a:r>
              <a:rPr lang="ru-RU" dirty="0" err="1" smtClean="0">
                <a:latin typeface="Comic Sans MS" pitchFamily="66" charset="0"/>
              </a:rPr>
              <a:t>неживої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природи</a:t>
            </a:r>
            <a:r>
              <a:rPr lang="ru-RU" dirty="0" smtClean="0">
                <a:latin typeface="Comic Sans MS" pitchFamily="66" charset="0"/>
              </a:rPr>
              <a:t>. </a:t>
            </a:r>
            <a:r>
              <a:rPr lang="ru-RU" dirty="0" err="1" smtClean="0">
                <a:latin typeface="Comic Sans MS" pitchFamily="66" charset="0"/>
              </a:rPr>
              <a:t>Ви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вже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знаєте</a:t>
            </a:r>
            <a:r>
              <a:rPr lang="ru-RU" dirty="0" smtClean="0">
                <a:latin typeface="Comic Sans MS" pitchFamily="66" charset="0"/>
              </a:rPr>
              <a:t>, </a:t>
            </a:r>
            <a:r>
              <a:rPr lang="ru-RU" dirty="0" err="1" smtClean="0">
                <a:latin typeface="Comic Sans MS" pitchFamily="66" charset="0"/>
              </a:rPr>
              <a:t>що</a:t>
            </a:r>
            <a:r>
              <a:rPr lang="ru-RU" dirty="0" smtClean="0">
                <a:latin typeface="Comic Sans MS" pitchFamily="66" charset="0"/>
              </a:rPr>
              <a:t> на </a:t>
            </a:r>
            <a:r>
              <a:rPr lang="ru-RU" dirty="0" err="1" smtClean="0">
                <a:latin typeface="Comic Sans MS" pitchFamily="66" charset="0"/>
              </a:rPr>
              <a:t>території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заповідників</a:t>
            </a:r>
            <a:r>
              <a:rPr lang="ru-RU" dirty="0" smtClean="0">
                <a:latin typeface="Comic Sans MS" pitchFamily="66" charset="0"/>
              </a:rPr>
              <a:t> заборонено </a:t>
            </a:r>
            <a:r>
              <a:rPr lang="ru-RU" dirty="0" err="1" smtClean="0">
                <a:latin typeface="Comic Sans MS" pitchFamily="66" charset="0"/>
              </a:rPr>
              <a:t>будь-який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smtClean="0">
                <a:latin typeface="Comic Sans MS" pitchFamily="66" charset="0"/>
              </a:rPr>
              <a:t>вид </a:t>
            </a:r>
            <a:r>
              <a:rPr lang="ru-RU" dirty="0" err="1" smtClean="0">
                <a:latin typeface="Comic Sans MS" pitchFamily="66" charset="0"/>
              </a:rPr>
              <a:t>господарської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діяльності</a:t>
            </a:r>
            <a:r>
              <a:rPr lang="ru-RU" dirty="0" smtClean="0">
                <a:latin typeface="Comic Sans MS" pitchFamily="66" charset="0"/>
              </a:rPr>
              <a:t>.</a:t>
            </a:r>
            <a:endParaRPr lang="ru-RU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332656"/>
            <a:ext cx="4038600" cy="6336704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ru-RU" sz="3400" dirty="0" smtClean="0">
                <a:latin typeface="Comic Sans MS" pitchFamily="66" charset="0"/>
              </a:rPr>
              <a:t>За роки </a:t>
            </a:r>
            <a:r>
              <a:rPr lang="ru-RU" sz="3400" dirty="0" err="1" smtClean="0">
                <a:latin typeface="Comic Sans MS" pitchFamily="66" charset="0"/>
              </a:rPr>
              <a:t>незалежності</a:t>
            </a:r>
            <a:r>
              <a:rPr lang="ru-RU" sz="3400" dirty="0" smtClean="0">
                <a:latin typeface="Comic Sans MS" pitchFamily="66" charset="0"/>
              </a:rPr>
              <a:t> </a:t>
            </a:r>
            <a:r>
              <a:rPr lang="ru-RU" sz="3400" dirty="0" err="1" smtClean="0">
                <a:latin typeface="Comic Sans MS" pitchFamily="66" charset="0"/>
              </a:rPr>
              <a:t>України</a:t>
            </a:r>
            <a:r>
              <a:rPr lang="ru-RU" sz="3400" dirty="0" smtClean="0">
                <a:latin typeface="Comic Sans MS" pitchFamily="66" charset="0"/>
              </a:rPr>
              <a:t> створено </a:t>
            </a:r>
            <a:r>
              <a:rPr lang="ru-RU" sz="3400" dirty="0" err="1" smtClean="0">
                <a:latin typeface="Comic Sans MS" pitchFamily="66" charset="0"/>
              </a:rPr>
              <a:t>понад</a:t>
            </a:r>
            <a:r>
              <a:rPr lang="ru-RU" sz="3400" dirty="0" smtClean="0">
                <a:latin typeface="Comic Sans MS" pitchFamily="66" charset="0"/>
              </a:rPr>
              <a:t> 10 </a:t>
            </a:r>
            <a:r>
              <a:rPr lang="ru-RU" sz="3400" dirty="0" err="1" smtClean="0">
                <a:latin typeface="Comic Sans MS" pitchFamily="66" charset="0"/>
              </a:rPr>
              <a:t>заповідників</a:t>
            </a:r>
            <a:r>
              <a:rPr lang="ru-RU" sz="3400" dirty="0" smtClean="0">
                <a:latin typeface="Comic Sans MS" pitchFamily="66" charset="0"/>
              </a:rPr>
              <a:t>. </a:t>
            </a:r>
            <a:r>
              <a:rPr lang="ru-RU" sz="3400" dirty="0" smtClean="0">
                <a:latin typeface="Comic Sans MS" pitchFamily="66" charset="0"/>
              </a:rPr>
              <a:t>Як </a:t>
            </a:r>
            <a:r>
              <a:rPr lang="ru-RU" sz="3400" dirty="0" smtClean="0">
                <a:latin typeface="Comic Sans MS" pitchFamily="66" charset="0"/>
              </a:rPr>
              <a:t>приклад </a:t>
            </a:r>
            <a:r>
              <a:rPr lang="ru-RU" sz="3400" dirty="0" err="1" smtClean="0">
                <a:latin typeface="Comic Sans MS" pitchFamily="66" charset="0"/>
              </a:rPr>
              <a:t>можна</a:t>
            </a:r>
            <a:r>
              <a:rPr lang="ru-RU" sz="3400" dirty="0" smtClean="0">
                <a:latin typeface="Comic Sans MS" pitchFamily="66" charset="0"/>
              </a:rPr>
              <a:t> навести </a:t>
            </a:r>
            <a:r>
              <a:rPr lang="ru-RU" sz="3400" dirty="0" err="1" smtClean="0">
                <a:latin typeface="Comic Sans MS" pitchFamily="66" charset="0"/>
              </a:rPr>
              <a:t>ще</a:t>
            </a:r>
            <a:r>
              <a:rPr lang="ru-RU" sz="3400" dirty="0" smtClean="0">
                <a:latin typeface="Comic Sans MS" pitchFamily="66" charset="0"/>
              </a:rPr>
              <a:t> </a:t>
            </a:r>
            <a:r>
              <a:rPr lang="ru-RU" sz="3400" dirty="0" err="1" smtClean="0">
                <a:latin typeface="Comic Sans MS" pitchFamily="66" charset="0"/>
              </a:rPr>
              <a:t>й</a:t>
            </a:r>
            <a:r>
              <a:rPr lang="ru-RU" sz="3400" dirty="0" smtClean="0">
                <a:latin typeface="Comic Sans MS" pitchFamily="66" charset="0"/>
              </a:rPr>
              <a:t> </a:t>
            </a:r>
            <a:r>
              <a:rPr lang="ru-RU" sz="3400" dirty="0" err="1" smtClean="0">
                <a:latin typeface="Comic Sans MS" pitchFamily="66" charset="0"/>
              </a:rPr>
              <a:t>інші</a:t>
            </a:r>
            <a:r>
              <a:rPr lang="ru-RU" sz="3400" dirty="0" smtClean="0">
                <a:latin typeface="Comic Sans MS" pitchFamily="66" charset="0"/>
              </a:rPr>
              <a:t>, </a:t>
            </a:r>
            <a:r>
              <a:rPr lang="ru-RU" sz="3400" dirty="0" err="1" smtClean="0">
                <a:latin typeface="Comic Sans MS" pitchFamily="66" charset="0"/>
              </a:rPr>
              <a:t>як-от</a:t>
            </a:r>
            <a:r>
              <a:rPr lang="ru-RU" sz="3400" dirty="0" smtClean="0">
                <a:latin typeface="Comic Sans MS" pitchFamily="66" charset="0"/>
              </a:rPr>
              <a:t>: </a:t>
            </a:r>
            <a:r>
              <a:rPr lang="ru-RU" sz="3400" dirty="0" err="1" smtClean="0">
                <a:latin typeface="Comic Sans MS" pitchFamily="66" charset="0"/>
              </a:rPr>
              <a:t>Поліський</a:t>
            </a:r>
            <a:r>
              <a:rPr lang="ru-RU" sz="3400" dirty="0" smtClean="0">
                <a:latin typeface="Comic Sans MS" pitchFamily="66" charset="0"/>
              </a:rPr>
              <a:t> </a:t>
            </a:r>
            <a:r>
              <a:rPr lang="ru-RU" sz="3400" dirty="0" err="1" smtClean="0">
                <a:latin typeface="Comic Sans MS" pitchFamily="66" charset="0"/>
              </a:rPr>
              <a:t>природний</a:t>
            </a:r>
            <a:r>
              <a:rPr lang="ru-RU" sz="3400" dirty="0" smtClean="0">
                <a:latin typeface="Comic Sans MS" pitchFamily="66" charset="0"/>
              </a:rPr>
              <a:t> </a:t>
            </a:r>
            <a:r>
              <a:rPr lang="ru-RU" sz="3400" dirty="0" err="1" smtClean="0">
                <a:latin typeface="Comic Sans MS" pitchFamily="66" charset="0"/>
              </a:rPr>
              <a:t>заповідник</a:t>
            </a:r>
            <a:r>
              <a:rPr lang="ru-RU" sz="3400" dirty="0" smtClean="0">
                <a:latin typeface="Comic Sans MS" pitchFamily="66" charset="0"/>
              </a:rPr>
              <a:t>, </a:t>
            </a:r>
            <a:r>
              <a:rPr lang="ru-RU" sz="3400" dirty="0" err="1" smtClean="0">
                <a:latin typeface="Comic Sans MS" pitchFamily="66" charset="0"/>
              </a:rPr>
              <a:t>що</a:t>
            </a:r>
            <a:r>
              <a:rPr lang="ru-RU" sz="3400" dirty="0" smtClean="0">
                <a:latin typeface="Comic Sans MS" pitchFamily="66" charset="0"/>
              </a:rPr>
              <a:t> на </a:t>
            </a:r>
            <a:r>
              <a:rPr lang="ru-RU" sz="3400" dirty="0" err="1" smtClean="0">
                <a:latin typeface="Comic Sans MS" pitchFamily="66" charset="0"/>
              </a:rPr>
              <a:t>Житомирщині</a:t>
            </a:r>
            <a:r>
              <a:rPr lang="ru-RU" sz="3400" dirty="0" smtClean="0">
                <a:latin typeface="Comic Sans MS" pitchFamily="66" charset="0"/>
              </a:rPr>
              <a:t>, </a:t>
            </a:r>
            <a:r>
              <a:rPr lang="ru-RU" sz="3400" dirty="0" err="1" smtClean="0">
                <a:latin typeface="Comic Sans MS" pitchFamily="66" charset="0"/>
              </a:rPr>
              <a:t>природний</a:t>
            </a:r>
            <a:r>
              <a:rPr lang="ru-RU" sz="3400" dirty="0" smtClean="0">
                <a:latin typeface="Comic Sans MS" pitchFamily="66" charset="0"/>
              </a:rPr>
              <a:t> </a:t>
            </a:r>
            <a:r>
              <a:rPr lang="ru-RU" sz="3400" dirty="0" err="1" smtClean="0">
                <a:latin typeface="Comic Sans MS" pitchFamily="66" charset="0"/>
              </a:rPr>
              <a:t>заповідник</a:t>
            </a:r>
            <a:r>
              <a:rPr lang="ru-RU" sz="3400" dirty="0" smtClean="0">
                <a:latin typeface="Comic Sans MS" pitchFamily="66" charset="0"/>
              </a:rPr>
              <a:t> «</a:t>
            </a:r>
            <a:r>
              <a:rPr lang="ru-RU" sz="3400" dirty="0" err="1" smtClean="0">
                <a:latin typeface="Comic Sans MS" pitchFamily="66" charset="0"/>
              </a:rPr>
              <a:t>Розточчя</a:t>
            </a:r>
            <a:r>
              <a:rPr lang="ru-RU" sz="3400" dirty="0" smtClean="0">
                <a:latin typeface="Comic Sans MS" pitchFamily="66" charset="0"/>
              </a:rPr>
              <a:t>» </a:t>
            </a:r>
            <a:r>
              <a:rPr lang="ru-RU" sz="3400" dirty="0" err="1" smtClean="0">
                <a:latin typeface="Comic Sans MS" pitchFamily="66" charset="0"/>
              </a:rPr>
              <a:t>на</a:t>
            </a:r>
            <a:r>
              <a:rPr lang="ru-RU" sz="3400" dirty="0" smtClean="0">
                <a:latin typeface="Comic Sans MS" pitchFamily="66" charset="0"/>
              </a:rPr>
              <a:t> </a:t>
            </a:r>
            <a:r>
              <a:rPr lang="ru-RU" sz="3400" dirty="0" err="1" smtClean="0">
                <a:latin typeface="Comic Sans MS" pitchFamily="66" charset="0"/>
              </a:rPr>
              <a:t>Львівщині</a:t>
            </a:r>
            <a:r>
              <a:rPr lang="ru-RU" sz="3400" dirty="0" smtClean="0">
                <a:latin typeface="Comic Sans MS" pitchFamily="66" charset="0"/>
              </a:rPr>
              <a:t>, «</a:t>
            </a:r>
            <a:r>
              <a:rPr lang="ru-RU" sz="3400" dirty="0" err="1" smtClean="0">
                <a:latin typeface="Comic Sans MS" pitchFamily="66" charset="0"/>
              </a:rPr>
              <a:t>Медобори</a:t>
            </a:r>
            <a:r>
              <a:rPr lang="ru-RU" sz="3400" dirty="0" smtClean="0">
                <a:latin typeface="Comic Sans MS" pitchFamily="66" charset="0"/>
              </a:rPr>
              <a:t>» </a:t>
            </a:r>
            <a:r>
              <a:rPr lang="ru-RU" sz="3400" dirty="0" err="1" smtClean="0">
                <a:latin typeface="Comic Sans MS" pitchFamily="66" charset="0"/>
              </a:rPr>
              <a:t>на</a:t>
            </a:r>
            <a:r>
              <a:rPr lang="ru-RU" sz="3400" dirty="0" smtClean="0">
                <a:latin typeface="Comic Sans MS" pitchFamily="66" charset="0"/>
              </a:rPr>
              <a:t> </a:t>
            </a:r>
            <a:r>
              <a:rPr lang="ru-RU" sz="3400" dirty="0" err="1" smtClean="0">
                <a:latin typeface="Comic Sans MS" pitchFamily="66" charset="0"/>
              </a:rPr>
              <a:t>Тернопільщині</a:t>
            </a:r>
            <a:r>
              <a:rPr lang="ru-RU" sz="3400" dirty="0" smtClean="0">
                <a:latin typeface="Comic Sans MS" pitchFamily="66" charset="0"/>
              </a:rPr>
              <a:t>. Для </a:t>
            </a:r>
            <a:r>
              <a:rPr lang="ru-RU" sz="3400" dirty="0" err="1" smtClean="0">
                <a:latin typeface="Comic Sans MS" pitchFamily="66" charset="0"/>
              </a:rPr>
              <a:t>вивчення</a:t>
            </a:r>
            <a:r>
              <a:rPr lang="ru-RU" sz="3400" dirty="0" smtClean="0">
                <a:latin typeface="Comic Sans MS" pitchFamily="66" charset="0"/>
              </a:rPr>
              <a:t> </a:t>
            </a:r>
            <a:r>
              <a:rPr lang="ru-RU" sz="3400" dirty="0" err="1" smtClean="0">
                <a:latin typeface="Comic Sans MS" pitchFamily="66" charset="0"/>
              </a:rPr>
              <a:t>взаємозв'язків</a:t>
            </a:r>
            <a:r>
              <a:rPr lang="ru-RU" sz="3400" dirty="0" smtClean="0">
                <a:latin typeface="Comic Sans MS" pitchFamily="66" charset="0"/>
              </a:rPr>
              <a:t> </a:t>
            </a:r>
            <a:r>
              <a:rPr lang="ru-RU" sz="3400" dirty="0" err="1" smtClean="0">
                <a:latin typeface="Comic Sans MS" pitchFamily="66" charset="0"/>
              </a:rPr>
              <a:t>між</a:t>
            </a:r>
            <a:r>
              <a:rPr lang="ru-RU" sz="3400" dirty="0" smtClean="0">
                <a:latin typeface="Comic Sans MS" pitchFamily="66" charset="0"/>
              </a:rPr>
              <a:t> </a:t>
            </a:r>
            <a:r>
              <a:rPr lang="ru-RU" sz="3400" dirty="0" err="1" smtClean="0">
                <a:latin typeface="Comic Sans MS" pitchFamily="66" charset="0"/>
              </a:rPr>
              <a:t>людиною</a:t>
            </a:r>
            <a:r>
              <a:rPr lang="ru-RU" sz="3400" dirty="0" smtClean="0">
                <a:latin typeface="Comic Sans MS" pitchFamily="66" charset="0"/>
              </a:rPr>
              <a:t> </a:t>
            </a:r>
            <a:r>
              <a:rPr lang="ru-RU" sz="3400" dirty="0" err="1" smtClean="0">
                <a:latin typeface="Comic Sans MS" pitchFamily="66" charset="0"/>
              </a:rPr>
              <a:t>і</a:t>
            </a:r>
            <a:r>
              <a:rPr lang="ru-RU" sz="3400" dirty="0" smtClean="0">
                <a:latin typeface="Comic Sans MS" pitchFamily="66" charset="0"/>
              </a:rPr>
              <a:t> </a:t>
            </a:r>
            <a:r>
              <a:rPr lang="ru-RU" sz="3400" dirty="0" err="1" smtClean="0">
                <a:latin typeface="Comic Sans MS" pitchFamily="66" charset="0"/>
              </a:rPr>
              <a:t>біосферою</a:t>
            </a:r>
            <a:r>
              <a:rPr lang="ru-RU" sz="3400" dirty="0" smtClean="0">
                <a:latin typeface="Comic Sans MS" pitchFamily="66" charset="0"/>
              </a:rPr>
              <a:t> </a:t>
            </a:r>
            <a:r>
              <a:rPr lang="ru-RU" sz="3400" dirty="0" err="1" smtClean="0">
                <a:latin typeface="Comic Sans MS" pitchFamily="66" charset="0"/>
              </a:rPr>
              <a:t>створюють</a:t>
            </a:r>
            <a:r>
              <a:rPr lang="ru-RU" sz="3400" dirty="0" smtClean="0">
                <a:latin typeface="Comic Sans MS" pitchFamily="66" charset="0"/>
              </a:rPr>
              <a:t> </a:t>
            </a:r>
            <a:r>
              <a:rPr lang="ru-RU" sz="3400" dirty="0" err="1" smtClean="0">
                <a:latin typeface="Comic Sans MS" pitchFamily="66" charset="0"/>
              </a:rPr>
              <a:t>біосферні</a:t>
            </a:r>
            <a:r>
              <a:rPr lang="ru-RU" sz="3400" dirty="0" smtClean="0">
                <a:latin typeface="Comic Sans MS" pitchFamily="66" charset="0"/>
              </a:rPr>
              <a:t> </a:t>
            </a:r>
            <a:r>
              <a:rPr lang="ru-RU" sz="3400" dirty="0" err="1" smtClean="0">
                <a:latin typeface="Comic Sans MS" pitchFamily="66" charset="0"/>
              </a:rPr>
              <a:t>заповідники</a:t>
            </a:r>
            <a:r>
              <a:rPr lang="ru-RU" sz="3400" dirty="0" smtClean="0">
                <a:latin typeface="Comic Sans MS" pitchFamily="66" charset="0"/>
              </a:rPr>
              <a:t>. Такими </a:t>
            </a:r>
            <a:r>
              <a:rPr lang="ru-RU" sz="3400" dirty="0" err="1" smtClean="0">
                <a:latin typeface="Comic Sans MS" pitchFamily="66" charset="0"/>
              </a:rPr>
              <a:t>є</a:t>
            </a:r>
            <a:r>
              <a:rPr lang="ru-RU" sz="3400" dirty="0" smtClean="0">
                <a:latin typeface="Comic Sans MS" pitchFamily="66" charset="0"/>
              </a:rPr>
              <a:t> </a:t>
            </a:r>
            <a:r>
              <a:rPr lang="ru-RU" sz="3400" dirty="0" err="1" smtClean="0">
                <a:latin typeface="Comic Sans MS" pitchFamily="66" charset="0"/>
              </a:rPr>
              <a:t>Асканія-Нова</a:t>
            </a:r>
            <a:r>
              <a:rPr lang="ru-RU" sz="3400" dirty="0" smtClean="0">
                <a:latin typeface="Comic Sans MS" pitchFamily="66" charset="0"/>
              </a:rPr>
              <a:t>, </a:t>
            </a:r>
            <a:r>
              <a:rPr lang="ru-RU" sz="3400" dirty="0" err="1" smtClean="0">
                <a:latin typeface="Comic Sans MS" pitchFamily="66" charset="0"/>
              </a:rPr>
              <a:t>Карпатський</a:t>
            </a:r>
            <a:r>
              <a:rPr lang="ru-RU" sz="3400" dirty="0" smtClean="0">
                <a:latin typeface="Comic Sans MS" pitchFamily="66" charset="0"/>
              </a:rPr>
              <a:t>, </a:t>
            </a:r>
            <a:r>
              <a:rPr lang="ru-RU" sz="3400" dirty="0" err="1" smtClean="0">
                <a:latin typeface="Comic Sans MS" pitchFamily="66" charset="0"/>
              </a:rPr>
              <a:t>Чорноморський</a:t>
            </a:r>
            <a:r>
              <a:rPr lang="ru-RU" sz="3400" dirty="0" smtClean="0">
                <a:latin typeface="Comic Sans MS" pitchFamily="66" charset="0"/>
              </a:rPr>
              <a:t> та </a:t>
            </a:r>
            <a:r>
              <a:rPr lang="ru-RU" sz="3400" dirty="0" err="1" smtClean="0">
                <a:latin typeface="Comic Sans MS" pitchFamily="66" charset="0"/>
              </a:rPr>
              <a:t>інші</a:t>
            </a:r>
            <a:r>
              <a:rPr lang="ru-RU" sz="3400" dirty="0" smtClean="0">
                <a:latin typeface="Comic Sans MS" pitchFamily="66" charset="0"/>
              </a:rPr>
              <a:t>. В межах </a:t>
            </a:r>
            <a:r>
              <a:rPr lang="ru-RU" sz="3400" dirty="0" err="1" smtClean="0">
                <a:latin typeface="Comic Sans MS" pitchFamily="66" charset="0"/>
              </a:rPr>
              <a:t>біосферного</a:t>
            </a:r>
            <a:r>
              <a:rPr lang="ru-RU" sz="3400" dirty="0" smtClean="0">
                <a:latin typeface="Comic Sans MS" pitchFamily="66" charset="0"/>
              </a:rPr>
              <a:t> </a:t>
            </a:r>
            <a:r>
              <a:rPr lang="ru-RU" sz="3400" dirty="0" err="1" smtClean="0">
                <a:latin typeface="Comic Sans MS" pitchFamily="66" charset="0"/>
              </a:rPr>
              <a:t>заповідника</a:t>
            </a:r>
            <a:r>
              <a:rPr lang="ru-RU" sz="3400" dirty="0" smtClean="0">
                <a:latin typeface="Comic Sans MS" pitchFamily="66" charset="0"/>
              </a:rPr>
              <a:t> </a:t>
            </a:r>
            <a:r>
              <a:rPr lang="ru-RU" sz="3400" dirty="0" err="1" smtClean="0">
                <a:latin typeface="Comic Sans MS" pitchFamily="66" charset="0"/>
              </a:rPr>
              <a:t>виділяють</a:t>
            </a:r>
            <a:r>
              <a:rPr lang="ru-RU" sz="3400" dirty="0" smtClean="0">
                <a:latin typeface="Comic Sans MS" pitchFamily="66" charset="0"/>
              </a:rPr>
              <a:t> </a:t>
            </a:r>
            <a:r>
              <a:rPr lang="ru-RU" sz="3400" dirty="0" err="1" smtClean="0">
                <a:latin typeface="Comic Sans MS" pitchFamily="66" charset="0"/>
              </a:rPr>
              <a:t>кілька</a:t>
            </a:r>
            <a:r>
              <a:rPr lang="ru-RU" sz="3400" dirty="0" smtClean="0">
                <a:latin typeface="Comic Sans MS" pitchFamily="66" charset="0"/>
              </a:rPr>
              <a:t> </a:t>
            </a:r>
            <a:r>
              <a:rPr lang="ru-RU" sz="3400" dirty="0" err="1" smtClean="0">
                <a:latin typeface="Comic Sans MS" pitchFamily="66" charset="0"/>
              </a:rPr>
              <a:t>територій</a:t>
            </a:r>
            <a:r>
              <a:rPr lang="ru-RU" sz="3400" dirty="0" smtClean="0">
                <a:latin typeface="Comic Sans MS" pitchFamily="66" charset="0"/>
              </a:rPr>
              <a:t>. На </a:t>
            </a:r>
            <a:r>
              <a:rPr lang="ru-RU" sz="3400" dirty="0" err="1" smtClean="0">
                <a:latin typeface="Comic Sans MS" pitchFamily="66" charset="0"/>
              </a:rPr>
              <a:t>одній</a:t>
            </a:r>
            <a:r>
              <a:rPr lang="ru-RU" sz="3400" dirty="0" smtClean="0">
                <a:latin typeface="Comic Sans MS" pitchFamily="66" charset="0"/>
              </a:rPr>
              <a:t> </a:t>
            </a:r>
            <a:r>
              <a:rPr lang="ru-RU" sz="3400" dirty="0" err="1" smtClean="0">
                <a:latin typeface="Comic Sans MS" pitchFamily="66" charset="0"/>
              </a:rPr>
              <a:t>з</a:t>
            </a:r>
            <a:r>
              <a:rPr lang="ru-RU" sz="3400" dirty="0" smtClean="0">
                <a:latin typeface="Comic Sans MS" pitchFamily="66" charset="0"/>
              </a:rPr>
              <a:t> них </a:t>
            </a:r>
            <a:r>
              <a:rPr lang="ru-RU" sz="3400" dirty="0" err="1" smtClean="0">
                <a:latin typeface="Comic Sans MS" pitchFamily="66" charset="0"/>
              </a:rPr>
              <a:t>господарська</a:t>
            </a:r>
            <a:r>
              <a:rPr lang="ru-RU" sz="3400" dirty="0" smtClean="0">
                <a:latin typeface="Comic Sans MS" pitchFamily="66" charset="0"/>
              </a:rPr>
              <a:t> </a:t>
            </a:r>
            <a:r>
              <a:rPr lang="ru-RU" sz="3400" dirty="0" err="1" smtClean="0">
                <a:latin typeface="Comic Sans MS" pitchFamily="66" charset="0"/>
              </a:rPr>
              <a:t>діяльність</a:t>
            </a:r>
            <a:r>
              <a:rPr lang="ru-RU" sz="3400" dirty="0" smtClean="0">
                <a:latin typeface="Comic Sans MS" pitchFamily="66" charset="0"/>
              </a:rPr>
              <a:t> </a:t>
            </a:r>
            <a:r>
              <a:rPr lang="ru-RU" sz="3400" dirty="0" err="1" smtClean="0">
                <a:latin typeface="Comic Sans MS" pitchFamily="66" charset="0"/>
              </a:rPr>
              <a:t>повністю</a:t>
            </a:r>
            <a:r>
              <a:rPr lang="ru-RU" sz="3400" dirty="0" smtClean="0">
                <a:latin typeface="Comic Sans MS" pitchFamily="66" charset="0"/>
              </a:rPr>
              <a:t> заборонена, на </a:t>
            </a:r>
            <a:r>
              <a:rPr lang="ru-RU" sz="3400" dirty="0" err="1" smtClean="0">
                <a:latin typeface="Comic Sans MS" pitchFamily="66" charset="0"/>
              </a:rPr>
              <a:t>іншій</a:t>
            </a:r>
            <a:r>
              <a:rPr lang="ru-RU" sz="3400" dirty="0" smtClean="0">
                <a:latin typeface="Comic Sans MS" pitchFamily="66" charset="0"/>
              </a:rPr>
              <a:t> </a:t>
            </a:r>
            <a:r>
              <a:rPr lang="ru-RU" sz="3400" dirty="0" err="1" smtClean="0">
                <a:latin typeface="Comic Sans MS" pitchFamily="66" charset="0"/>
              </a:rPr>
              <a:t>дозволяють</a:t>
            </a:r>
            <a:r>
              <a:rPr lang="ru-RU" sz="3400" dirty="0" smtClean="0">
                <a:latin typeface="Comic Sans MS" pitchFamily="66" charset="0"/>
              </a:rPr>
              <a:t> </a:t>
            </a:r>
            <a:r>
              <a:rPr lang="ru-RU" sz="3400" dirty="0" err="1" smtClean="0">
                <a:latin typeface="Comic Sans MS" pitchFamily="66" charset="0"/>
              </a:rPr>
              <a:t>незначне</a:t>
            </a:r>
            <a:r>
              <a:rPr lang="ru-RU" sz="3400" dirty="0" smtClean="0">
                <a:latin typeface="Comic Sans MS" pitchFamily="66" charset="0"/>
              </a:rPr>
              <a:t> </a:t>
            </a:r>
            <a:r>
              <a:rPr lang="ru-RU" sz="3400" dirty="0" err="1" smtClean="0">
                <a:latin typeface="Comic Sans MS" pitchFamily="66" charset="0"/>
              </a:rPr>
              <a:t>використання</a:t>
            </a:r>
            <a:r>
              <a:rPr lang="ru-RU" sz="3400" dirty="0" smtClean="0">
                <a:latin typeface="Comic Sans MS" pitchFamily="66" charset="0"/>
              </a:rPr>
              <a:t> </a:t>
            </a:r>
            <a:r>
              <a:rPr lang="ru-RU" sz="3400" dirty="0" err="1" smtClean="0">
                <a:latin typeface="Comic Sans MS" pitchFamily="66" charset="0"/>
              </a:rPr>
              <a:t>природи</a:t>
            </a:r>
            <a:r>
              <a:rPr lang="ru-RU" sz="3400" dirty="0" smtClean="0">
                <a:latin typeface="Comic Sans MS" pitchFamily="66" charset="0"/>
              </a:rPr>
              <a:t>, </a:t>
            </a:r>
            <a:r>
              <a:rPr lang="ru-RU" sz="3400" dirty="0" err="1" smtClean="0">
                <a:latin typeface="Comic Sans MS" pitchFamily="66" charset="0"/>
              </a:rPr>
              <a:t>наприклад</a:t>
            </a:r>
            <a:r>
              <a:rPr lang="ru-RU" sz="3400" dirty="0" smtClean="0">
                <a:latin typeface="Comic Sans MS" pitchFamily="66" charset="0"/>
              </a:rPr>
              <a:t> </a:t>
            </a:r>
            <a:r>
              <a:rPr lang="ru-RU" sz="3400" dirty="0" err="1" smtClean="0">
                <a:latin typeface="Comic Sans MS" pitchFamily="66" charset="0"/>
              </a:rPr>
              <a:t>риболовлю</a:t>
            </a:r>
            <a:r>
              <a:rPr lang="ru-RU" sz="3400" dirty="0" smtClean="0">
                <a:latin typeface="Comic Sans MS" pitchFamily="66" charset="0"/>
              </a:rPr>
              <a:t>, </a:t>
            </a:r>
            <a:r>
              <a:rPr lang="ru-RU" sz="3400" dirty="0" err="1" smtClean="0">
                <a:latin typeface="Comic Sans MS" pitchFamily="66" charset="0"/>
              </a:rPr>
              <a:t>збирання</a:t>
            </a:r>
            <a:r>
              <a:rPr lang="ru-RU" sz="3400" dirty="0" smtClean="0">
                <a:latin typeface="Comic Sans MS" pitchFamily="66" charset="0"/>
              </a:rPr>
              <a:t> </a:t>
            </a:r>
            <a:r>
              <a:rPr lang="ru-RU" sz="3400" dirty="0" err="1" smtClean="0">
                <a:latin typeface="Comic Sans MS" pitchFamily="66" charset="0"/>
              </a:rPr>
              <a:t>грибів</a:t>
            </a:r>
            <a:r>
              <a:rPr lang="ru-RU" sz="3400" dirty="0" smtClean="0">
                <a:latin typeface="Comic Sans MS" pitchFamily="66" charset="0"/>
              </a:rPr>
              <a:t> </a:t>
            </a:r>
            <a:r>
              <a:rPr lang="ru-RU" sz="3400" dirty="0" err="1" smtClean="0">
                <a:latin typeface="Comic Sans MS" pitchFamily="66" charset="0"/>
              </a:rPr>
              <a:t>і</a:t>
            </a:r>
            <a:r>
              <a:rPr lang="ru-RU" sz="3400" dirty="0" smtClean="0">
                <a:latin typeface="Comic Sans MS" pitchFamily="66" charset="0"/>
              </a:rPr>
              <a:t> </a:t>
            </a:r>
            <a:r>
              <a:rPr lang="ru-RU" sz="3400" dirty="0" err="1" smtClean="0">
                <a:latin typeface="Comic Sans MS" pitchFamily="66" charset="0"/>
              </a:rPr>
              <a:t>ягід</a:t>
            </a:r>
            <a:r>
              <a:rPr lang="ru-RU" sz="3400" dirty="0" smtClean="0">
                <a:latin typeface="Comic Sans MS" pitchFamily="66" charset="0"/>
              </a:rPr>
              <a:t>. </a:t>
            </a:r>
            <a:r>
              <a:rPr lang="ru-RU" sz="3400" dirty="0" err="1" smtClean="0">
                <a:latin typeface="Comic Sans MS" pitchFamily="66" charset="0"/>
              </a:rPr>
              <a:t>Потім</a:t>
            </a:r>
            <a:r>
              <a:rPr lang="ru-RU" sz="3400" dirty="0" smtClean="0">
                <a:latin typeface="Comic Sans MS" pitchFamily="66" charset="0"/>
              </a:rPr>
              <a:t> </a:t>
            </a:r>
            <a:r>
              <a:rPr lang="ru-RU" sz="3400" dirty="0" err="1" smtClean="0">
                <a:latin typeface="Comic Sans MS" pitchFamily="66" charset="0"/>
              </a:rPr>
              <a:t>порівнюють</a:t>
            </a:r>
            <a:r>
              <a:rPr lang="ru-RU" sz="3400" dirty="0" smtClean="0">
                <a:latin typeface="Comic Sans MS" pitchFamily="66" charset="0"/>
              </a:rPr>
              <a:t> </a:t>
            </a:r>
            <a:r>
              <a:rPr lang="ru-RU" sz="3400" dirty="0" err="1" smtClean="0">
                <a:latin typeface="Comic Sans MS" pitchFamily="66" charset="0"/>
              </a:rPr>
              <a:t>їх</a:t>
            </a:r>
            <a:r>
              <a:rPr lang="ru-RU" sz="3400" dirty="0" smtClean="0">
                <a:latin typeface="Comic Sans MS" pitchFamily="66" charset="0"/>
              </a:rPr>
              <a:t> </a:t>
            </a:r>
            <a:r>
              <a:rPr lang="ru-RU" sz="3400" dirty="0" err="1" smtClean="0">
                <a:latin typeface="Comic Sans MS" pitchFamily="66" charset="0"/>
              </a:rPr>
              <a:t>із</a:t>
            </a:r>
            <a:r>
              <a:rPr lang="ru-RU" sz="3400" dirty="0" smtClean="0">
                <a:latin typeface="Comic Sans MS" pitchFamily="66" charset="0"/>
              </a:rPr>
              <a:t> </a:t>
            </a:r>
            <a:r>
              <a:rPr lang="ru-RU" sz="3400" dirty="0" err="1" smtClean="0">
                <a:latin typeface="Comic Sans MS" pitchFamily="66" charset="0"/>
              </a:rPr>
              <a:t>територією</a:t>
            </a:r>
            <a:r>
              <a:rPr lang="ru-RU" sz="3400" dirty="0" smtClean="0">
                <a:latin typeface="Comic Sans MS" pitchFamily="66" charset="0"/>
              </a:rPr>
              <a:t>, на </a:t>
            </a:r>
            <a:r>
              <a:rPr lang="ru-RU" sz="3400" dirty="0" err="1" smtClean="0">
                <a:latin typeface="Comic Sans MS" pitchFamily="66" charset="0"/>
              </a:rPr>
              <a:t>якій</a:t>
            </a:r>
            <a:r>
              <a:rPr lang="ru-RU" sz="3400" dirty="0" smtClean="0">
                <a:latin typeface="Comic Sans MS" pitchFamily="66" charset="0"/>
              </a:rPr>
              <a:t> </a:t>
            </a:r>
            <a:r>
              <a:rPr lang="ru-RU" sz="3400" dirty="0" err="1" smtClean="0">
                <a:latin typeface="Comic Sans MS" pitchFamily="66" charset="0"/>
              </a:rPr>
              <a:t>господарська</a:t>
            </a:r>
            <a:r>
              <a:rPr lang="ru-RU" sz="3400" dirty="0" smtClean="0">
                <a:latin typeface="Comic Sans MS" pitchFamily="66" charset="0"/>
              </a:rPr>
              <a:t> </a:t>
            </a:r>
            <a:r>
              <a:rPr lang="ru-RU" sz="3400" dirty="0" err="1" smtClean="0">
                <a:latin typeface="Comic Sans MS" pitchFamily="66" charset="0"/>
              </a:rPr>
              <a:t>діяльність</a:t>
            </a:r>
            <a:r>
              <a:rPr lang="ru-RU" sz="3400" dirty="0" smtClean="0">
                <a:latin typeface="Comic Sans MS" pitchFamily="66" charset="0"/>
              </a:rPr>
              <a:t> </a:t>
            </a:r>
            <a:r>
              <a:rPr lang="ru-RU" sz="3400" dirty="0" err="1" smtClean="0">
                <a:latin typeface="Comic Sans MS" pitchFamily="66" charset="0"/>
              </a:rPr>
              <a:t>ведеться</a:t>
            </a:r>
            <a:r>
              <a:rPr lang="ru-RU" sz="3400" dirty="0" smtClean="0">
                <a:latin typeface="Comic Sans MS" pitchFamily="66" charset="0"/>
              </a:rPr>
              <a:t> </a:t>
            </a:r>
            <a:r>
              <a:rPr lang="ru-RU" sz="3400" dirty="0" err="1" smtClean="0">
                <a:latin typeface="Comic Sans MS" pitchFamily="66" charset="0"/>
              </a:rPr>
              <a:t>повною</a:t>
            </a:r>
            <a:r>
              <a:rPr lang="ru-RU" sz="3400" dirty="0" smtClean="0">
                <a:latin typeface="Comic Sans MS" pitchFamily="66" charset="0"/>
              </a:rPr>
              <a:t> </a:t>
            </a:r>
            <a:r>
              <a:rPr lang="ru-RU" sz="3400" dirty="0" err="1" smtClean="0">
                <a:latin typeface="Comic Sans MS" pitchFamily="66" charset="0"/>
              </a:rPr>
              <a:t>мірою</a:t>
            </a:r>
            <a:r>
              <a:rPr lang="ru-RU" sz="3400" dirty="0" smtClean="0">
                <a:latin typeface="Comic Sans MS" pitchFamily="66" charset="0"/>
              </a:rPr>
              <a:t>. </a:t>
            </a:r>
            <a:r>
              <a:rPr lang="ru-RU" sz="3400" dirty="0" err="1" smtClean="0">
                <a:latin typeface="Comic Sans MS" pitchFamily="66" charset="0"/>
              </a:rPr>
              <a:t>Вивчивши</a:t>
            </a:r>
            <a:r>
              <a:rPr lang="ru-RU" sz="3400" dirty="0" smtClean="0">
                <a:latin typeface="Comic Sans MS" pitchFamily="66" charset="0"/>
              </a:rPr>
              <a:t> </a:t>
            </a:r>
            <a:r>
              <a:rPr lang="ru-RU" sz="3400" dirty="0" err="1" smtClean="0">
                <a:latin typeface="Comic Sans MS" pitchFamily="66" charset="0"/>
              </a:rPr>
              <a:t>зміни</a:t>
            </a:r>
            <a:r>
              <a:rPr lang="ru-RU" sz="3400" dirty="0" smtClean="0">
                <a:latin typeface="Comic Sans MS" pitchFamily="66" charset="0"/>
              </a:rPr>
              <a:t>, </a:t>
            </a:r>
            <a:r>
              <a:rPr lang="ru-RU" sz="3400" dirty="0" err="1" smtClean="0">
                <a:latin typeface="Comic Sans MS" pitchFamily="66" charset="0"/>
              </a:rPr>
              <a:t>що</a:t>
            </a:r>
            <a:r>
              <a:rPr lang="ru-RU" sz="3400" dirty="0" smtClean="0">
                <a:latin typeface="Comic Sans MS" pitchFamily="66" charset="0"/>
              </a:rPr>
              <a:t> </a:t>
            </a:r>
            <a:r>
              <a:rPr lang="ru-RU" sz="3400" dirty="0" err="1" smtClean="0">
                <a:latin typeface="Comic Sans MS" pitchFamily="66" charset="0"/>
              </a:rPr>
              <a:t>відбуваються</a:t>
            </a:r>
            <a:r>
              <a:rPr lang="ru-RU" sz="3400" dirty="0" smtClean="0">
                <a:latin typeface="Comic Sans MS" pitchFamily="66" charset="0"/>
              </a:rPr>
              <a:t> на </a:t>
            </a:r>
            <a:r>
              <a:rPr lang="ru-RU" sz="3400" dirty="0" err="1" smtClean="0">
                <a:latin typeface="Comic Sans MS" pitchFamily="66" charset="0"/>
              </a:rPr>
              <a:t>цих</a:t>
            </a:r>
            <a:r>
              <a:rPr lang="ru-RU" sz="3400" dirty="0" smtClean="0">
                <a:latin typeface="Comic Sans MS" pitchFamily="66" charset="0"/>
              </a:rPr>
              <a:t> </a:t>
            </a:r>
            <a:r>
              <a:rPr lang="ru-RU" sz="3400" dirty="0" err="1" smtClean="0">
                <a:latin typeface="Comic Sans MS" pitchFamily="66" charset="0"/>
              </a:rPr>
              <a:t>територіях</a:t>
            </a:r>
            <a:r>
              <a:rPr lang="ru-RU" sz="3400" dirty="0" smtClean="0">
                <a:latin typeface="Comic Sans MS" pitchFamily="66" charset="0"/>
              </a:rPr>
              <a:t>, </a:t>
            </a:r>
            <a:r>
              <a:rPr lang="ru-RU" sz="3400" dirty="0" err="1" smtClean="0">
                <a:latin typeface="Comic Sans MS" pitchFamily="66" charset="0"/>
              </a:rPr>
              <a:t>пропонують</a:t>
            </a:r>
            <a:r>
              <a:rPr lang="ru-RU" sz="3400" dirty="0" smtClean="0">
                <a:latin typeface="Comic Sans MS" pitchFamily="66" charset="0"/>
              </a:rPr>
              <a:t>, як </a:t>
            </a:r>
            <a:r>
              <a:rPr lang="ru-RU" sz="3400" dirty="0" err="1" smtClean="0">
                <a:latin typeface="Comic Sans MS" pitchFamily="66" charset="0"/>
              </a:rPr>
              <a:t>краще</a:t>
            </a:r>
            <a:r>
              <a:rPr lang="ru-RU" sz="3400" dirty="0" smtClean="0">
                <a:latin typeface="Comic Sans MS" pitchFamily="66" charset="0"/>
              </a:rPr>
              <a:t> </a:t>
            </a:r>
            <a:r>
              <a:rPr lang="ru-RU" sz="3400" dirty="0" err="1" smtClean="0">
                <a:latin typeface="Comic Sans MS" pitchFamily="66" charset="0"/>
              </a:rPr>
              <a:t>охороняти</a:t>
            </a:r>
            <a:r>
              <a:rPr lang="ru-RU" sz="3400" dirty="0" smtClean="0">
                <a:latin typeface="Comic Sans MS" pitchFamily="66" charset="0"/>
              </a:rPr>
              <a:t> </a:t>
            </a:r>
            <a:r>
              <a:rPr lang="ru-RU" sz="3400" dirty="0" err="1" smtClean="0">
                <a:latin typeface="Comic Sans MS" pitchFamily="66" charset="0"/>
              </a:rPr>
              <a:t>біосферу</a:t>
            </a:r>
            <a:r>
              <a:rPr lang="ru-RU" sz="3400" dirty="0" smtClean="0">
                <a:latin typeface="Comic Sans MS" pitchFamily="66" charset="0"/>
              </a:rPr>
              <a:t>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5" name="Содержимое 4" descr="140587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 rot="164723">
            <a:off x="4786883" y="1435734"/>
            <a:ext cx="4038600" cy="3055874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1291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 rot="21316805">
            <a:off x="441544" y="1733638"/>
            <a:ext cx="4424111" cy="3050793"/>
          </a:xfrm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404664"/>
            <a:ext cx="4038600" cy="6120680"/>
          </a:xfrm>
        </p:spPr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ru-RU" dirty="0" err="1" smtClean="0">
                <a:latin typeface="Comic Sans MS" pitchFamily="66" charset="0"/>
              </a:rPr>
              <a:t>Мальовничими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куточками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природи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є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природні</a:t>
            </a:r>
            <a:r>
              <a:rPr lang="ru-RU" dirty="0" smtClean="0">
                <a:latin typeface="Comic Sans MS" pitchFamily="66" charset="0"/>
              </a:rPr>
              <a:t> </a:t>
            </a:r>
            <a:r>
              <a:rPr lang="ru-RU" dirty="0" err="1" smtClean="0">
                <a:latin typeface="Comic Sans MS" pitchFamily="66" charset="0"/>
              </a:rPr>
              <a:t>національні</a:t>
            </a:r>
            <a:r>
              <a:rPr lang="ru-RU" dirty="0" smtClean="0">
                <a:latin typeface="Comic Sans MS" pitchFamily="66" charset="0"/>
              </a:rPr>
              <a:t> парки. </a:t>
            </a:r>
            <a:r>
              <a:rPr lang="ru-RU" dirty="0" err="1" smtClean="0">
                <a:latin typeface="Comic Sans MS" pitchFamily="66" charset="0"/>
              </a:rPr>
              <a:t>їх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створюють</a:t>
            </a:r>
            <a:r>
              <a:rPr lang="ru-RU" dirty="0" smtClean="0">
                <a:latin typeface="Comic Sans MS" pitchFamily="66" charset="0"/>
              </a:rPr>
              <a:t> для </a:t>
            </a:r>
            <a:r>
              <a:rPr lang="ru-RU" dirty="0" err="1" smtClean="0">
                <a:latin typeface="Comic Sans MS" pitchFamily="66" charset="0"/>
              </a:rPr>
              <a:t>збереження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грибів</a:t>
            </a:r>
            <a:r>
              <a:rPr lang="ru-RU" dirty="0" smtClean="0">
                <a:latin typeface="Comic Sans MS" pitchFamily="66" charset="0"/>
              </a:rPr>
              <a:t>, </a:t>
            </a:r>
            <a:r>
              <a:rPr lang="ru-RU" dirty="0" err="1" smtClean="0">
                <a:latin typeface="Comic Sans MS" pitchFamily="66" charset="0"/>
              </a:rPr>
              <a:t>рослин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і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тварин</a:t>
            </a:r>
            <a:r>
              <a:rPr lang="ru-RU" dirty="0" smtClean="0">
                <a:latin typeface="Comic Sans MS" pitchFamily="66" charset="0"/>
              </a:rPr>
              <a:t> разом </a:t>
            </a:r>
            <a:r>
              <a:rPr lang="ru-RU" dirty="0" err="1" smtClean="0">
                <a:latin typeface="Comic Sans MS" pitchFamily="66" charset="0"/>
              </a:rPr>
              <a:t>із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місцем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їхнього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перебування</a:t>
            </a:r>
            <a:r>
              <a:rPr lang="ru-RU" dirty="0" smtClean="0">
                <a:latin typeface="Comic Sans MS" pitchFamily="66" charset="0"/>
              </a:rPr>
              <a:t>, а </a:t>
            </a:r>
            <a:r>
              <a:rPr lang="ru-RU" dirty="0" err="1" smtClean="0">
                <a:latin typeface="Comic Sans MS" pitchFamily="66" charset="0"/>
              </a:rPr>
              <a:t>також</a:t>
            </a:r>
            <a:r>
              <a:rPr lang="ru-RU" dirty="0" smtClean="0">
                <a:latin typeface="Comic Sans MS" pitchFamily="66" charset="0"/>
              </a:rPr>
              <a:t> для </a:t>
            </a:r>
            <a:r>
              <a:rPr lang="ru-RU" dirty="0" err="1" smtClean="0">
                <a:latin typeface="Comic Sans MS" pitchFamily="66" charset="0"/>
              </a:rPr>
              <a:t>масового</a:t>
            </a:r>
            <a:r>
              <a:rPr lang="ru-RU" dirty="0" smtClean="0">
                <a:latin typeface="Comic Sans MS" pitchFamily="66" charset="0"/>
              </a:rPr>
              <a:t> туризму та </a:t>
            </a:r>
            <a:r>
              <a:rPr lang="ru-RU" dirty="0" err="1" smtClean="0">
                <a:latin typeface="Comic Sans MS" pitchFamily="66" charset="0"/>
              </a:rPr>
              <a:t>відпочинку</a:t>
            </a:r>
            <a:r>
              <a:rPr lang="ru-RU" dirty="0" smtClean="0">
                <a:latin typeface="Comic Sans MS" pitchFamily="66" charset="0"/>
              </a:rPr>
              <a:t> людей</a:t>
            </a:r>
            <a:r>
              <a:rPr lang="ru-RU" dirty="0" smtClean="0">
                <a:latin typeface="Comic Sans MS" pitchFamily="66" charset="0"/>
              </a:rPr>
              <a:t>. </a:t>
            </a:r>
            <a:r>
              <a:rPr lang="ru-RU" dirty="0" err="1" smtClean="0">
                <a:latin typeface="Comic Sans MS" pitchFamily="66" charset="0"/>
              </a:rPr>
              <a:t>Крім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smtClean="0">
                <a:latin typeface="Comic Sans MS" pitchFamily="66" charset="0"/>
              </a:rPr>
              <a:t>них, в </a:t>
            </a:r>
            <a:r>
              <a:rPr lang="ru-RU" dirty="0" err="1" smtClean="0">
                <a:latin typeface="Comic Sans MS" pitchFamily="66" charset="0"/>
              </a:rPr>
              <a:t>Україні</a:t>
            </a:r>
            <a:r>
              <a:rPr lang="ru-RU" dirty="0" smtClean="0">
                <a:latin typeface="Comic Sans MS" pitchFamily="66" charset="0"/>
              </a:rPr>
              <a:t> створено </a:t>
            </a:r>
            <a:r>
              <a:rPr lang="ru-RU" dirty="0" err="1" smtClean="0">
                <a:latin typeface="Comic Sans MS" pitchFamily="66" charset="0"/>
              </a:rPr>
              <a:t>ще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такі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національні</a:t>
            </a:r>
            <a:r>
              <a:rPr lang="ru-RU" dirty="0" smtClean="0">
                <a:latin typeface="Comic Sans MS" pitchFamily="66" charset="0"/>
              </a:rPr>
              <a:t> парки: </a:t>
            </a:r>
            <a:r>
              <a:rPr lang="ru-RU" dirty="0" err="1" smtClean="0">
                <a:latin typeface="Comic Sans MS" pitchFamily="66" charset="0"/>
              </a:rPr>
              <a:t>Яворівський</a:t>
            </a:r>
            <a:r>
              <a:rPr lang="ru-RU" dirty="0" smtClean="0">
                <a:latin typeface="Comic Sans MS" pitchFamily="66" charset="0"/>
              </a:rPr>
              <a:t>, «</a:t>
            </a:r>
            <a:r>
              <a:rPr lang="ru-RU" dirty="0" err="1" smtClean="0">
                <a:latin typeface="Comic Sans MS" pitchFamily="66" charset="0"/>
              </a:rPr>
              <a:t>Синевир</a:t>
            </a:r>
            <a:r>
              <a:rPr lang="ru-RU" dirty="0" smtClean="0">
                <a:latin typeface="Comic Sans MS" pitchFamily="66" charset="0"/>
              </a:rPr>
              <a:t>», «</a:t>
            </a:r>
            <a:r>
              <a:rPr lang="ru-RU" dirty="0" err="1" smtClean="0">
                <a:latin typeface="Comic Sans MS" pitchFamily="66" charset="0"/>
              </a:rPr>
              <a:t>Святі</a:t>
            </a:r>
            <a:r>
              <a:rPr lang="ru-RU" dirty="0" smtClean="0">
                <a:latin typeface="Comic Sans MS" pitchFamily="66" charset="0"/>
              </a:rPr>
              <a:t> гори</a:t>
            </a:r>
            <a:r>
              <a:rPr lang="ru-RU" dirty="0" smtClean="0">
                <a:latin typeface="Comic Sans MS" pitchFamily="66" charset="0"/>
              </a:rPr>
              <a:t>». У </a:t>
            </a:r>
            <a:r>
              <a:rPr lang="ru-RU" dirty="0" smtClean="0">
                <a:latin typeface="Comic Sans MS" pitchFamily="66" charset="0"/>
              </a:rPr>
              <a:t>заказниках </a:t>
            </a:r>
            <a:r>
              <a:rPr lang="ru-RU" dirty="0" err="1" smtClean="0">
                <a:latin typeface="Comic Sans MS" pitchFamily="66" charset="0"/>
              </a:rPr>
              <a:t>охороняють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якусь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певну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ділянку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екосистеми</a:t>
            </a:r>
            <a:r>
              <a:rPr lang="ru-RU" dirty="0" smtClean="0">
                <a:latin typeface="Comic Sans MS" pitchFamily="66" charset="0"/>
              </a:rPr>
              <a:t>, </a:t>
            </a:r>
            <a:r>
              <a:rPr lang="ru-RU" dirty="0" err="1" smtClean="0">
                <a:latin typeface="Comic Sans MS" pitchFamily="66" charset="0"/>
              </a:rPr>
              <a:t>наприклад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лісовий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схил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чи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ділянку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зростання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рідкісної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або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зникаючої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рослини</a:t>
            </a:r>
            <a:r>
              <a:rPr lang="ru-RU" dirty="0" smtClean="0">
                <a:latin typeface="Comic Sans MS" pitchFamily="66" charset="0"/>
              </a:rPr>
              <a:t>. Тут </a:t>
            </a:r>
            <a:r>
              <a:rPr lang="ru-RU" dirty="0" err="1" smtClean="0">
                <a:latin typeface="Comic Sans MS" pitchFamily="66" charset="0"/>
              </a:rPr>
              <a:t>можна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здійснювати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господарську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діяльність</a:t>
            </a:r>
            <a:r>
              <a:rPr lang="ru-RU" dirty="0" smtClean="0">
                <a:latin typeface="Comic Sans MS" pitchFamily="66" charset="0"/>
              </a:rPr>
              <a:t>, </a:t>
            </a:r>
            <a:r>
              <a:rPr lang="ru-RU" dirty="0" err="1" smtClean="0">
                <a:latin typeface="Comic Sans MS" pitchFamily="66" charset="0"/>
              </a:rPr>
              <a:t>що</a:t>
            </a:r>
            <a:r>
              <a:rPr lang="ru-RU" dirty="0" smtClean="0">
                <a:latin typeface="Comic Sans MS" pitchFamily="66" charset="0"/>
              </a:rPr>
              <a:t> не </a:t>
            </a:r>
            <a:r>
              <a:rPr lang="ru-RU" dirty="0" err="1" smtClean="0">
                <a:latin typeface="Comic Sans MS" pitchFamily="66" charset="0"/>
              </a:rPr>
              <a:t>загрожує</a:t>
            </a:r>
            <a:r>
              <a:rPr lang="ru-RU" dirty="0" smtClean="0">
                <a:latin typeface="Comic Sans MS" pitchFamily="66" charset="0"/>
              </a:rPr>
              <a:t> </a:t>
            </a:r>
            <a:r>
              <a:rPr lang="ru-RU" dirty="0" err="1" smtClean="0">
                <a:latin typeface="Comic Sans MS" pitchFamily="66" charset="0"/>
              </a:rPr>
              <a:t>природі</a:t>
            </a:r>
            <a:r>
              <a:rPr lang="ru-RU" dirty="0" smtClean="0">
                <a:latin typeface="Comic Sans MS" pitchFamily="66" charset="0"/>
              </a:rPr>
              <a:t>. Заказники </a:t>
            </a:r>
            <a:r>
              <a:rPr lang="ru-RU" dirty="0" err="1" smtClean="0">
                <a:latin typeface="Comic Sans MS" pitchFamily="66" charset="0"/>
              </a:rPr>
              <a:t>є</a:t>
            </a:r>
            <a:r>
              <a:rPr lang="ru-RU" dirty="0" smtClean="0">
                <a:latin typeface="Comic Sans MS" pitchFamily="66" charset="0"/>
              </a:rPr>
              <a:t> в </a:t>
            </a:r>
            <a:r>
              <a:rPr lang="ru-RU" dirty="0" err="1" smtClean="0">
                <a:latin typeface="Comic Sans MS" pitchFamily="66" charset="0"/>
              </a:rPr>
              <a:t>усіх</a:t>
            </a:r>
            <a:r>
              <a:rPr lang="ru-RU" dirty="0" smtClean="0">
                <a:latin typeface="Comic Sans MS" pitchFamily="66" charset="0"/>
              </a:rPr>
              <a:t> областях </a:t>
            </a:r>
            <a:r>
              <a:rPr lang="ru-RU" dirty="0" err="1" smtClean="0">
                <a:latin typeface="Comic Sans MS" pitchFamily="66" charset="0"/>
              </a:rPr>
              <a:t>України</a:t>
            </a:r>
            <a:r>
              <a:rPr lang="ru-RU" dirty="0" smtClean="0">
                <a:latin typeface="Comic Sans MS" pitchFamily="66" charset="0"/>
              </a:rPr>
              <a:t>.</a:t>
            </a:r>
          </a:p>
          <a:p>
            <a:pPr>
              <a:buNone/>
            </a:pPr>
            <a:endParaRPr lang="ru-RU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latin typeface="Comic Sans MS" pitchFamily="66" charset="0"/>
              </a:rPr>
              <a:t>Висновок:</a:t>
            </a:r>
            <a:endParaRPr lang="ru-RU" dirty="0"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19256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err="1" smtClean="0">
                <a:solidFill>
                  <a:srgbClr val="000000"/>
                </a:solidFill>
                <a:latin typeface="Comic Sans MS" pitchFamily="66" charset="0"/>
              </a:rPr>
              <a:t>Біосфера</a:t>
            </a:r>
            <a:r>
              <a:rPr lang="ru-RU" dirty="0" smtClean="0">
                <a:solidFill>
                  <a:srgbClr val="000000"/>
                </a:solidFill>
                <a:latin typeface="Comic Sans MS" pitchFamily="66" charset="0"/>
              </a:rPr>
              <a:t> </a:t>
            </a:r>
            <a:r>
              <a:rPr lang="ru-RU" dirty="0" err="1" smtClean="0">
                <a:solidFill>
                  <a:srgbClr val="000000"/>
                </a:solidFill>
                <a:latin typeface="Comic Sans MS" pitchFamily="66" charset="0"/>
              </a:rPr>
              <a:t>є</a:t>
            </a:r>
            <a:r>
              <a:rPr lang="ru-RU" dirty="0" smtClean="0">
                <a:solidFill>
                  <a:srgbClr val="000000"/>
                </a:solidFill>
                <a:latin typeface="Comic Sans MS" pitchFamily="66" charset="0"/>
              </a:rPr>
              <a:t> </a:t>
            </a:r>
            <a:r>
              <a:rPr lang="ru-RU" dirty="0" err="1" smtClean="0">
                <a:solidFill>
                  <a:srgbClr val="000000"/>
                </a:solidFill>
                <a:latin typeface="Comic Sans MS" pitchFamily="66" charset="0"/>
              </a:rPr>
              <a:t>джерелом</a:t>
            </a:r>
            <a:r>
              <a:rPr lang="ru-RU" dirty="0" smtClean="0">
                <a:solidFill>
                  <a:srgbClr val="000000"/>
                </a:solidFill>
                <a:latin typeface="Comic Sans MS" pitchFamily="66" charset="0"/>
              </a:rPr>
              <a:t> </a:t>
            </a:r>
            <a:r>
              <a:rPr lang="ru-RU" dirty="0" err="1" smtClean="0">
                <a:solidFill>
                  <a:srgbClr val="000000"/>
                </a:solidFill>
                <a:latin typeface="Comic Sans MS" pitchFamily="66" charset="0"/>
              </a:rPr>
              <a:t>природних</a:t>
            </a:r>
            <a:r>
              <a:rPr lang="ru-RU" dirty="0" smtClean="0">
                <a:solidFill>
                  <a:srgbClr val="000000"/>
                </a:solidFill>
                <a:latin typeface="Comic Sans MS" pitchFamily="66" charset="0"/>
              </a:rPr>
              <a:t> </a:t>
            </a:r>
            <a:r>
              <a:rPr lang="ru-RU" dirty="0" err="1" smtClean="0">
                <a:solidFill>
                  <a:srgbClr val="000000"/>
                </a:solidFill>
                <a:latin typeface="Comic Sans MS" pitchFamily="66" charset="0"/>
              </a:rPr>
              <a:t>багатств</a:t>
            </a:r>
            <a:r>
              <a:rPr lang="ru-RU" dirty="0" smtClean="0">
                <a:solidFill>
                  <a:srgbClr val="000000"/>
                </a:solidFill>
                <a:latin typeface="Comic Sans MS" pitchFamily="66" charset="0"/>
              </a:rPr>
              <a:t> для </a:t>
            </a:r>
            <a:r>
              <a:rPr lang="ru-RU" dirty="0" err="1" smtClean="0">
                <a:solidFill>
                  <a:srgbClr val="000000"/>
                </a:solidFill>
                <a:latin typeface="Comic Sans MS" pitchFamily="66" charset="0"/>
              </a:rPr>
              <a:t>людини</a:t>
            </a:r>
            <a:r>
              <a:rPr lang="ru-RU" dirty="0" smtClean="0">
                <a:solidFill>
                  <a:srgbClr val="000000"/>
                </a:solidFill>
                <a:latin typeface="Comic Sans MS" pitchFamily="66" charset="0"/>
              </a:rPr>
              <a:t> </a:t>
            </a:r>
            <a:r>
              <a:rPr lang="ru-RU" dirty="0" err="1" smtClean="0">
                <a:solidFill>
                  <a:srgbClr val="000000"/>
                </a:solidFill>
                <a:latin typeface="Comic Sans MS" pitchFamily="66" charset="0"/>
              </a:rPr>
              <a:t>і</a:t>
            </a:r>
            <a:r>
              <a:rPr lang="ru-RU" dirty="0" smtClean="0">
                <a:solidFill>
                  <a:srgbClr val="000000"/>
                </a:solidFill>
                <a:latin typeface="Comic Sans MS" pitchFamily="66" charset="0"/>
              </a:rPr>
              <a:t> </a:t>
            </a:r>
            <a:r>
              <a:rPr lang="ru-RU" dirty="0" err="1" smtClean="0">
                <a:solidFill>
                  <a:srgbClr val="000000"/>
                </a:solidFill>
                <a:latin typeface="Comic Sans MS" pitchFamily="66" charset="0"/>
              </a:rPr>
              <a:t>потребує</a:t>
            </a:r>
            <a:r>
              <a:rPr lang="ru-RU" dirty="0" smtClean="0">
                <a:solidFill>
                  <a:srgbClr val="000000"/>
                </a:solidFill>
                <a:latin typeface="Comic Sans MS" pitchFamily="66" charset="0"/>
              </a:rPr>
              <a:t> </a:t>
            </a:r>
            <a:r>
              <a:rPr lang="ru-RU" dirty="0" err="1" smtClean="0">
                <a:solidFill>
                  <a:srgbClr val="000000"/>
                </a:solidFill>
                <a:latin typeface="Comic Sans MS" pitchFamily="66" charset="0"/>
              </a:rPr>
              <a:t>піклування</a:t>
            </a:r>
            <a:r>
              <a:rPr lang="ru-RU" dirty="0" smtClean="0">
                <a:solidFill>
                  <a:srgbClr val="000000"/>
                </a:solidFill>
                <a:latin typeface="Comic Sans MS" pitchFamily="66" charset="0"/>
              </a:rPr>
              <a:t> про </a:t>
            </a:r>
            <a:r>
              <a:rPr lang="ru-RU" dirty="0" smtClean="0">
                <a:solidFill>
                  <a:srgbClr val="000000"/>
                </a:solidFill>
                <a:latin typeface="Comic Sans MS" pitchFamily="66" charset="0"/>
              </a:rPr>
              <a:t>себе.</a:t>
            </a:r>
            <a:endParaRPr lang="ru-RU" dirty="0" smtClean="0">
              <a:latin typeface="Comic Sans MS" pitchFamily="66" charset="0"/>
            </a:endParaRPr>
          </a:p>
          <a:p>
            <a:pPr>
              <a:buNone/>
            </a:pPr>
            <a:r>
              <a:rPr lang="ru-RU" dirty="0" smtClean="0">
                <a:solidFill>
                  <a:srgbClr val="000000"/>
                </a:solidFill>
                <a:latin typeface="Comic Sans MS" pitchFamily="66" charset="0"/>
              </a:rPr>
              <a:t>3 </a:t>
            </a:r>
            <a:r>
              <a:rPr lang="ru-RU" dirty="0" smtClean="0">
                <a:solidFill>
                  <a:srgbClr val="000000"/>
                </a:solidFill>
                <a:latin typeface="Comic Sans MS" pitchFamily="66" charset="0"/>
              </a:rPr>
              <a:t>метою </a:t>
            </a:r>
            <a:r>
              <a:rPr lang="ru-RU" dirty="0" err="1" smtClean="0">
                <a:solidFill>
                  <a:srgbClr val="000000"/>
                </a:solidFill>
                <a:latin typeface="Comic Sans MS" pitchFamily="66" charset="0"/>
              </a:rPr>
              <a:t>охорони</a:t>
            </a:r>
            <a:r>
              <a:rPr lang="ru-RU" dirty="0" smtClean="0">
                <a:solidFill>
                  <a:srgbClr val="000000"/>
                </a:solidFill>
                <a:latin typeface="Comic Sans MS" pitchFamily="66" charset="0"/>
              </a:rPr>
              <a:t> </a:t>
            </a:r>
            <a:r>
              <a:rPr lang="ru-RU" dirty="0" err="1" smtClean="0">
                <a:solidFill>
                  <a:srgbClr val="000000"/>
                </a:solidFill>
                <a:latin typeface="Comic Sans MS" pitchFamily="66" charset="0"/>
              </a:rPr>
              <a:t>біосфери</a:t>
            </a:r>
            <a:r>
              <a:rPr lang="ru-RU" dirty="0" smtClean="0">
                <a:solidFill>
                  <a:srgbClr val="000000"/>
                </a:solidFill>
                <a:latin typeface="Comic Sans MS" pitchFamily="66" charset="0"/>
              </a:rPr>
              <a:t> </a:t>
            </a:r>
            <a:r>
              <a:rPr lang="ru-RU" dirty="0" err="1" smtClean="0">
                <a:solidFill>
                  <a:srgbClr val="000000"/>
                </a:solidFill>
                <a:latin typeface="Comic Sans MS" pitchFamily="66" charset="0"/>
              </a:rPr>
              <a:t>здійснюється</a:t>
            </a:r>
            <a:r>
              <a:rPr lang="ru-RU" dirty="0" smtClean="0">
                <a:solidFill>
                  <a:srgbClr val="000000"/>
                </a:solidFill>
                <a:latin typeface="Comic Sans MS" pitchFamily="66" charset="0"/>
              </a:rPr>
              <a:t> </a:t>
            </a:r>
            <a:r>
              <a:rPr lang="ru-RU" dirty="0" err="1" smtClean="0">
                <a:solidFill>
                  <a:srgbClr val="000000"/>
                </a:solidFill>
                <a:latin typeface="Comic Sans MS" pitchFamily="66" charset="0"/>
              </a:rPr>
              <a:t>міжнародне</a:t>
            </a:r>
            <a:r>
              <a:rPr lang="ru-RU" dirty="0" smtClean="0">
                <a:solidFill>
                  <a:srgbClr val="000000"/>
                </a:solidFill>
                <a:latin typeface="Comic Sans MS" pitchFamily="66" charset="0"/>
              </a:rPr>
              <a:t> </a:t>
            </a:r>
            <a:r>
              <a:rPr lang="ru-RU" dirty="0" err="1" smtClean="0">
                <a:solidFill>
                  <a:srgbClr val="000000"/>
                </a:solidFill>
                <a:latin typeface="Comic Sans MS" pitchFamily="66" charset="0"/>
              </a:rPr>
              <a:t>співробітництво</a:t>
            </a:r>
            <a:r>
              <a:rPr lang="ru-RU" dirty="0" smtClean="0">
                <a:solidFill>
                  <a:srgbClr val="000000"/>
                </a:solidFill>
                <a:latin typeface="Comic Sans MS" pitchFamily="66" charset="0"/>
              </a:rPr>
              <a:t>. В </a:t>
            </a:r>
            <a:r>
              <a:rPr lang="ru-RU" dirty="0" err="1" smtClean="0">
                <a:solidFill>
                  <a:srgbClr val="000000"/>
                </a:solidFill>
                <a:latin typeface="Comic Sans MS" pitchFamily="66" charset="0"/>
              </a:rPr>
              <a:t>нашій</a:t>
            </a:r>
            <a:r>
              <a:rPr lang="ru-RU" dirty="0" smtClean="0">
                <a:solidFill>
                  <a:srgbClr val="000000"/>
                </a:solidFill>
                <a:latin typeface="Comic Sans MS" pitchFamily="66" charset="0"/>
              </a:rPr>
              <a:t> </a:t>
            </a:r>
            <a:r>
              <a:rPr lang="ru-RU" dirty="0" err="1" smtClean="0">
                <a:solidFill>
                  <a:srgbClr val="000000"/>
                </a:solidFill>
                <a:latin typeface="Comic Sans MS" pitchFamily="66" charset="0"/>
              </a:rPr>
              <a:t>державі</a:t>
            </a:r>
            <a:r>
              <a:rPr lang="ru-RU" dirty="0" smtClean="0">
                <a:solidFill>
                  <a:srgbClr val="000000"/>
                </a:solidFill>
                <a:latin typeface="Comic Sans MS" pitchFamily="66" charset="0"/>
              </a:rPr>
              <a:t> </a:t>
            </a:r>
            <a:r>
              <a:rPr lang="ru-RU" dirty="0" err="1" smtClean="0">
                <a:solidFill>
                  <a:srgbClr val="000000"/>
                </a:solidFill>
                <a:latin typeface="Comic Sans MS" pitchFamily="66" charset="0"/>
              </a:rPr>
              <a:t>створюються</a:t>
            </a:r>
            <a:r>
              <a:rPr lang="ru-RU" dirty="0" smtClean="0">
                <a:solidFill>
                  <a:srgbClr val="000000"/>
                </a:solidFill>
                <a:latin typeface="Comic Sans MS" pitchFamily="66" charset="0"/>
              </a:rPr>
              <a:t> </a:t>
            </a:r>
            <a:r>
              <a:rPr lang="ru-RU" dirty="0" err="1" smtClean="0">
                <a:solidFill>
                  <a:srgbClr val="000000"/>
                </a:solidFill>
                <a:latin typeface="Comic Sans MS" pitchFamily="66" charset="0"/>
              </a:rPr>
              <a:t>природоохоронні</a:t>
            </a:r>
            <a:r>
              <a:rPr lang="ru-RU" dirty="0" smtClean="0">
                <a:solidFill>
                  <a:srgbClr val="000000"/>
                </a:solidFill>
                <a:latin typeface="Comic Sans MS" pitchFamily="66" charset="0"/>
              </a:rPr>
              <a:t> </a:t>
            </a:r>
            <a:r>
              <a:rPr lang="ru-RU" dirty="0" err="1" smtClean="0">
                <a:solidFill>
                  <a:srgbClr val="000000"/>
                </a:solidFill>
                <a:latin typeface="Comic Sans MS" pitchFamily="66" charset="0"/>
              </a:rPr>
              <a:t>території</a:t>
            </a:r>
            <a:r>
              <a:rPr lang="ru-RU" dirty="0" smtClean="0">
                <a:solidFill>
                  <a:srgbClr val="000000"/>
                </a:solidFill>
                <a:latin typeface="Comic Sans MS" pitchFamily="66" charset="0"/>
              </a:rPr>
              <a:t>, </a:t>
            </a:r>
            <a:r>
              <a:rPr lang="ru-RU" dirty="0" err="1" smtClean="0">
                <a:solidFill>
                  <a:srgbClr val="000000"/>
                </a:solidFill>
                <a:latin typeface="Comic Sans MS" pitchFamily="66" charset="0"/>
              </a:rPr>
              <a:t>діють</a:t>
            </a:r>
            <a:r>
              <a:rPr lang="ru-RU" dirty="0" smtClean="0">
                <a:solidFill>
                  <a:srgbClr val="000000"/>
                </a:solidFill>
                <a:latin typeface="Comic Sans MS" pitchFamily="66" charset="0"/>
              </a:rPr>
              <a:t> </a:t>
            </a:r>
            <a:r>
              <a:rPr lang="ru-RU" dirty="0" err="1" smtClean="0">
                <a:solidFill>
                  <a:srgbClr val="000000"/>
                </a:solidFill>
                <a:latin typeface="Comic Sans MS" pitchFamily="66" charset="0"/>
              </a:rPr>
              <a:t>спеціальні</a:t>
            </a:r>
            <a:r>
              <a:rPr lang="ru-RU" dirty="0" smtClean="0">
                <a:solidFill>
                  <a:srgbClr val="000000"/>
                </a:solidFill>
                <a:latin typeface="Comic Sans MS" pitchFamily="66" charset="0"/>
              </a:rPr>
              <a:t> </a:t>
            </a:r>
            <a:r>
              <a:rPr lang="ru-RU" dirty="0" err="1" smtClean="0">
                <a:solidFill>
                  <a:srgbClr val="000000"/>
                </a:solidFill>
                <a:latin typeface="Comic Sans MS" pitchFamily="66" charset="0"/>
              </a:rPr>
              <a:t>закони</a:t>
            </a:r>
            <a:r>
              <a:rPr lang="ru-RU" dirty="0" smtClean="0">
                <a:solidFill>
                  <a:srgbClr val="000000"/>
                </a:solidFill>
                <a:latin typeface="Comic Sans MS" pitchFamily="66" charset="0"/>
              </a:rPr>
              <a:t>.</a:t>
            </a:r>
            <a:endParaRPr lang="ru-RU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348</Words>
  <Application>Microsoft Office PowerPoint</Application>
  <PresentationFormat>Экран (4:3)</PresentationFormat>
  <Paragraphs>19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Охорона біосфери</vt:lpstr>
      <vt:lpstr>Слайд 2</vt:lpstr>
      <vt:lpstr>Охорона біосфери — міжнародна справа</vt:lpstr>
      <vt:lpstr>Слайд 4</vt:lpstr>
      <vt:lpstr>Як наша держава дбає про охорону біосфери? </vt:lpstr>
      <vt:lpstr>Слайд 6</vt:lpstr>
      <vt:lpstr>Слайд 7</vt:lpstr>
      <vt:lpstr>Слайд 8</vt:lpstr>
      <vt:lpstr>Висновок: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Охорона біосфери</dc:title>
  <cp:lastModifiedBy>Коморкина</cp:lastModifiedBy>
  <cp:revision>13</cp:revision>
  <dcterms:modified xsi:type="dcterms:W3CDTF">2013-12-18T23:12:07Z</dcterms:modified>
</cp:coreProperties>
</file>