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3" r:id="rId4"/>
    <p:sldId id="269" r:id="rId5"/>
    <p:sldId id="270" r:id="rId6"/>
    <p:sldId id="271" r:id="rId7"/>
    <p:sldId id="27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17.02.2014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стан </a:t>
            </a:r>
            <a:r>
              <a:rPr lang="ru-RU" dirty="0" err="1"/>
              <a:t>атмосфери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err="1" smtClean="0"/>
              <a:t>Виконав</a:t>
            </a:r>
            <a:r>
              <a:rPr lang="ru-RU" sz="2400" b="0" i="0" dirty="0" smtClean="0"/>
              <a:t> </a:t>
            </a:r>
            <a:r>
              <a:rPr lang="ru-RU" sz="2400" b="0" i="0" dirty="0" err="1" smtClean="0"/>
              <a:t>Швець</a:t>
            </a:r>
            <a:r>
              <a:rPr lang="ru-RU" sz="2400" b="0" i="0" dirty="0" smtClean="0"/>
              <a:t> Максим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73" y="-683741"/>
            <a:ext cx="6858002" cy="1828800"/>
          </a:xfrm>
        </p:spPr>
        <p:txBody>
          <a:bodyPr/>
          <a:lstStyle/>
          <a:p>
            <a:r>
              <a:rPr lang="ru-RU" dirty="0" err="1" smtClean="0"/>
              <a:t>Кислотні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400" y="462963"/>
            <a:ext cx="4852086" cy="5601015"/>
          </a:xfrm>
        </p:spPr>
        <p:txBody>
          <a:bodyPr>
            <a:normAutofit/>
          </a:bodyPr>
          <a:lstStyle/>
          <a:p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для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кислотні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, </a:t>
            </a:r>
            <a:r>
              <a:rPr lang="ru-RU" dirty="0" err="1"/>
              <a:t>спричинені</a:t>
            </a:r>
            <a:r>
              <a:rPr lang="ru-RU" dirty="0"/>
              <a:t> </a:t>
            </a:r>
            <a:r>
              <a:rPr lang="ru-RU" dirty="0" err="1"/>
              <a:t>забрудненням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сірчистим</a:t>
            </a:r>
            <a:r>
              <a:rPr lang="ru-RU" dirty="0"/>
              <a:t> газом (</a:t>
            </a:r>
            <a:r>
              <a:rPr lang="ru-RU" dirty="0" err="1"/>
              <a:t>щорічно</a:t>
            </a:r>
            <a:r>
              <a:rPr lang="ru-RU" dirty="0"/>
              <a:t> в атмосферу </a:t>
            </a:r>
            <a:r>
              <a:rPr lang="ru-RU" dirty="0" err="1"/>
              <a:t>надходить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160 млн тонн </a:t>
            </a:r>
            <a:r>
              <a:rPr lang="ru-RU" dirty="0" err="1"/>
              <a:t>двооксиду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 і оксиду </a:t>
            </a:r>
            <a:r>
              <a:rPr lang="ru-RU" dirty="0" err="1"/>
              <a:t>натрію</a:t>
            </a:r>
            <a:r>
              <a:rPr lang="ru-RU" dirty="0"/>
              <a:t>).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 </a:t>
            </a:r>
            <a:r>
              <a:rPr lang="ru-RU" dirty="0" err="1"/>
              <a:t>спричинюють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: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мертвими</a:t>
            </a:r>
            <a:r>
              <a:rPr lang="ru-RU" dirty="0"/>
              <a:t> </a:t>
            </a:r>
            <a:r>
              <a:rPr lang="ru-RU" dirty="0" err="1"/>
              <a:t>прісні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гинуть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5122" name="Picture 2" descr="http://stattitablohy.ezreklama.com/uploads/a/admin/art_950_a4cd88a8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1" y="146139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3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73" y="-683741"/>
            <a:ext cx="6858002" cy="1828800"/>
          </a:xfrm>
        </p:spPr>
        <p:txBody>
          <a:bodyPr/>
          <a:lstStyle/>
          <a:p>
            <a:r>
              <a:rPr lang="ru-RU" dirty="0" err="1" smtClean="0"/>
              <a:t>Озоновий</a:t>
            </a:r>
            <a:r>
              <a:rPr lang="ru-RU" dirty="0" smtClean="0"/>
              <a:t> шар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400" y="462963"/>
            <a:ext cx="4852086" cy="560101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небезпека</a:t>
            </a:r>
            <a:r>
              <a:rPr lang="ru-RU" dirty="0"/>
              <a:t> для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- </a:t>
            </a:r>
            <a:r>
              <a:rPr lang="ru-RU" dirty="0" err="1"/>
              <a:t>руйнування</a:t>
            </a:r>
            <a:r>
              <a:rPr lang="ru-RU" dirty="0"/>
              <a:t> озонового </a:t>
            </a:r>
            <a:r>
              <a:rPr lang="ru-RU" dirty="0" err="1"/>
              <a:t>екрана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в атмосферу </a:t>
            </a:r>
            <a:r>
              <a:rPr lang="ru-RU" dirty="0" err="1"/>
              <a:t>хлорфторвуглецевих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холодильних</a:t>
            </a:r>
            <a:r>
              <a:rPr lang="ru-RU" dirty="0"/>
              <a:t> агрегатах, </a:t>
            </a:r>
            <a:r>
              <a:rPr lang="ru-RU" dirty="0" err="1"/>
              <a:t>кондиціонерах</a:t>
            </a:r>
            <a:r>
              <a:rPr lang="ru-RU" dirty="0"/>
              <a:t>, </a:t>
            </a:r>
            <a:r>
              <a:rPr lang="ru-RU" dirty="0" err="1"/>
              <a:t>аерозольних</a:t>
            </a:r>
            <a:r>
              <a:rPr lang="ru-RU" dirty="0"/>
              <a:t> </a:t>
            </a:r>
            <a:r>
              <a:rPr lang="ru-RU" dirty="0" err="1"/>
              <a:t>балончиках</a:t>
            </a:r>
            <a:r>
              <a:rPr lang="ru-RU" dirty="0"/>
              <a:t> (</a:t>
            </a:r>
            <a:r>
              <a:rPr lang="ru-RU" dirty="0" err="1"/>
              <a:t>розпилювачі</a:t>
            </a:r>
            <a:r>
              <a:rPr lang="ru-RU" dirty="0"/>
              <a:t> </a:t>
            </a:r>
            <a:r>
              <a:rPr lang="ru-RU" dirty="0" err="1"/>
              <a:t>лаків</a:t>
            </a:r>
            <a:r>
              <a:rPr lang="ru-RU" dirty="0"/>
              <a:t>, </a:t>
            </a:r>
            <a:r>
              <a:rPr lang="ru-RU" dirty="0" err="1"/>
              <a:t>фарб</a:t>
            </a:r>
            <a:r>
              <a:rPr lang="ru-RU" dirty="0"/>
              <a:t>, </a:t>
            </a:r>
            <a:r>
              <a:rPr lang="ru-RU" dirty="0" err="1"/>
              <a:t>парфумерії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За </a:t>
            </a:r>
            <a:r>
              <a:rPr lang="ru-RU" dirty="0" err="1"/>
              <a:t>підрахунками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зруйновано</a:t>
            </a:r>
            <a:r>
              <a:rPr lang="ru-RU" dirty="0"/>
              <a:t> до 5% озонового </a:t>
            </a:r>
            <a:r>
              <a:rPr lang="ru-RU" dirty="0" err="1"/>
              <a:t>екрана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озонових</a:t>
            </a:r>
            <a:r>
              <a:rPr lang="ru-RU" dirty="0"/>
              <a:t> </a:t>
            </a:r>
            <a:r>
              <a:rPr lang="ru-RU" dirty="0" err="1"/>
              <a:t>дірок</a:t>
            </a:r>
            <a:r>
              <a:rPr lang="ru-RU" dirty="0"/>
              <a:t>,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ультрафіолетові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6" name="Picture 2" descr="http://www.volynnews.com/files/news/2011/03-18/22071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" y="1280983"/>
            <a:ext cx="3454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kranews.com/uploads/news/2011/10/03/09/28e5fa5942dfb771b23697dfb37e46fb1bf902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55" y="3343231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4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73" y="-683741"/>
            <a:ext cx="6858002" cy="1828800"/>
          </a:xfrm>
        </p:spPr>
        <p:txBody>
          <a:bodyPr/>
          <a:lstStyle/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3891" y="1079157"/>
            <a:ext cx="6656173" cy="56429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вид Людина </a:t>
            </a:r>
            <a:r>
              <a:rPr lang="ru-RU" dirty="0" err="1"/>
              <a:t>розумна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втрачав</a:t>
            </a:r>
            <a:r>
              <a:rPr lang="ru-RU" dirty="0"/>
              <a:t> свою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почала активно </a:t>
            </a:r>
            <a:r>
              <a:rPr lang="ru-RU" dirty="0" err="1"/>
              <a:t>перетворювати</a:t>
            </a:r>
            <a:r>
              <a:rPr lang="ru-RU" dirty="0"/>
              <a:t> природу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зростав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століттям</a:t>
            </a:r>
            <a:r>
              <a:rPr lang="ru-RU" dirty="0"/>
              <a:t>, доки не став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фактором.</a:t>
            </a:r>
          </a:p>
          <a:p>
            <a:r>
              <a:rPr lang="ru-RU" dirty="0"/>
              <a:t>Але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поставила </a:t>
            </a:r>
            <a:r>
              <a:rPr lang="ru-RU" dirty="0" err="1"/>
              <a:t>її</a:t>
            </a:r>
            <a:r>
              <a:rPr lang="ru-RU" dirty="0"/>
              <a:t> перед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вибором</a:t>
            </a:r>
            <a:r>
              <a:rPr lang="ru-RU" dirty="0"/>
              <a:t>: </a:t>
            </a:r>
            <a:r>
              <a:rPr lang="ru-RU" dirty="0" err="1"/>
              <a:t>або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за принципом «</a:t>
            </a:r>
            <a:r>
              <a:rPr lang="ru-RU" dirty="0" err="1"/>
              <a:t>після</a:t>
            </a:r>
            <a:r>
              <a:rPr lang="ru-RU" dirty="0"/>
              <a:t> нас </a:t>
            </a:r>
            <a:r>
              <a:rPr lang="ru-RU" dirty="0" err="1"/>
              <a:t>хоч</a:t>
            </a:r>
            <a:r>
              <a:rPr lang="ru-RU" dirty="0"/>
              <a:t> потоп», </a:t>
            </a:r>
            <a:r>
              <a:rPr lang="ru-RU" dirty="0" err="1"/>
              <a:t>нехтуючи</a:t>
            </a:r>
            <a:r>
              <a:rPr lang="ru-RU" dirty="0"/>
              <a:t> законами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розвивати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еколог</a:t>
            </a:r>
            <a:r>
              <a:rPr lang="ru-RU" dirty="0"/>
              <a:t> </a:t>
            </a:r>
            <a:r>
              <a:rPr lang="ru-RU" dirty="0" err="1"/>
              <a:t>Ольдо</a:t>
            </a:r>
            <a:r>
              <a:rPr lang="ru-RU" dirty="0"/>
              <a:t> Леопольд </a:t>
            </a:r>
            <a:r>
              <a:rPr lang="ru-RU" dirty="0" err="1"/>
              <a:t>називав</a:t>
            </a:r>
            <a:r>
              <a:rPr lang="ru-RU" dirty="0"/>
              <a:t> «</a:t>
            </a:r>
            <a:r>
              <a:rPr lang="ru-RU" dirty="0" err="1"/>
              <a:t>екологічною</a:t>
            </a:r>
            <a:r>
              <a:rPr lang="ru-RU" dirty="0"/>
              <a:t> </a:t>
            </a:r>
            <a:r>
              <a:rPr lang="ru-RU" dirty="0" err="1"/>
              <a:t>совістю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перед </a:t>
            </a:r>
            <a:r>
              <a:rPr lang="ru-RU" dirty="0" err="1"/>
              <a:t>наступними</a:t>
            </a:r>
            <a:r>
              <a:rPr lang="ru-RU" dirty="0"/>
              <a:t> </a:t>
            </a:r>
            <a:r>
              <a:rPr lang="ru-RU" dirty="0" err="1"/>
              <a:t>поколіннями</a:t>
            </a:r>
            <a:r>
              <a:rPr lang="ru-RU" dirty="0"/>
              <a:t> людей ,за стан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проблем, </a:t>
            </a:r>
            <a:r>
              <a:rPr lang="ru-RU" dirty="0" err="1"/>
              <a:t>породжених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чималий</a:t>
            </a:r>
            <a:r>
              <a:rPr lang="ru-RU" dirty="0"/>
              <a:t>. </a:t>
            </a:r>
            <a:r>
              <a:rPr lang="ru-RU" dirty="0" err="1"/>
              <a:t>Невирішеність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проблем поставила </a:t>
            </a:r>
            <a:r>
              <a:rPr lang="ru-RU" dirty="0" err="1"/>
              <a:t>людство</a:t>
            </a:r>
            <a:r>
              <a:rPr lang="ru-RU" dirty="0"/>
              <a:t> на межу </a:t>
            </a:r>
            <a:r>
              <a:rPr lang="ru-RU" dirty="0" err="1"/>
              <a:t>біосферної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, яка </a:t>
            </a:r>
            <a:r>
              <a:rPr lang="ru-RU" dirty="0" err="1"/>
              <a:t>загрожує</a:t>
            </a:r>
            <a:r>
              <a:rPr lang="ru-RU" dirty="0"/>
              <a:t> самому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існуванню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http://chergym.ddns.ukrtel.net:85/biology/course/images/A8FEBBC22DAB869DC2256F5D00440A90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3967849"/>
            <a:ext cx="4620496" cy="255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35" y="-914400"/>
            <a:ext cx="6858002" cy="1828800"/>
          </a:xfrm>
        </p:spPr>
        <p:txBody>
          <a:bodyPr/>
          <a:lstStyle/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465" y="1079157"/>
            <a:ext cx="11277599" cy="564291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походженням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та </a:t>
            </a:r>
            <a:r>
              <a:rPr lang="ru-RU" dirty="0" err="1"/>
              <a:t>антропогенні</a:t>
            </a:r>
            <a:r>
              <a:rPr lang="ru-RU" dirty="0"/>
              <a:t>. До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, </a:t>
            </a: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,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вивітрювання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до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космічний</a:t>
            </a:r>
            <a:r>
              <a:rPr lang="ru-RU" dirty="0"/>
              <a:t> пил, </a:t>
            </a:r>
            <a:r>
              <a:rPr lang="ru-RU" dirty="0" err="1"/>
              <a:t>сонячне</a:t>
            </a:r>
            <a:r>
              <a:rPr lang="ru-RU" dirty="0"/>
              <a:t> та </a:t>
            </a:r>
            <a:r>
              <a:rPr lang="ru-RU" dirty="0" err="1"/>
              <a:t>космічне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антропогенного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приділяти</a:t>
            </a:r>
            <a:r>
              <a:rPr lang="ru-RU" dirty="0"/>
              <a:t> </a:t>
            </a:r>
            <a:r>
              <a:rPr lang="ru-RU" dirty="0" err="1"/>
              <a:t>викидам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 </a:t>
            </a:r>
            <a:r>
              <a:rPr lang="ru-RU" dirty="0" err="1"/>
              <a:t>енергетичних</a:t>
            </a:r>
            <a:r>
              <a:rPr lang="ru-RU" dirty="0"/>
              <a:t> систем.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є </a:t>
            </a:r>
            <a:r>
              <a:rPr lang="ru-RU" dirty="0" err="1"/>
              <a:t>неутилізовані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та </a:t>
            </a:r>
            <a:r>
              <a:rPr lang="ru-RU" dirty="0" err="1"/>
              <a:t>енергій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забруднювачами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 є </a:t>
            </a:r>
            <a:r>
              <a:rPr lang="ru-RU" dirty="0" err="1"/>
              <a:t>оксиди</a:t>
            </a:r>
            <a:r>
              <a:rPr lang="ru-RU" dirty="0"/>
              <a:t> Карбону (СО + С02), </a:t>
            </a:r>
            <a:r>
              <a:rPr lang="ru-RU" dirty="0" err="1"/>
              <a:t>діоксид</a:t>
            </a:r>
            <a:r>
              <a:rPr lang="ru-RU" dirty="0"/>
              <a:t> </a:t>
            </a:r>
            <a:r>
              <a:rPr lang="ru-RU" dirty="0" err="1" smtClean="0"/>
              <a:t>Сульфуру</a:t>
            </a:r>
            <a:r>
              <a:rPr lang="ru-RU" dirty="0" smtClean="0"/>
              <a:t>, </a:t>
            </a:r>
            <a:r>
              <a:rPr lang="ru-RU" dirty="0" err="1"/>
              <a:t>оксиди</a:t>
            </a:r>
            <a:r>
              <a:rPr lang="ru-RU" dirty="0"/>
              <a:t> </a:t>
            </a:r>
            <a:r>
              <a:rPr lang="ru-RU" dirty="0" err="1" smtClean="0"/>
              <a:t>Нітрогену</a:t>
            </a:r>
            <a:r>
              <a:rPr lang="ru-RU" dirty="0" smtClean="0"/>
              <a:t>, </a:t>
            </a:r>
            <a:r>
              <a:rPr lang="ru-RU" dirty="0" err="1" smtClean="0"/>
              <a:t>вуглеводні</a:t>
            </a:r>
            <a:r>
              <a:rPr lang="ru-RU" dirty="0" smtClean="0"/>
              <a:t> </a:t>
            </a:r>
            <a:r>
              <a:rPr lang="ru-RU" dirty="0" err="1"/>
              <a:t>СпНт</a:t>
            </a:r>
            <a:r>
              <a:rPr lang="ru-RU" dirty="0"/>
              <a:t>, пил,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ТОЩО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За </a:t>
            </a:r>
            <a:r>
              <a:rPr lang="ru-RU" dirty="0"/>
              <a:t>ГОСТ 17.2.1.01-76, </a:t>
            </a:r>
            <a:r>
              <a:rPr lang="ru-RU" dirty="0" err="1"/>
              <a:t>забруднювальні</a:t>
            </a:r>
            <a:r>
              <a:rPr lang="ru-RU" dirty="0"/>
              <a:t> атмосферу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 за </a:t>
            </a:r>
            <a:r>
              <a:rPr lang="ru-RU" dirty="0" err="1"/>
              <a:t>агрегатним</a:t>
            </a:r>
            <a:r>
              <a:rPr lang="ru-RU" dirty="0"/>
              <a:t> станом та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За </a:t>
            </a:r>
            <a:r>
              <a:rPr lang="ru-RU" dirty="0" err="1"/>
              <a:t>агрегатним</a:t>
            </a:r>
            <a:r>
              <a:rPr lang="ru-RU" dirty="0"/>
              <a:t> станом </a:t>
            </a:r>
            <a:r>
              <a:rPr lang="ru-RU" dirty="0" err="1"/>
              <a:t>забруднювальні</a:t>
            </a:r>
            <a:r>
              <a:rPr lang="ru-RU" dirty="0"/>
              <a:t> атмосферу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газоподібні</a:t>
            </a:r>
            <a:r>
              <a:rPr lang="ru-RU" dirty="0"/>
              <a:t>, </a:t>
            </a:r>
            <a:r>
              <a:rPr lang="ru-RU" dirty="0" err="1"/>
              <a:t>пароподібні</a:t>
            </a:r>
            <a:r>
              <a:rPr lang="ru-RU" dirty="0"/>
              <a:t> (пари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розчинників</a:t>
            </a:r>
            <a:r>
              <a:rPr lang="ru-RU" dirty="0"/>
              <a:t>), </a:t>
            </a:r>
            <a:r>
              <a:rPr lang="ru-RU" dirty="0" err="1"/>
              <a:t>тверді</a:t>
            </a:r>
            <a:r>
              <a:rPr lang="ru-RU" dirty="0"/>
              <a:t> та </a:t>
            </a:r>
            <a:r>
              <a:rPr lang="ru-RU" dirty="0" err="1"/>
              <a:t>рідкі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аерозолі</a:t>
            </a:r>
            <a:r>
              <a:rPr lang="ru-RU" dirty="0"/>
              <a:t>.</a:t>
            </a:r>
          </a:p>
          <a:p>
            <a:r>
              <a:rPr lang="ru-RU" dirty="0" err="1" smtClean="0"/>
              <a:t>Рідкі</a:t>
            </a:r>
            <a:r>
              <a:rPr lang="ru-RU" dirty="0" smtClean="0"/>
              <a:t> </a:t>
            </a:r>
            <a:r>
              <a:rPr lang="ru-RU" dirty="0" err="1"/>
              <a:t>аерозолі</a:t>
            </a:r>
            <a:r>
              <a:rPr lang="ru-RU" dirty="0"/>
              <a:t> - </a:t>
            </a:r>
            <a:r>
              <a:rPr lang="ru-RU" dirty="0" err="1"/>
              <a:t>тумани</a:t>
            </a:r>
            <a:r>
              <a:rPr lang="ru-RU" dirty="0"/>
              <a:t>,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 smtClean="0"/>
              <a:t>групи</a:t>
            </a:r>
            <a:endParaRPr lang="ru-RU" dirty="0"/>
          </a:p>
          <a:p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/>
              <a:t>аерозолі</a:t>
            </a:r>
            <a:r>
              <a:rPr lang="ru-RU" dirty="0"/>
              <a:t> - </a:t>
            </a:r>
            <a:r>
              <a:rPr lang="ru-RU" dirty="0" err="1"/>
              <a:t>дими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 smtClean="0"/>
              <a:t>групи</a:t>
            </a:r>
            <a:endParaRPr lang="ru-RU" dirty="0"/>
          </a:p>
          <a:p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за </a:t>
            </a:r>
            <a:r>
              <a:rPr lang="ru-RU" dirty="0" err="1"/>
              <a:t>дисперсністю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для правильного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вловлювання</a:t>
            </a:r>
            <a:r>
              <a:rPr lang="ru-RU" dirty="0"/>
              <a:t> і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осідання</a:t>
            </a:r>
            <a:r>
              <a:rPr lang="ru-RU" dirty="0"/>
              <a:t> </a:t>
            </a:r>
            <a:r>
              <a:rPr lang="ru-RU" dirty="0" err="1"/>
              <a:t>забруднювальних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в атмосферу,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13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35" y="-914400"/>
            <a:ext cx="6858002" cy="1828800"/>
          </a:xfrm>
        </p:spPr>
        <p:txBody>
          <a:bodyPr/>
          <a:lstStyle/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465" y="1079157"/>
            <a:ext cx="11277599" cy="480265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забруднювачі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об’єднують</a:t>
            </a:r>
            <a:r>
              <a:rPr lang="ru-RU" dirty="0"/>
              <a:t> в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матеріальні</a:t>
            </a:r>
            <a:r>
              <a:rPr lang="ru-RU" dirty="0"/>
              <a:t> та </a:t>
            </a:r>
            <a:r>
              <a:rPr lang="ru-RU" dirty="0" err="1"/>
              <a:t>енергетичні</a:t>
            </a:r>
            <a:r>
              <a:rPr lang="ru-RU" dirty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забруднювальні</a:t>
            </a:r>
            <a:r>
              <a:rPr lang="ru-RU" dirty="0"/>
              <a:t> атмосферу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інертні</a:t>
            </a:r>
            <a:r>
              <a:rPr lang="ru-RU" dirty="0"/>
              <a:t> (</a:t>
            </a:r>
            <a:r>
              <a:rPr lang="ru-RU" dirty="0" err="1"/>
              <a:t>нетоксичні</a:t>
            </a:r>
            <a:r>
              <a:rPr lang="ru-RU" dirty="0"/>
              <a:t>) та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(</a:t>
            </a:r>
            <a:r>
              <a:rPr lang="ru-RU" dirty="0" err="1"/>
              <a:t>токсичні</a:t>
            </a:r>
            <a:r>
              <a:rPr lang="ru-RU" dirty="0"/>
              <a:t>). </a:t>
            </a:r>
            <a:r>
              <a:rPr lang="ru-RU" dirty="0" err="1"/>
              <a:t>Токсичними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інгредієнти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перевищенні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граничнодопустимих</a:t>
            </a:r>
            <a:r>
              <a:rPr lang="ru-RU" dirty="0"/>
              <a:t> </a:t>
            </a:r>
            <a:r>
              <a:rPr lang="ru-RU" dirty="0" err="1"/>
              <a:t>концентрацій</a:t>
            </a:r>
            <a:r>
              <a:rPr lang="ru-RU" dirty="0"/>
              <a:t> (ГДК)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пригнічують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життєдіяльність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здоров’я</a:t>
            </a:r>
            <a:r>
              <a:rPr lang="ru-RU" dirty="0"/>
              <a:t> людей. Нетоксичными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інгредієнти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вони не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життєдіяльність</a:t>
            </a:r>
            <a:r>
              <a:rPr lang="ru-RU" dirty="0"/>
              <a:t> у межах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концентрацій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характерна для природного складу атмосферного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меж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концентрацій</a:t>
            </a:r>
            <a:r>
              <a:rPr lang="ru-RU" dirty="0"/>
              <a:t> </a:t>
            </a:r>
            <a:r>
              <a:rPr lang="ru-RU" dirty="0" err="1"/>
              <a:t>нетоксичних</a:t>
            </a:r>
            <a:r>
              <a:rPr lang="ru-RU" dirty="0"/>
              <a:t> </a:t>
            </a:r>
            <a:r>
              <a:rPr lang="ru-RU" dirty="0" err="1"/>
              <a:t>інгредієнтів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негативного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.</a:t>
            </a:r>
          </a:p>
          <a:p>
            <a:r>
              <a:rPr lang="ru-RU" dirty="0" err="1" smtClean="0"/>
              <a:t>Забруднювальні</a:t>
            </a:r>
            <a:r>
              <a:rPr lang="ru-RU" dirty="0" smtClean="0"/>
              <a:t> </a:t>
            </a:r>
            <a:r>
              <a:rPr lang="ru-RU" dirty="0"/>
              <a:t>атмосферу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характеру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.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забруднювальних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dirty="0" err="1"/>
              <a:t>загальносоматичні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кількісній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оксид Карбону(ІІ), пари </a:t>
            </a:r>
            <a:r>
              <a:rPr lang="ru-RU" dirty="0" err="1"/>
              <a:t>Меркурію</a:t>
            </a:r>
            <a:r>
              <a:rPr lang="ru-RU" dirty="0"/>
              <a:t>, </a:t>
            </a:r>
            <a:r>
              <a:rPr lang="ru-RU" dirty="0" err="1"/>
              <a:t>неорганічні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Плюмбуму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подразнювальні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та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оксиди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 та </a:t>
            </a:r>
            <a:r>
              <a:rPr lang="ru-RU" dirty="0" err="1"/>
              <a:t>Нітрогену</a:t>
            </a:r>
            <a:r>
              <a:rPr lang="ru-RU" dirty="0"/>
              <a:t>, озон, хлор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алергени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сенсибілізуючі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інертні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алергії</a:t>
            </a:r>
            <a:r>
              <a:rPr lang="ru-RU" dirty="0"/>
              <a:t> та </a:t>
            </a:r>
            <a:r>
              <a:rPr lang="ru-RU" dirty="0" err="1"/>
              <a:t>шкіряні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типу </a:t>
            </a:r>
            <a:r>
              <a:rPr lang="ru-RU" dirty="0" err="1"/>
              <a:t>екзем</a:t>
            </a:r>
            <a:r>
              <a:rPr lang="ru-RU" dirty="0"/>
              <a:t> 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нетоксичний</a:t>
            </a:r>
            <a:r>
              <a:rPr lang="ru-RU" dirty="0"/>
              <a:t> пил, </a:t>
            </a:r>
            <a:r>
              <a:rPr lang="ru-RU" dirty="0" err="1"/>
              <a:t>квітковий</a:t>
            </a:r>
            <a:r>
              <a:rPr lang="ru-RU" dirty="0"/>
              <a:t> пилок,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канцерогенні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злоякісних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бенз</a:t>
            </a:r>
            <a:r>
              <a:rPr lang="ru-RU" dirty="0"/>
              <a:t>(а)</a:t>
            </a:r>
            <a:r>
              <a:rPr lang="ru-RU" dirty="0" err="1"/>
              <a:t>пірен</a:t>
            </a:r>
            <a:r>
              <a:rPr lang="ru-RU" dirty="0"/>
              <a:t>, </a:t>
            </a:r>
            <a:r>
              <a:rPr lang="ru-RU" dirty="0" err="1"/>
              <a:t>азбест</a:t>
            </a:r>
            <a:r>
              <a:rPr lang="ru-RU" dirty="0"/>
              <a:t>, </a:t>
            </a:r>
            <a:r>
              <a:rPr lang="ru-RU" dirty="0" err="1"/>
              <a:t>сполуки</a:t>
            </a:r>
            <a:r>
              <a:rPr lang="ru-RU" dirty="0"/>
              <a:t> Хрому(УІ), радон,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мутагенні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небажані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в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радіонукліди</a:t>
            </a:r>
            <a:r>
              <a:rPr lang="ru-RU" dirty="0"/>
              <a:t>,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Плюмбуму</a:t>
            </a:r>
            <a:r>
              <a:rPr lang="ru-RU" dirty="0"/>
              <a:t>,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Мангану</a:t>
            </a:r>
            <a:r>
              <a:rPr lang="ru-RU" dirty="0"/>
              <a:t> у </a:t>
            </a:r>
            <a:r>
              <a:rPr lang="ru-RU" dirty="0" err="1"/>
              <a:t>вищих</a:t>
            </a:r>
            <a:r>
              <a:rPr lang="ru-RU" dirty="0"/>
              <a:t> ступенях </a:t>
            </a:r>
            <a:r>
              <a:rPr lang="ru-RU" dirty="0" err="1"/>
              <a:t>окислення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5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35" y="-914400"/>
            <a:ext cx="6858002" cy="1828800"/>
          </a:xfrm>
        </p:spPr>
        <p:txBody>
          <a:bodyPr/>
          <a:lstStyle/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465" y="1079158"/>
            <a:ext cx="11277599" cy="34598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забруднювальних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ртуть, хлор,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високо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оксиди</a:t>
            </a:r>
            <a:r>
              <a:rPr lang="ru-RU" dirty="0"/>
              <a:t> </a:t>
            </a:r>
            <a:r>
              <a:rPr lang="ru-RU" dirty="0" err="1"/>
              <a:t>Нітрогену</a:t>
            </a:r>
            <a:r>
              <a:rPr lang="ru-RU" dirty="0"/>
              <a:t>, </a:t>
            </a:r>
            <a:r>
              <a:rPr lang="ru-RU" dirty="0" err="1"/>
              <a:t>анілін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діоксид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, </a:t>
            </a:r>
            <a:r>
              <a:rPr lang="ru-RU" dirty="0" err="1"/>
              <a:t>бензен</a:t>
            </a:r>
            <a:r>
              <a:rPr lang="ru-RU" dirty="0"/>
              <a:t>, </a:t>
            </a:r>
            <a:r>
              <a:rPr lang="ru-RU" dirty="0" err="1"/>
              <a:t>карбонові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 мало </a:t>
            </a:r>
            <a:r>
              <a:rPr lang="ru-RU" dirty="0" err="1"/>
              <a:t>небезпечні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оксид Карбону, ацетон, </a:t>
            </a:r>
            <a:r>
              <a:rPr lang="ru-RU" dirty="0" err="1"/>
              <a:t>бензини</a:t>
            </a:r>
            <a:r>
              <a:rPr lang="ru-RU" dirty="0"/>
              <a:t>,</a:t>
            </a:r>
          </a:p>
          <a:p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t0.gstatic.com/images?q=tbn:ANd9GcQKiwNcb_XLwQXLSs99v9MAYwZ4zzal9u4-Jao48_oQXrzs0Sax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6" y="4633547"/>
            <a:ext cx="3790350" cy="216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35" y="-914400"/>
            <a:ext cx="6858002" cy="1828800"/>
          </a:xfrm>
        </p:spPr>
        <p:txBody>
          <a:bodyPr/>
          <a:lstStyle/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09535"/>
              </p:ext>
            </p:extLst>
          </p:nvPr>
        </p:nvGraphicFramePr>
        <p:xfrm>
          <a:off x="313235" y="2210984"/>
          <a:ext cx="10810378" cy="38438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405189"/>
                <a:gridCol w="5405189"/>
              </a:tblGrid>
              <a:tr h="38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 err="1">
                          <a:effectLst/>
                        </a:rPr>
                        <a:t>Антропогенне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джерело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забруднення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атмосфери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Частка від загального забруднення, 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1. </a:t>
                      </a:r>
                      <a:r>
                        <a:rPr lang="ru-RU" sz="1300" dirty="0" err="1">
                          <a:effectLst/>
                        </a:rPr>
                        <a:t>Металургійна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промисловість</a:t>
                      </a:r>
                      <a:r>
                        <a:rPr lang="ru-RU" sz="1300" dirty="0">
                          <a:effectLst/>
                        </a:rPr>
                        <a:t> (</a:t>
                      </a:r>
                      <a:r>
                        <a:rPr lang="ru-RU" sz="1300" dirty="0" err="1">
                          <a:effectLst/>
                        </a:rPr>
                        <a:t>чорна</a:t>
                      </a:r>
                      <a:r>
                        <a:rPr lang="ru-RU" sz="1300" dirty="0">
                          <a:effectLst/>
                        </a:rPr>
                        <a:t> та </a:t>
                      </a:r>
                      <a:r>
                        <a:rPr lang="ru-RU" sz="1300" dirty="0" err="1">
                          <a:effectLst/>
                        </a:rPr>
                        <a:t>кольорова</a:t>
                      </a:r>
                      <a:r>
                        <a:rPr lang="ru-RU" sz="1300" dirty="0">
                          <a:effectLst/>
                        </a:rPr>
                        <a:t> у </a:t>
                      </a:r>
                      <a:r>
                        <a:rPr lang="ru-RU" sz="1300" dirty="0" err="1">
                          <a:effectLst/>
                        </a:rPr>
                        <a:t>сумі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34-35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2. </a:t>
                      </a:r>
                      <a:r>
                        <a:rPr lang="ru-RU" sz="1300" dirty="0" err="1">
                          <a:effectLst/>
                        </a:rPr>
                        <a:t>Теплоенергетика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26-27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8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3. Нафтодобувна, нафтопереробна та нафтохімічна галузі промисловості (у сумі)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14-17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68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4. Транспорт (сума автотранспорту, водного, залізничного та повітряного)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12-13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5. Гірничовидобувна галузь промисловості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~ 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6. Машинобудівна галузь промисловості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~3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7. Інші джерела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2-6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35" y="914400"/>
            <a:ext cx="1118857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spcAft>
                <a:spcPct val="0"/>
              </a:spcAft>
              <a:buClrTx/>
              <a:buSzTx/>
              <a:tabLst/>
            </a:pPr>
            <a:r>
              <a:rPr lang="ru-RU" sz="3600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Участь </a:t>
            </a:r>
            <a:r>
              <a:rPr lang="ru-RU" sz="3600" dirty="0" err="1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галузей</a:t>
            </a:r>
            <a:r>
              <a:rPr lang="ru-RU" sz="3600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dirty="0" err="1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промисловості</a:t>
            </a:r>
            <a:r>
              <a:rPr lang="ru-RU" sz="3600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 в </a:t>
            </a:r>
            <a:r>
              <a:rPr lang="ru-RU" sz="3600" dirty="0" err="1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загальному</a:t>
            </a:r>
            <a:r>
              <a:rPr lang="ru-RU" sz="3600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3600" dirty="0" err="1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забрудненні</a:t>
            </a:r>
            <a:r>
              <a:rPr lang="ru-RU" sz="3600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 атмосферного </a:t>
            </a:r>
            <a:r>
              <a:rPr lang="ru-RU" sz="3600" dirty="0" err="1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повітря</a:t>
            </a:r>
            <a:endParaRPr lang="ru-RU" sz="3600" dirty="0"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1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73" y="-247135"/>
            <a:ext cx="6858002" cy="1828800"/>
          </a:xfrm>
        </p:spPr>
        <p:txBody>
          <a:bodyPr/>
          <a:lstStyle/>
          <a:p>
            <a:r>
              <a:rPr lang="ru-RU" dirty="0" err="1"/>
              <a:t>Викиди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4022" y="996778"/>
            <a:ext cx="6606745" cy="560101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</a:t>
            </a:r>
            <a:r>
              <a:rPr lang="ru-RU" dirty="0" err="1" smtClean="0"/>
              <a:t>ромислові</a:t>
            </a:r>
            <a:r>
              <a:rPr lang="ru-RU" dirty="0" smtClean="0"/>
              <a:t> </a:t>
            </a:r>
            <a:r>
              <a:rPr lang="ru-RU" dirty="0" err="1"/>
              <a:t>викиди</a:t>
            </a:r>
            <a:r>
              <a:rPr lang="ru-RU" dirty="0"/>
              <a:t> в атмосферу </a:t>
            </a:r>
            <a:r>
              <a:rPr lang="ru-RU" dirty="0" err="1"/>
              <a:t>несприятливо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перш за все на </a:t>
            </a:r>
            <a:r>
              <a:rPr lang="ru-RU" dirty="0" err="1"/>
              <a:t>людину</a:t>
            </a:r>
            <a:r>
              <a:rPr lang="ru-RU" dirty="0"/>
              <a:t> та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а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на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 та </a:t>
            </a:r>
            <a:r>
              <a:rPr lang="ru-RU" dirty="0" err="1"/>
              <a:t>прилеглих</a:t>
            </a:r>
            <a:r>
              <a:rPr lang="ru-RU" dirty="0"/>
              <a:t> до них </a:t>
            </a:r>
            <a:r>
              <a:rPr lang="ru-RU" dirty="0" err="1"/>
              <a:t>територіях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атмосферному </a:t>
            </a:r>
            <a:r>
              <a:rPr lang="ru-RU" dirty="0" err="1"/>
              <a:t>повітрі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гранично</a:t>
            </a:r>
            <a:r>
              <a:rPr lang="ru-RU" dirty="0"/>
              <a:t> </a:t>
            </a:r>
            <a:r>
              <a:rPr lang="ru-RU" dirty="0" err="1"/>
              <a:t>допустимі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в 2—5, а </a:t>
            </a:r>
            <a:r>
              <a:rPr lang="ru-RU" dirty="0" err="1"/>
              <a:t>нерідко</a:t>
            </a:r>
            <a:r>
              <a:rPr lang="ru-RU" dirty="0"/>
              <a:t> і в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, і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акумулюється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ґрунтом</a:t>
            </a:r>
            <a:r>
              <a:rPr lang="ru-RU" dirty="0"/>
              <a:t> та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водоймищ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особливо </a:t>
            </a:r>
            <a:r>
              <a:rPr lang="ru-RU" dirty="0" err="1"/>
              <a:t>гострою</a:t>
            </a:r>
            <a:r>
              <a:rPr lang="ru-RU" dirty="0"/>
              <a:t> є проблема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де </a:t>
            </a:r>
            <a:r>
              <a:rPr lang="ru-RU" dirty="0" err="1"/>
              <a:t>зосереджена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052" name="Picture 4" descr="http://image.tsn.ua/media/images2/original/Jun2009/59ff25a2f7_136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1664044"/>
            <a:ext cx="5313405" cy="354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6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73" y="-683741"/>
            <a:ext cx="6858002" cy="1828800"/>
          </a:xfrm>
        </p:spPr>
        <p:txBody>
          <a:bodyPr/>
          <a:lstStyle/>
          <a:p>
            <a:r>
              <a:rPr lang="ru-RU" dirty="0" err="1" smtClean="0"/>
              <a:t>Викиди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4022" y="996778"/>
            <a:ext cx="6606745" cy="560101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Систематична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періодична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в атмосферному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концентраціями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ракових</a:t>
            </a:r>
            <a:r>
              <a:rPr lang="ru-RU" dirty="0"/>
              <a:t>, до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токсикоманії</a:t>
            </a:r>
            <a:r>
              <a:rPr lang="ru-RU" dirty="0"/>
              <a:t>,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серцево-судинних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дихальної</a:t>
            </a:r>
            <a:r>
              <a:rPr lang="ru-RU" dirty="0"/>
              <a:t> і </a:t>
            </a:r>
            <a:r>
              <a:rPr lang="ru-RU" dirty="0" err="1"/>
              <a:t>нервової</a:t>
            </a:r>
            <a:r>
              <a:rPr lang="ru-RU" dirty="0"/>
              <a:t> систем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місцевостях</a:t>
            </a:r>
            <a:r>
              <a:rPr lang="ru-RU" dirty="0"/>
              <a:t> з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забрудненості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частота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в 2 та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, а при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— в 4—10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050" name="Picture 2" descr="http://cikave.org.ua/wp-content/uploads/2010/12/c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3" y="1474573"/>
            <a:ext cx="5066842" cy="380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73" y="-683741"/>
            <a:ext cx="6858002" cy="1828800"/>
          </a:xfrm>
        </p:spPr>
        <p:txBody>
          <a:bodyPr/>
          <a:lstStyle/>
          <a:p>
            <a:r>
              <a:rPr lang="ru-RU" dirty="0" err="1" smtClean="0"/>
              <a:t>Викиди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33054" y="1029730"/>
            <a:ext cx="4852086" cy="5601015"/>
          </a:xfrm>
        </p:spPr>
        <p:txBody>
          <a:bodyPr>
            <a:normAutofit/>
          </a:bodyPr>
          <a:lstStyle/>
          <a:p>
            <a:r>
              <a:rPr lang="ru-RU" dirty="0"/>
              <a:t>Атмосферу </a:t>
            </a:r>
            <a:r>
              <a:rPr lang="ru-RU" dirty="0" err="1"/>
              <a:t>забруднюють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вихлопні</a:t>
            </a:r>
            <a:r>
              <a:rPr lang="ru-RU" dirty="0"/>
              <a:t> гази автотранспорту (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сульфуру</a:t>
            </a:r>
            <a:r>
              <a:rPr lang="ru-RU" dirty="0"/>
              <a:t>, </a:t>
            </a:r>
            <a:r>
              <a:rPr lang="ru-RU" dirty="0" err="1"/>
              <a:t>аміак</a:t>
            </a:r>
            <a:r>
              <a:rPr lang="ru-RU" dirty="0"/>
              <a:t>, метан, </a:t>
            </a:r>
            <a:r>
              <a:rPr lang="ru-RU" dirty="0" err="1"/>
              <a:t>важкі</a:t>
            </a:r>
            <a:r>
              <a:rPr lang="ru-RU" dirty="0"/>
              <a:t> метали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будівельної</a:t>
            </a:r>
            <a:r>
              <a:rPr lang="ru-RU" dirty="0"/>
              <a:t> і </a:t>
            </a:r>
            <a:r>
              <a:rPr lang="ru-RU" dirty="0" err="1"/>
              <a:t>вугледобувної</a:t>
            </a:r>
            <a:r>
              <a:rPr lang="ru-RU" dirty="0"/>
              <a:t> </a:t>
            </a:r>
            <a:r>
              <a:rPr lang="ru-RU" dirty="0" err="1"/>
              <a:t>промисловостей</a:t>
            </a:r>
            <a:r>
              <a:rPr lang="ru-RU" dirty="0"/>
              <a:t> є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пилом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http://img.kiev.pravda.com.ua/images/doc/f/3/f3278-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4" y="1673739"/>
            <a:ext cx="3946868" cy="249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olynnews.com/files/news/2010/03-02/13466-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583" y="2181609"/>
            <a:ext cx="3355203" cy="234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1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1125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Print</vt:lpstr>
      <vt:lpstr>Times New Roman</vt:lpstr>
      <vt:lpstr>Nature Illustration 16x9</vt:lpstr>
      <vt:lpstr>Діяльність людини і стан атмосфери</vt:lpstr>
      <vt:lpstr>Діяльність людини</vt:lpstr>
      <vt:lpstr>Діяльність людини</vt:lpstr>
      <vt:lpstr>Діяльність людини</vt:lpstr>
      <vt:lpstr>Діяльність людини</vt:lpstr>
      <vt:lpstr>Діяльність людини</vt:lpstr>
      <vt:lpstr>Викиди </vt:lpstr>
      <vt:lpstr>Викиди</vt:lpstr>
      <vt:lpstr>Викиди</vt:lpstr>
      <vt:lpstr>Кислотні дощі</vt:lpstr>
      <vt:lpstr>Озоновий шар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2014-02-17T21:09:29Z</dcterms:created>
  <dcterms:modified xsi:type="dcterms:W3CDTF">2014-02-17T21:57:37Z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