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70" r:id="rId11"/>
    <p:sldId id="268" r:id="rId12"/>
    <p:sldId id="269" r:id="rId13"/>
    <p:sldId id="267" r:id="rId14"/>
    <p:sldId id="272" r:id="rId15"/>
    <p:sldId id="273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406640" cy="1472184"/>
          </a:xfrm>
        </p:spPr>
        <p:txBody>
          <a:bodyPr>
            <a:normAutofit/>
          </a:bodyPr>
          <a:lstStyle/>
          <a:p>
            <a:r>
              <a:rPr lang="ru-RU" sz="5400" smtClean="0"/>
              <a:t>Глоба</a:t>
            </a:r>
            <a:r>
              <a:rPr lang="uk-UA" sz="5400" smtClean="0"/>
              <a:t>льне потепління</a:t>
            </a:r>
            <a:endParaRPr 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85800"/>
            <a:ext cx="7406640" cy="533400"/>
          </a:xfrm>
          <a:noFill/>
          <a:ln>
            <a:noFill/>
          </a:ln>
        </p:spPr>
        <p:txBody>
          <a:bodyPr/>
          <a:lstStyle/>
          <a:p>
            <a:r>
              <a:rPr lang="uk-UA" smtClean="0">
                <a:solidFill>
                  <a:schemeClr val="accent1">
                    <a:lumMod val="75000"/>
                  </a:schemeClr>
                </a:solidFill>
              </a:rPr>
              <a:t>Презентація на тему: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23386356897N3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511611"/>
            <a:ext cx="2945258" cy="2346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810000"/>
            <a:ext cx="396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smtClean="0">
                <a:solidFill>
                  <a:schemeClr val="accent1">
                    <a:lumMod val="75000"/>
                  </a:schemeClr>
                </a:solidFill>
              </a:rPr>
              <a:t>Виконали учениці 11-а класу</a:t>
            </a:r>
          </a:p>
          <a:p>
            <a:r>
              <a:rPr lang="uk-UA" sz="2400" smtClean="0">
                <a:solidFill>
                  <a:schemeClr val="accent1">
                    <a:lumMod val="75000"/>
                  </a:schemeClr>
                </a:solidFill>
              </a:rPr>
              <a:t>Підчищаліна Настасія</a:t>
            </a:r>
            <a:endParaRPr lang="en-US" sz="24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Крамар Марина</a:t>
            </a:r>
            <a:endParaRPr lang="ru-RU" sz="24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Наслідки глобальго потепління</a:t>
            </a:r>
            <a:endParaRPr lang="ru-RU"/>
          </a:p>
        </p:txBody>
      </p:sp>
      <p:pic>
        <p:nvPicPr>
          <p:cNvPr id="4" name="Содержимое 3" descr="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581400"/>
            <a:ext cx="38608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1752600" y="3200400"/>
            <a:ext cx="28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Збільшення площі пустель</a:t>
            </a:r>
            <a:endParaRPr lang="ru-RU"/>
          </a:p>
        </p:txBody>
      </p:sp>
      <p:pic>
        <p:nvPicPr>
          <p:cNvPr id="6" name="Рисунок 5" descr="1391442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400"/>
            <a:ext cx="3332091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29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Зменшення природних ареалів багатьох видів тварин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78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Наслідки для Укра</a:t>
            </a:r>
            <a:r>
              <a:rPr kumimoji="0" lang="uk-UA" sz="3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їни</a:t>
            </a:r>
            <a:endParaRPr kumimoji="0" lang="ru-RU" sz="39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Глобальне потепління призведе до зниження рівня забезпеченості водними ресурсами, особливо південних районів України.</a:t>
            </a: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4738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43200" y="4648200"/>
            <a:ext cx="2895600" cy="1524000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77000" y="2362200"/>
            <a:ext cx="2209800" cy="3733800"/>
          </a:xfrm>
          <a:prstGeom prst="curvedLeftArrow">
            <a:avLst>
              <a:gd name="adj1" fmla="val 35107"/>
              <a:gd name="adj2" fmla="val 675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478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Наслідки для Укра</a:t>
            </a:r>
            <a:r>
              <a:rPr kumimoji="0" lang="uk-UA" sz="39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їни</a:t>
            </a:r>
            <a:endParaRPr kumimoji="0" lang="ru-RU" sz="39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1447800" y="1600200"/>
            <a:ext cx="7315200" cy="1216025"/>
          </a:xfrm>
        </p:spPr>
        <p:txBody>
          <a:bodyPr>
            <a:normAutofit fontScale="90000"/>
          </a:bodyPr>
          <a:lstStyle/>
          <a:p>
            <a:r>
              <a:rPr lang="uk-UA" sz="2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Зміна клімату в бік потепління </a:t>
            </a:r>
            <a:r>
              <a:rPr lang="uk-UA" sz="2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призведе </a:t>
            </a:r>
            <a:r>
              <a:rPr lang="uk-UA" sz="2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 до підвищення рівня Чорного і Азовського морів, що в свою чергу підсилить процеси розмиву берегів, затоплення, підтоплення та засолення ґрунтів у Причорномор’ї. </a:t>
            </a:r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endParaRPr lang="uk-UA" sz="2400">
              <a:solidFill>
                <a:schemeClr val="tx1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4738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4114800" y="5334000"/>
            <a:ext cx="3048000" cy="762000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505200" y="3124200"/>
            <a:ext cx="1371600" cy="2895600"/>
          </a:xfrm>
          <a:custGeom>
            <a:avLst/>
            <a:gdLst>
              <a:gd name="G0" fmla="+- 0 0 0"/>
              <a:gd name="G1" fmla="+- -6361534 0 0"/>
              <a:gd name="G2" fmla="+- 0 0 -636153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36153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361534"/>
              <a:gd name="G36" fmla="sin G34 -6361534"/>
              <a:gd name="G37" fmla="+/ -636153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951 w 21600"/>
              <a:gd name="T5" fmla="*/ 2706 h 21600"/>
              <a:gd name="T6" fmla="*/ 9803 w 21600"/>
              <a:gd name="T7" fmla="*/ 2761 h 21600"/>
              <a:gd name="T8" fmla="*/ 14375 w 21600"/>
              <a:gd name="T9" fmla="*/ 675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577" y="5399"/>
                  <a:pt x="10355" y="5413"/>
                  <a:pt x="10135" y="5441"/>
                </a:cubicBezTo>
                <a:lnTo>
                  <a:pt x="9470" y="82"/>
                </a:lnTo>
                <a:cubicBezTo>
                  <a:pt x="9911" y="27"/>
                  <a:pt x="1035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Наслідки для Укра</a:t>
            </a:r>
            <a:r>
              <a:rPr lang="uk-UA" smtClean="0"/>
              <a:t>їни</a:t>
            </a:r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1295400"/>
            <a:ext cx="6519863" cy="4411663"/>
          </a:xfrm>
          <a:prstGeom prst="rect">
            <a:avLst/>
          </a:prstGeom>
          <a:noFill/>
          <a:ln/>
        </p:spPr>
      </p:pic>
      <p:pic>
        <p:nvPicPr>
          <p:cNvPr id="6" name="Picture 5" descr="Експерти оцінили наслідки глобального потепління для Украї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352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54864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Цілком можливо, що в Україні з</a:t>
            </a:r>
            <a:r>
              <a:rPr lang="en-US" sz="2400" b="1"/>
              <a:t>’</a:t>
            </a:r>
            <a:r>
              <a:rPr lang="uk-UA" sz="2400" b="1"/>
              <a:t>являться пустелі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2402068">
            <a:off x="4541638" y="3796699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038600" y="2667000"/>
            <a:ext cx="56197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1600200"/>
            <a:ext cx="7543800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Зміниться рослинність, в Україні з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являться субтропічні і тропічні види рослин.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Несподівані факти про зміни клімату</a:t>
            </a:r>
            <a:endParaRPr lang="ru-RU"/>
          </a:p>
        </p:txBody>
      </p:sp>
      <p:pic>
        <p:nvPicPr>
          <p:cNvPr id="4" name="Содержимое 3" descr="warming_prognosis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4553573" cy="3038475"/>
          </a:xfrm>
        </p:spPr>
      </p:pic>
      <p:sp>
        <p:nvSpPr>
          <p:cNvPr id="5" name="TextBox 4"/>
          <p:cNvSpPr txBox="1"/>
          <p:nvPr/>
        </p:nvSpPr>
        <p:spPr>
          <a:xfrm>
            <a:off x="1828800" y="1524000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Яблука стануть солодшими</a:t>
            </a:r>
            <a:endParaRPr lang="ru-RU"/>
          </a:p>
        </p:txBody>
      </p:sp>
      <p:pic>
        <p:nvPicPr>
          <p:cNvPr id="6" name="Рисунок 5" descr="krym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67200"/>
            <a:ext cx="3733800" cy="2406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38862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Крим стане островом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Несподівані факти про зміни клімату</a:t>
            </a:r>
            <a:endParaRPr lang="ru-RU"/>
          </a:p>
        </p:txBody>
      </p:sp>
      <p:pic>
        <p:nvPicPr>
          <p:cNvPr id="4" name="Содержимое 3" descr="warming_prognosis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81200"/>
            <a:ext cx="3915560" cy="3038475"/>
          </a:xfrm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533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Глобальне потепління зробить світ більш пахучим</a:t>
            </a:r>
            <a:endParaRPr lang="ru-RU"/>
          </a:p>
        </p:txBody>
      </p:sp>
      <p:pic>
        <p:nvPicPr>
          <p:cNvPr id="6" name="Рисунок 5" descr="krym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48100"/>
            <a:ext cx="3767101" cy="2825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2283" y="3352800"/>
            <a:ext cx="393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Американські бабаки товстішатимуть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8.251.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3200400"/>
            <a:ext cx="2762250" cy="28479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478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Висновки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447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Цілком можливо, що наслідки глобального потепління перебільшують, однак переважна більшість (97,3%) вчених и близько 60-70% населення погоджуються з тим, що парниковий ефект, який повязують з глобальним потеплінням, викликаний в основному діяльністю людини.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791200"/>
            <a:ext cx="784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Отже, це наша проблема, і вирішувати її повинні ми, якщо гордо вважаємо себе найрозумнішими на планеті Земля.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Дякуємо за увагу!</a:t>
            </a:r>
            <a:endParaRPr lang="ru-RU"/>
          </a:p>
        </p:txBody>
      </p:sp>
      <p:pic>
        <p:nvPicPr>
          <p:cNvPr id="4" name="Содержимое 3" descr="han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1336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ZsL-7pRex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0"/>
            <a:ext cx="2743200" cy="38985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5638800"/>
            <a:ext cx="361188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smtClean="0"/>
          </a:p>
          <a:p>
            <a:pPr algn="r">
              <a:buNone/>
            </a:pPr>
            <a:r>
              <a:rPr lang="en-US" smtClean="0"/>
              <a:t>     </a:t>
            </a:r>
            <a:r>
              <a:rPr lang="ru-RU" smtClean="0"/>
              <a:t>Джо Бастарді</a:t>
            </a:r>
            <a:endParaRPr lang="en-US" b="1" smtClean="0"/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990600" y="228600"/>
            <a:ext cx="6096000" cy="3505200"/>
          </a:xfrm>
          <a:prstGeom prst="wedgeEllipseCallout">
            <a:avLst>
              <a:gd name="adj1" fmla="val -42102"/>
              <a:gd name="adj2" fmla="val 45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6248400" cy="2544762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Вуглекислий газ </a:t>
            </a:r>
            <a:b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«в буквальному сенсі не</a:t>
            </a:r>
            <a:r>
              <a:rPr lang="uk-UA" sz="4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здатний</a:t>
            </a: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викликати глобальне потепління».</a:t>
            </a:r>
            <a:r>
              <a:rPr lang="en-US" b="1" smtClean="0"/>
              <a:t/>
            </a:r>
            <a:br>
              <a:rPr lang="en-US" b="1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smtClean="0"/>
              <a:t>Глобальне потепління</a:t>
            </a:r>
            <a:r>
              <a:rPr lang="vi-VN" smtClean="0"/>
              <a:t> </a:t>
            </a:r>
            <a:endParaRPr lang="ru-RU"/>
          </a:p>
        </p:txBody>
      </p:sp>
      <p:pic>
        <p:nvPicPr>
          <p:cNvPr id="4" name="Рисунок 3" descr="19427-1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38600"/>
            <a:ext cx="30988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/>
              <a:t>Глобальне потепління</a:t>
            </a:r>
            <a:r>
              <a:rPr lang="vi-VN" sz="2400" smtClean="0"/>
              <a:t> </a:t>
            </a:r>
            <a:r>
              <a:rPr lang="en-US" sz="2400" smtClean="0"/>
              <a:t>— </a:t>
            </a:r>
            <a:r>
              <a:rPr lang="vi-VN" sz="2400" smtClean="0"/>
              <a:t>прогресуюче поступове підвищення </a:t>
            </a:r>
            <a:r>
              <a:rPr lang="uk-UA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температури поверхні Землі</a:t>
            </a:r>
            <a:r>
              <a:rPr lang="vi-VN" sz="2400" smtClean="0"/>
              <a:t>, що пов'язується з </a:t>
            </a:r>
            <a:r>
              <a:rPr lang="uk-UA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парниковим ефектом</a:t>
            </a:r>
            <a:r>
              <a:rPr lang="vi-VN" sz="2400" smtClean="0"/>
              <a:t> і призводить до </a:t>
            </a:r>
            <a:r>
              <a:rPr lang="uk-UA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зміни клімату у глобальних </a:t>
            </a:r>
            <a:r>
              <a:rPr lang="vi-VN" sz="2400" smtClean="0"/>
              <a:t>масштабах</a:t>
            </a:r>
            <a:r>
              <a:rPr lang="uk-UA" sz="2400" smtClean="0"/>
              <a:t>.</a:t>
            </a:r>
            <a:endParaRPr lang="ru-RU" sz="2400" smtClean="0"/>
          </a:p>
          <a:p>
            <a:endParaRPr lang="ru-RU"/>
          </a:p>
        </p:txBody>
      </p:sp>
      <p:pic>
        <p:nvPicPr>
          <p:cNvPr id="6" name="Рисунок 5" descr="thumbnail-20121114192712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57600"/>
            <a:ext cx="3733800" cy="298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Парниковий ефект</a:t>
            </a:r>
            <a:endParaRPr lang="ru-RU"/>
          </a:p>
        </p:txBody>
      </p:sp>
      <p:pic>
        <p:nvPicPr>
          <p:cNvPr id="5" name="Содержимое 4" descr="Parnikovyj-jeffekt-prichiny-i-posledstv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4572000"/>
            <a:ext cx="2190750" cy="2057400"/>
          </a:xfrm>
        </p:spPr>
      </p:pic>
      <p:sp>
        <p:nvSpPr>
          <p:cNvPr id="4" name="Прямоугольник 3"/>
          <p:cNvSpPr/>
          <p:nvPr/>
        </p:nvSpPr>
        <p:spPr>
          <a:xfrm>
            <a:off x="1447800" y="1371600"/>
            <a:ext cx="7696200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Парниковий ефект </a:t>
            </a: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- це процес, при якому поглинання і випромінювання інфрачервоних променів газами викликає нагрівання нижніх шарів атмосфери та поверхні планети. </a:t>
            </a:r>
          </a:p>
          <a:p>
            <a:pPr>
              <a:buNone/>
            </a:pPr>
            <a:endParaRPr lang="ru-RU" sz="20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Основними парниковими газами є: </a:t>
            </a:r>
          </a:p>
          <a:p>
            <a:pPr>
              <a:buFont typeface="Courier New" pitchFamily="49" charset="0"/>
              <a:buChar char="o"/>
            </a:pP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водяна пара (36-70%);</a:t>
            </a:r>
          </a:p>
          <a:p>
            <a:pPr>
              <a:buFont typeface="Courier New" pitchFamily="49" charset="0"/>
              <a:buChar char="o"/>
            </a:pP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 вуглекислий газ (CO</a:t>
            </a:r>
            <a:r>
              <a:rPr lang="ru-RU" sz="2000" baseline="-2500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) (9-26%); </a:t>
            </a:r>
          </a:p>
          <a:p>
            <a:pPr>
              <a:buFont typeface="Courier New" pitchFamily="49" charset="0"/>
              <a:buChar char="o"/>
            </a:pP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метан (CH</a:t>
            </a:r>
            <a:r>
              <a:rPr lang="ru-RU" sz="2000" baseline="-2500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) (4-9%);</a:t>
            </a:r>
          </a:p>
          <a:p>
            <a:pPr>
              <a:buFont typeface="Courier New" pitchFamily="49" charset="0"/>
              <a:buChar char="o"/>
            </a:pPr>
            <a:r>
              <a:rPr lang="ru-RU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 озон (3-7%).</a:t>
            </a:r>
            <a:endParaRPr lang="ru-RU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Річний розподіл викидів парникових газів за галузями</a:t>
            </a:r>
            <a:endParaRPr lang="ru-RU"/>
          </a:p>
        </p:txBody>
      </p:sp>
      <p:pic>
        <p:nvPicPr>
          <p:cNvPr id="8" name="Содержимое 7" descr="637px-Annual_world_greenhouse_gas_emissions,_in_2005,_by_sector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057400"/>
            <a:ext cx="4017962" cy="3984756"/>
          </a:xfrm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>
            <a:off x="3124200" y="2057400"/>
            <a:ext cx="685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52600" y="41910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24400" y="182880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43600" y="3352800"/>
            <a:ext cx="9144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29200" y="5791200"/>
            <a:ext cx="7620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048000" y="5715000"/>
            <a:ext cx="838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562600" y="2514600"/>
            <a:ext cx="838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096000" y="5105400"/>
            <a:ext cx="990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24600" y="411480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38800" y="1600200"/>
            <a:ext cx="103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Відходи </a:t>
            </a: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096000" y="2133600"/>
            <a:ext cx="24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Сільське господарство</a:t>
            </a: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705600" y="2743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Зміна в природокористуванні</a:t>
            </a: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086600" y="3733800"/>
            <a:ext cx="15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Виробництво</a:t>
            </a: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53200" y="4724400"/>
            <a:ext cx="269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Неконтрольовані викиди</a:t>
            </a: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1200" y="6248400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Промисловість </a:t>
            </a: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95400" y="609600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Інше спалювання палива</a:t>
            </a: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14400" y="35052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Електрична та теплова енергія</a:t>
            </a: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057400" y="1676400"/>
            <a:ext cx="127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Транспорт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Парниковий ефект</a:t>
            </a:r>
            <a:endParaRPr lang="ru-RU"/>
          </a:p>
        </p:txBody>
      </p:sp>
      <p:pic>
        <p:nvPicPr>
          <p:cNvPr id="5" name="Содержимое 4" descr="63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3581400"/>
            <a:ext cx="4505249" cy="2971800"/>
          </a:xfrm>
        </p:spPr>
      </p:pic>
      <p:sp>
        <p:nvSpPr>
          <p:cNvPr id="4" name="Прямоугольник 3"/>
          <p:cNvSpPr/>
          <p:nvPr/>
        </p:nvSpPr>
        <p:spPr>
          <a:xfrm>
            <a:off x="1295400" y="16002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smtClean="0"/>
              <a:t>Близько трьох чвертей всіх антропогенних викидів парникових газів за останні 20 років стали результатом видобутку і спалювання ви</a:t>
            </a:r>
            <a:r>
              <a:rPr lang="uk-UA" sz="2400" smtClean="0"/>
              <a:t>копного палива</a:t>
            </a:r>
            <a:r>
              <a:rPr lang="ru-RU" sz="2400" smtClean="0"/>
              <a:t>. Остання частина викидів викликана змінами у землекористуванні, в першу чергу вирубкою лісів. </a:t>
            </a:r>
            <a:endParaRPr lang="ru-RU" sz="2400"/>
          </a:p>
        </p:txBody>
      </p:sp>
      <p:pic>
        <p:nvPicPr>
          <p:cNvPr id="10" name="Рисунок 9" descr="factory-smoke2.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86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Вплив людини</a:t>
            </a:r>
            <a:endParaRPr lang="ru-RU"/>
          </a:p>
        </p:txBody>
      </p:sp>
      <p:pic>
        <p:nvPicPr>
          <p:cNvPr id="7" name="Содержимое 6" descr="аэрозо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4191000"/>
            <a:ext cx="1495425" cy="2667000"/>
          </a:xfrm>
        </p:spPr>
      </p:pic>
      <p:sp>
        <p:nvSpPr>
          <p:cNvPr id="6" name="Прямоугольник 5"/>
          <p:cNvSpPr/>
          <p:nvPr/>
        </p:nvSpPr>
        <p:spPr>
          <a:xfrm>
            <a:off x="1752600" y="16002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/>
              <a:t>З часів Промислової революції внаслідок діяльності людини в атмосфері збільшилась кількість парникових газів, що призвело до посилення радіаційного впливу від </a:t>
            </a:r>
            <a:r>
              <a:rPr lang="en-US" sz="2800" smtClean="0"/>
              <a:t>CO</a:t>
            </a:r>
            <a:r>
              <a:rPr lang="en-US" sz="2800" baseline="-25000" smtClean="0"/>
              <a:t>2</a:t>
            </a:r>
            <a:r>
              <a:rPr lang="en-US" sz="2800" smtClean="0"/>
              <a:t>, </a:t>
            </a:r>
            <a:r>
              <a:rPr lang="ru-RU" sz="2800" smtClean="0"/>
              <a:t>метану, тропосферного озону, фреонів та оксиду азоту (</a:t>
            </a:r>
            <a:r>
              <a:rPr lang="en-US" sz="2800" smtClean="0"/>
              <a:t>N</a:t>
            </a:r>
            <a:r>
              <a:rPr lang="en-US" sz="2800" baseline="-25000" smtClean="0"/>
              <a:t>2</a:t>
            </a:r>
            <a:r>
              <a:rPr lang="en-US" sz="2800" smtClean="0"/>
              <a:t>O).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/>
              <a:t>Сонячна активність і глобальне потепління</a:t>
            </a:r>
            <a:endParaRPr lang="ru-RU"/>
          </a:p>
        </p:txBody>
      </p:sp>
      <p:pic>
        <p:nvPicPr>
          <p:cNvPr id="5" name="Содержимое 4" descr="Sun-v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3886200"/>
            <a:ext cx="2590800" cy="2590800"/>
          </a:xfrm>
        </p:spPr>
      </p:pic>
      <p:sp>
        <p:nvSpPr>
          <p:cNvPr id="4" name="Прямоугольник 3"/>
          <p:cNvSpPr/>
          <p:nvPr/>
        </p:nvSpPr>
        <p:spPr>
          <a:xfrm>
            <a:off x="1219200" y="14478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+mj-lt"/>
                <a:ea typeface="Tahoma" pitchFamily="34" charset="0"/>
                <a:cs typeface="Tahoma" pitchFamily="34" charset="0"/>
              </a:rPr>
              <a:t>Починаючи з 1978 року за допомогою супутників можна було точно вимірювати викиди сонячної радіації. Ці данні вказують на те, що з 1978 року викиди сонячної радіації не збільшились, таким чином потепління, яке відбувається протягом останніх 30 років, не пов'язано зі збільшенням сонячної енергії, що надходить на Землю.</a:t>
            </a:r>
            <a:endParaRPr lang="ru-RU" sz="240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Crane_Beach_Barbados-950x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86200"/>
            <a:ext cx="3505200" cy="262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Наслідки глобальго потепління</a:t>
            </a:r>
            <a:endParaRPr lang="ru-RU"/>
          </a:p>
        </p:txBody>
      </p:sp>
      <p:pic>
        <p:nvPicPr>
          <p:cNvPr id="4" name="Содержимое 3" descr="6781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4267200"/>
            <a:ext cx="4648200" cy="2383692"/>
          </a:xfrm>
        </p:spPr>
      </p:pic>
      <p:sp>
        <p:nvSpPr>
          <p:cNvPr id="5" name="Прямоугольник 4"/>
          <p:cNvSpPr/>
          <p:nvPr/>
        </p:nvSpPr>
        <p:spPr>
          <a:xfrm>
            <a:off x="1295400" y="4267200"/>
            <a:ext cx="2911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 </a:t>
            </a:r>
            <a:r>
              <a:rPr lang="ru-RU" sz="2000" b="1" smtClean="0">
                <a:solidFill>
                  <a:schemeClr val="bg1"/>
                </a:solidFill>
              </a:rPr>
              <a:t>Підвищення рівня моря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6" name="Рисунок 5" descr="050422_arctic_ice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800"/>
            <a:ext cx="3048000" cy="304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0" y="1447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Зменшення площі льодового покриву в Арктиці</a:t>
            </a:r>
            <a:endParaRPr lang="ru-RU"/>
          </a:p>
        </p:txBody>
      </p:sp>
      <p:pic>
        <p:nvPicPr>
          <p:cNvPr id="8" name="Рисунок 7" descr="kako-umanjiti-stetu-od-poplave-5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52600"/>
            <a:ext cx="3962400" cy="23774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4000" y="1371600"/>
            <a:ext cx="356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Затоплення прибережних районів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2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009DD9"/>
      </a:accent1>
      <a:accent2>
        <a:srgbClr val="79DEF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294</Words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Глобальне потепління</vt:lpstr>
      <vt:lpstr>Вуглекислий газ  «в буквальному сенсі не здатний викликати глобальне потепління». </vt:lpstr>
      <vt:lpstr>Глобальне потепління </vt:lpstr>
      <vt:lpstr>Парниковий ефект</vt:lpstr>
      <vt:lpstr>Річний розподіл викидів парникових газів за галузями</vt:lpstr>
      <vt:lpstr>Парниковий ефект</vt:lpstr>
      <vt:lpstr>Вплив людини</vt:lpstr>
      <vt:lpstr>Сонячна активність і глобальне потепління</vt:lpstr>
      <vt:lpstr>Наслідки глобальго потепління</vt:lpstr>
      <vt:lpstr>Наслідки глобальго потепління</vt:lpstr>
      <vt:lpstr>Слайд 11</vt:lpstr>
      <vt:lpstr>Зміна клімату в бік потепління призведе і до підвищення рівня Чорного і Азовського морів, що в свою чергу підсилить процеси розмиву берегів, затоплення, підтоплення та засолення ґрунтів у Причорномор’ї.  </vt:lpstr>
      <vt:lpstr>Наслідки для України</vt:lpstr>
      <vt:lpstr>Несподівані факти про зміни клімату</vt:lpstr>
      <vt:lpstr>Несподівані факти про зміни клімату</vt:lpstr>
      <vt:lpstr>Слайд 16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Глобальне потепління</dc:title>
  <dc:creator>Настасья</dc:creator>
  <cp:lastModifiedBy>HP</cp:lastModifiedBy>
  <cp:revision>8</cp:revision>
  <dcterms:created xsi:type="dcterms:W3CDTF">2014-05-06T14:08:09Z</dcterms:created>
  <dcterms:modified xsi:type="dcterms:W3CDTF">2014-05-15T10:42:57Z</dcterms:modified>
</cp:coreProperties>
</file>