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61" r:id="rId5"/>
    <p:sldId id="260" r:id="rId6"/>
    <p:sldId id="258" r:id="rId7"/>
    <p:sldId id="259" r:id="rId8"/>
    <p:sldId id="263" r:id="rId9"/>
    <p:sldId id="269" r:id="rId10"/>
    <p:sldId id="268" r:id="rId11"/>
    <p:sldId id="267" r:id="rId12"/>
    <p:sldId id="266" r:id="rId13"/>
    <p:sldId id="265" r:id="rId14"/>
    <p:sldId id="264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9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B1730-6069-4AB5-B0FC-B62309210B63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BA5B8-8753-427F-9950-9D8FD09A1E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96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BA5B8-8753-427F-9950-9D8FD09A1E1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6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95536" y="476672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Глобальні проблеми людства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Презентацію підготувала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учениця</a:t>
            </a:r>
            <a:r>
              <a:rPr lang="ru-RU" dirty="0" smtClean="0">
                <a:solidFill>
                  <a:schemeClr val="bg1"/>
                </a:solidFill>
              </a:rPr>
              <a:t> 10-А </a:t>
            </a:r>
            <a:r>
              <a:rPr lang="ru-RU" dirty="0" smtClean="0">
                <a:solidFill>
                  <a:schemeClr val="bg1"/>
                </a:solidFill>
              </a:rPr>
              <a:t>класу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ХСШ № 166 «Вертикаль»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Власова Лілія</a:t>
            </a:r>
          </a:p>
        </p:txBody>
      </p:sp>
    </p:spTree>
    <p:extLst>
      <p:ext uri="{BB962C8B-B14F-4D97-AF65-F5344CB8AC3E}">
        <p14:creationId xmlns:p14="http://schemas.microsoft.com/office/powerpoint/2010/main" val="24248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68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5689" y="-23165"/>
            <a:ext cx="915968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Деградація</a:t>
            </a:r>
            <a:r>
              <a:rPr lang="ru-RU" sz="2000" b="1" i="1" dirty="0">
                <a:solidFill>
                  <a:schemeClr val="bg1"/>
                </a:solidFill>
              </a:rPr>
              <a:t> земель. </a:t>
            </a:r>
            <a:r>
              <a:rPr lang="ru-RU" sz="2000" b="1" i="1" dirty="0" err="1">
                <a:solidFill>
                  <a:schemeClr val="bg1"/>
                </a:solidFill>
              </a:rPr>
              <a:t>Кількість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земельних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ресурсів</a:t>
            </a:r>
            <a:r>
              <a:rPr lang="ru-RU" sz="2000" b="1" i="1" dirty="0">
                <a:solidFill>
                  <a:schemeClr val="bg1"/>
                </a:solidFill>
              </a:rPr>
              <a:t> на </a:t>
            </a:r>
            <a:r>
              <a:rPr lang="ru-RU" sz="2000" b="1" i="1" dirty="0" err="1">
                <a:solidFill>
                  <a:schemeClr val="bg1"/>
                </a:solidFill>
              </a:rPr>
              <a:t>земній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кулі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обмежена</a:t>
            </a:r>
            <a:r>
              <a:rPr lang="ru-RU" sz="2000" b="1" i="1" dirty="0">
                <a:solidFill>
                  <a:schemeClr val="bg1"/>
                </a:solidFill>
              </a:rPr>
              <a:t>, до того ж </a:t>
            </a:r>
            <a:r>
              <a:rPr lang="ru-RU" sz="2000" b="1" i="1" dirty="0" err="1">
                <a:solidFill>
                  <a:schemeClr val="bg1"/>
                </a:solidFill>
              </a:rPr>
              <a:t>їх</a:t>
            </a:r>
            <a:r>
              <a:rPr lang="ru-RU" sz="2000" b="1" i="1" dirty="0">
                <a:solidFill>
                  <a:schemeClr val="bg1"/>
                </a:solidFill>
              </a:rPr>
              <a:t> не </a:t>
            </a:r>
            <a:r>
              <a:rPr lang="ru-RU" sz="2000" b="1" i="1" dirty="0" err="1">
                <a:solidFill>
                  <a:schemeClr val="bg1"/>
                </a:solidFill>
              </a:rPr>
              <a:t>можна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замінити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жодними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іншими</a:t>
            </a:r>
            <a:r>
              <a:rPr lang="ru-RU" sz="2000" b="1" i="1" dirty="0">
                <a:solidFill>
                  <a:schemeClr val="bg1"/>
                </a:solidFill>
              </a:rPr>
              <a:t> ресурсами. </a:t>
            </a:r>
            <a:r>
              <a:rPr lang="ru-RU" sz="2000" b="1" i="1" dirty="0" err="1">
                <a:solidFill>
                  <a:schemeClr val="bg1"/>
                </a:solidFill>
              </a:rPr>
              <a:t>Щороку</a:t>
            </a:r>
            <a:r>
              <a:rPr lang="ru-RU" sz="2000" b="1" i="1" dirty="0">
                <a:solidFill>
                  <a:schemeClr val="bg1"/>
                </a:solidFill>
              </a:rPr>
              <a:t> з активного </a:t>
            </a:r>
            <a:r>
              <a:rPr lang="ru-RU" sz="2000" b="1" i="1" dirty="0" err="1">
                <a:solidFill>
                  <a:schemeClr val="bg1"/>
                </a:solidFill>
              </a:rPr>
              <a:t>використання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вилучаються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мільйони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гектарів</a:t>
            </a:r>
            <a:r>
              <a:rPr lang="ru-RU" sz="2000" b="1" i="1" dirty="0">
                <a:solidFill>
                  <a:schemeClr val="bg1"/>
                </a:solidFill>
              </a:rPr>
              <a:t> земель, </a:t>
            </a:r>
            <a:r>
              <a:rPr lang="ru-RU" sz="2000" b="1" i="1" dirty="0" err="1">
                <a:solidFill>
                  <a:schemeClr val="bg1"/>
                </a:solidFill>
              </a:rPr>
              <a:t>втрата</a:t>
            </a:r>
            <a:r>
              <a:rPr lang="ru-RU" sz="2000" b="1" i="1" dirty="0">
                <a:solidFill>
                  <a:schemeClr val="bg1"/>
                </a:solidFill>
              </a:rPr>
              <a:t> кожного гектара </a:t>
            </a:r>
            <a:r>
              <a:rPr lang="ru-RU" sz="2000" b="1" i="1" dirty="0" err="1">
                <a:solidFill>
                  <a:schemeClr val="bg1"/>
                </a:solidFill>
              </a:rPr>
              <a:t>родючої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землі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зменшує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можливості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людства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вирішити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продовольчу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сировинну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соціальну</a:t>
            </a:r>
            <a:r>
              <a:rPr lang="ru-RU" sz="2000" b="1" i="1" dirty="0">
                <a:solidFill>
                  <a:schemeClr val="bg1"/>
                </a:solidFill>
              </a:rPr>
              <a:t> та </a:t>
            </a:r>
            <a:r>
              <a:rPr lang="ru-RU" sz="2000" b="1" i="1" dirty="0" err="1">
                <a:solidFill>
                  <a:schemeClr val="bg1"/>
                </a:solidFill>
              </a:rPr>
              <a:t>інші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глобальні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проблеми</a:t>
            </a:r>
            <a:r>
              <a:rPr lang="ru-RU" sz="2000" b="1" i="1" dirty="0">
                <a:solidFill>
                  <a:schemeClr val="bg1"/>
                </a:solidFill>
              </a:rPr>
              <a:t>. 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   </a:t>
            </a:r>
            <a:r>
              <a:rPr lang="ru-RU" sz="2000" b="1" i="1" dirty="0" err="1">
                <a:solidFill>
                  <a:schemeClr val="bg1"/>
                </a:solidFill>
              </a:rPr>
              <a:t>Деградацію</a:t>
            </a:r>
            <a:r>
              <a:rPr lang="ru-RU" sz="2000" b="1" i="1" dirty="0">
                <a:solidFill>
                  <a:schemeClr val="bg1"/>
                </a:solidFill>
              </a:rPr>
              <a:t> земель </a:t>
            </a:r>
            <a:r>
              <a:rPr lang="ru-RU" sz="2000" b="1" i="1" dirty="0" err="1">
                <a:solidFill>
                  <a:schemeClr val="bg1"/>
                </a:solidFill>
              </a:rPr>
              <a:t>спричиняє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багато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факторів</a:t>
            </a:r>
            <a:r>
              <a:rPr lang="ru-RU" sz="2000" b="1" i="1" dirty="0">
                <a:solidFill>
                  <a:schemeClr val="bg1"/>
                </a:solidFill>
              </a:rPr>
              <a:t>: 1) </a:t>
            </a:r>
            <a:r>
              <a:rPr lang="ru-RU" sz="2000" b="1" i="1" dirty="0" err="1">
                <a:solidFill>
                  <a:schemeClr val="bg1"/>
                </a:solidFill>
              </a:rPr>
              <a:t>гірничі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розробки</a:t>
            </a:r>
            <a:r>
              <a:rPr lang="ru-RU" sz="2000" b="1" i="1" dirty="0">
                <a:solidFill>
                  <a:schemeClr val="bg1"/>
                </a:solidFill>
              </a:rPr>
              <a:t>; 2) </a:t>
            </a:r>
            <a:r>
              <a:rPr lang="ru-RU" sz="2000" b="1" i="1" dirty="0" err="1">
                <a:solidFill>
                  <a:schemeClr val="bg1"/>
                </a:solidFill>
              </a:rPr>
              <a:t>посилення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водної</a:t>
            </a:r>
            <a:r>
              <a:rPr lang="ru-RU" sz="2000" b="1" i="1" dirty="0">
                <a:solidFill>
                  <a:schemeClr val="bg1"/>
                </a:solidFill>
              </a:rPr>
              <a:t> і </a:t>
            </a:r>
            <a:r>
              <a:rPr lang="ru-RU" sz="2000" b="1" i="1" dirty="0" err="1">
                <a:solidFill>
                  <a:schemeClr val="bg1"/>
                </a:solidFill>
              </a:rPr>
              <a:t>вітрової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ерозії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внаслідок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людської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діяльності</a:t>
            </a:r>
            <a:r>
              <a:rPr lang="ru-RU" sz="2000" b="1" i="1" dirty="0">
                <a:solidFill>
                  <a:schemeClr val="bg1"/>
                </a:solidFill>
              </a:rPr>
              <a:t>; 3) </a:t>
            </a:r>
            <a:r>
              <a:rPr lang="ru-RU" sz="2000" b="1" i="1" dirty="0" err="1">
                <a:solidFill>
                  <a:schemeClr val="bg1"/>
                </a:solidFill>
              </a:rPr>
              <a:t>хімічне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забруднення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грунтів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міндобривами</a:t>
            </a:r>
            <a:r>
              <a:rPr lang="ru-RU" sz="2000" b="1" i="1" dirty="0">
                <a:solidFill>
                  <a:schemeClr val="bg1"/>
                </a:solidFill>
              </a:rPr>
              <a:t> та </a:t>
            </a:r>
            <a:r>
              <a:rPr lang="ru-RU" sz="2000" b="1" i="1" dirty="0" err="1">
                <a:solidFill>
                  <a:schemeClr val="bg1"/>
                </a:solidFill>
              </a:rPr>
              <a:t>отрутохімікатами</a:t>
            </a:r>
            <a:r>
              <a:rPr lang="ru-RU" sz="2000" b="1" i="1" dirty="0">
                <a:solidFill>
                  <a:schemeClr val="bg1"/>
                </a:solidFill>
              </a:rPr>
              <a:t>. </a:t>
            </a:r>
            <a:r>
              <a:rPr lang="ru-RU" sz="2000" b="1" i="1" dirty="0" err="1">
                <a:solidFill>
                  <a:schemeClr val="bg1"/>
                </a:solidFill>
              </a:rPr>
              <a:t>Відкритий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видобуток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корисних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копалин</a:t>
            </a:r>
            <a:r>
              <a:rPr lang="ru-RU" sz="2000" b="1" i="1" dirty="0">
                <a:solidFill>
                  <a:schemeClr val="bg1"/>
                </a:solidFill>
              </a:rPr>
              <a:t> і сильна </a:t>
            </a:r>
            <a:r>
              <a:rPr lang="ru-RU" sz="2000" b="1" i="1" dirty="0" err="1">
                <a:solidFill>
                  <a:schemeClr val="bg1"/>
                </a:solidFill>
              </a:rPr>
              <a:t>ерозія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грунтів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призводять</a:t>
            </a:r>
            <a:r>
              <a:rPr lang="ru-RU" sz="2000" b="1" i="1" dirty="0">
                <a:solidFill>
                  <a:schemeClr val="bg1"/>
                </a:solidFill>
              </a:rPr>
              <a:t> до </a:t>
            </a:r>
            <a:r>
              <a:rPr lang="ru-RU" sz="2000" b="1" i="1" dirty="0" err="1">
                <a:solidFill>
                  <a:schemeClr val="bg1"/>
                </a:solidFill>
              </a:rPr>
              <a:t>повної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втрати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родючого</a:t>
            </a:r>
            <a:r>
              <a:rPr lang="ru-RU" sz="2000" b="1" i="1" dirty="0">
                <a:solidFill>
                  <a:schemeClr val="bg1"/>
                </a:solidFill>
              </a:rPr>
              <a:t> шару </a:t>
            </a:r>
            <a:r>
              <a:rPr lang="ru-RU" sz="2000" b="1" i="1" dirty="0" err="1">
                <a:solidFill>
                  <a:schemeClr val="bg1"/>
                </a:solidFill>
              </a:rPr>
              <a:t>землі</a:t>
            </a:r>
            <a:r>
              <a:rPr lang="ru-RU" sz="2000" b="1" i="1" dirty="0">
                <a:solidFill>
                  <a:schemeClr val="bg1"/>
                </a:solidFill>
              </a:rPr>
              <a:t> і </a:t>
            </a:r>
            <a:r>
              <a:rPr lang="ru-RU" sz="2000" b="1" i="1" dirty="0" err="1">
                <a:solidFill>
                  <a:schemeClr val="bg1"/>
                </a:solidFill>
              </a:rPr>
              <a:t>формування</a:t>
            </a:r>
            <a:r>
              <a:rPr lang="ru-RU" sz="2000" b="1" i="1" dirty="0">
                <a:solidFill>
                  <a:schemeClr val="bg1"/>
                </a:solidFill>
              </a:rPr>
              <a:t> "</a:t>
            </a:r>
            <a:r>
              <a:rPr lang="ru-RU" sz="2000" b="1" i="1" dirty="0" err="1">
                <a:solidFill>
                  <a:schemeClr val="bg1"/>
                </a:solidFill>
              </a:rPr>
              <a:t>місячних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ландшафтів</a:t>
            </a:r>
            <a:r>
              <a:rPr lang="ru-RU" sz="2000" b="1" i="1" dirty="0">
                <a:solidFill>
                  <a:schemeClr val="bg1"/>
                </a:solidFill>
              </a:rPr>
              <a:t>" </a:t>
            </a:r>
            <a:r>
              <a:rPr lang="ru-RU" sz="2000" b="1" i="1" dirty="0" err="1">
                <a:solidFill>
                  <a:schemeClr val="bg1"/>
                </a:solidFill>
              </a:rPr>
              <a:t>або</a:t>
            </a:r>
            <a:r>
              <a:rPr lang="ru-RU" sz="2000" b="1" i="1" dirty="0">
                <a:solidFill>
                  <a:schemeClr val="bg1"/>
                </a:solidFill>
              </a:rPr>
              <a:t> "</a:t>
            </a:r>
            <a:r>
              <a:rPr lang="ru-RU" sz="2000" b="1" i="1" dirty="0" err="1">
                <a:solidFill>
                  <a:schemeClr val="bg1"/>
                </a:solidFill>
              </a:rPr>
              <a:t>бедлендів</a:t>
            </a:r>
            <a:r>
              <a:rPr lang="ru-RU" sz="2000" b="1" i="1" dirty="0">
                <a:solidFill>
                  <a:schemeClr val="bg1"/>
                </a:solidFill>
              </a:rPr>
              <a:t>" (</a:t>
            </a:r>
            <a:r>
              <a:rPr lang="ru-RU" sz="2000" b="1" i="1" dirty="0" err="1">
                <a:solidFill>
                  <a:schemeClr val="bg1"/>
                </a:solidFill>
              </a:rPr>
              <a:t>від</a:t>
            </a:r>
            <a:r>
              <a:rPr lang="ru-RU" sz="2000" b="1" i="1" dirty="0">
                <a:solidFill>
                  <a:schemeClr val="bg1"/>
                </a:solidFill>
              </a:rPr>
              <a:t> англ. </a:t>
            </a:r>
            <a:r>
              <a:rPr lang="ru-RU" sz="2000" b="1" i="1" dirty="0" err="1">
                <a:solidFill>
                  <a:schemeClr val="bg1"/>
                </a:solidFill>
              </a:rPr>
              <a:t>погана</a:t>
            </a:r>
            <a:r>
              <a:rPr lang="ru-RU" sz="2000" b="1" i="1" dirty="0">
                <a:solidFill>
                  <a:schemeClr val="bg1"/>
                </a:solidFill>
              </a:rPr>
              <a:t> земля). </a:t>
            </a:r>
            <a:r>
              <a:rPr lang="ru-RU" sz="2000" b="1" i="1" dirty="0" err="1">
                <a:solidFill>
                  <a:schemeClr val="bg1"/>
                </a:solidFill>
              </a:rPr>
              <a:t>Внесення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мінеральних</a:t>
            </a:r>
            <a:r>
              <a:rPr lang="ru-RU" sz="2000" b="1" i="1" dirty="0">
                <a:solidFill>
                  <a:schemeClr val="bg1"/>
                </a:solidFill>
              </a:rPr>
              <a:t> добрив, </a:t>
            </a:r>
            <a:r>
              <a:rPr lang="ru-RU" sz="2000" b="1" i="1" dirty="0" err="1">
                <a:solidFill>
                  <a:schemeClr val="bg1"/>
                </a:solidFill>
              </a:rPr>
              <a:t>гербіцидів</a:t>
            </a:r>
            <a:r>
              <a:rPr lang="ru-RU" sz="2000" b="1" i="1" dirty="0">
                <a:solidFill>
                  <a:schemeClr val="bg1"/>
                </a:solidFill>
              </a:rPr>
              <a:t> і </a:t>
            </a:r>
            <a:r>
              <a:rPr lang="ru-RU" sz="2000" b="1" i="1" dirty="0" err="1">
                <a:solidFill>
                  <a:schemeClr val="bg1"/>
                </a:solidFill>
              </a:rPr>
              <a:t>пестицидів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хоч</a:t>
            </a:r>
            <a:r>
              <a:rPr lang="ru-RU" sz="2000" b="1" i="1" dirty="0">
                <a:solidFill>
                  <a:schemeClr val="bg1"/>
                </a:solidFill>
              </a:rPr>
              <a:t> і </a:t>
            </a:r>
            <a:r>
              <a:rPr lang="ru-RU" sz="2000" b="1" i="1" dirty="0" err="1">
                <a:solidFill>
                  <a:schemeClr val="bg1"/>
                </a:solidFill>
              </a:rPr>
              <a:t>дає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змогу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підвищити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урожайність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сільськогосподарських</a:t>
            </a:r>
            <a:r>
              <a:rPr lang="ru-RU" sz="2000" b="1" i="1" dirty="0">
                <a:solidFill>
                  <a:schemeClr val="bg1"/>
                </a:solidFill>
              </a:rPr>
              <a:t> культур і </a:t>
            </a:r>
            <a:r>
              <a:rPr lang="ru-RU" sz="2000" b="1" i="1" dirty="0" err="1">
                <a:solidFill>
                  <a:schemeClr val="bg1"/>
                </a:solidFill>
              </a:rPr>
              <a:t>навіть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тимчасово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підвищити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родючість</a:t>
            </a:r>
            <a:r>
              <a:rPr lang="ru-RU" sz="2000" b="1" i="1" dirty="0">
                <a:solidFill>
                  <a:schemeClr val="bg1"/>
                </a:solidFill>
              </a:rPr>
              <a:t> земель, </a:t>
            </a:r>
            <a:r>
              <a:rPr lang="ru-RU" sz="2000" b="1" i="1" dirty="0" err="1">
                <a:solidFill>
                  <a:schemeClr val="bg1"/>
                </a:solidFill>
              </a:rPr>
              <a:t>проте</a:t>
            </a:r>
            <a:r>
              <a:rPr lang="ru-RU" sz="2000" b="1" i="1" dirty="0">
                <a:solidFill>
                  <a:schemeClr val="bg1"/>
                </a:solidFill>
              </a:rPr>
              <a:t> з часом в </a:t>
            </a:r>
            <a:r>
              <a:rPr lang="ru-RU" sz="2000" b="1" i="1" dirty="0" err="1">
                <a:solidFill>
                  <a:schemeClr val="bg1"/>
                </a:solidFill>
              </a:rPr>
              <a:t>ґрунті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нагромаджуються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шкідливі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хімічні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сполуки</a:t>
            </a:r>
            <a:r>
              <a:rPr lang="ru-RU" sz="2000" b="1" i="1" dirty="0">
                <a:solidFill>
                  <a:schemeClr val="bg1"/>
                </a:solidFill>
              </a:rPr>
              <a:t>. </a:t>
            </a:r>
            <a:r>
              <a:rPr lang="ru-RU" sz="2000" b="1" i="1" dirty="0" err="1">
                <a:solidFill>
                  <a:schemeClr val="bg1"/>
                </a:solidFill>
              </a:rPr>
              <a:t>Потрапляючи</a:t>
            </a:r>
            <a:r>
              <a:rPr lang="ru-RU" sz="2000" b="1" i="1" dirty="0">
                <a:solidFill>
                  <a:schemeClr val="bg1"/>
                </a:solidFill>
              </a:rPr>
              <a:t> в </a:t>
            </a:r>
            <a:r>
              <a:rPr lang="ru-RU" sz="2000" b="1" i="1" dirty="0" err="1">
                <a:solidFill>
                  <a:schemeClr val="bg1"/>
                </a:solidFill>
              </a:rPr>
              <a:t>культурні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рослини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тканини</a:t>
            </a:r>
            <a:r>
              <a:rPr lang="ru-RU" sz="2000" b="1" i="1" dirty="0">
                <a:solidFill>
                  <a:schemeClr val="bg1"/>
                </a:solidFill>
              </a:rPr>
              <a:t> комах і </a:t>
            </a:r>
            <a:r>
              <a:rPr lang="ru-RU" sz="2000" b="1" i="1" dirty="0" err="1">
                <a:solidFill>
                  <a:schemeClr val="bg1"/>
                </a:solidFill>
              </a:rPr>
              <a:t>тварин</a:t>
            </a:r>
            <a:r>
              <a:rPr lang="ru-RU" sz="2000" b="1" i="1" dirty="0">
                <a:solidFill>
                  <a:schemeClr val="bg1"/>
                </a:solidFill>
              </a:rPr>
              <a:t> через </a:t>
            </a:r>
            <a:r>
              <a:rPr lang="ru-RU" sz="2000" b="1" i="1" dirty="0" err="1">
                <a:solidFill>
                  <a:schemeClr val="bg1"/>
                </a:solidFill>
              </a:rPr>
              <a:t>харчові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ланцюги</a:t>
            </a:r>
            <a:r>
              <a:rPr lang="ru-RU" sz="2000" b="1" i="1" dirty="0">
                <a:solidFill>
                  <a:schemeClr val="bg1"/>
                </a:solidFill>
              </a:rPr>
              <a:t>, вони часто у </a:t>
            </a:r>
            <a:r>
              <a:rPr lang="ru-RU" sz="2000" b="1" i="1" dirty="0" err="1">
                <a:solidFill>
                  <a:schemeClr val="bg1"/>
                </a:solidFill>
              </a:rPr>
              <a:t>дуже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значних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концентраціях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досягають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організму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людини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збільшуючи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захворюваність</a:t>
            </a:r>
            <a:r>
              <a:rPr lang="ru-RU" sz="2000" b="1" i="1" dirty="0">
                <a:solidFill>
                  <a:schemeClr val="bg1"/>
                </a:solidFill>
              </a:rPr>
              <a:t> і </a:t>
            </a:r>
            <a:r>
              <a:rPr lang="ru-RU" sz="2000" b="1" i="1" dirty="0" err="1">
                <a:solidFill>
                  <a:schemeClr val="bg1"/>
                </a:solidFill>
              </a:rPr>
              <a:t>смертність</a:t>
            </a:r>
            <a:r>
              <a:rPr lang="ru-RU" sz="2000" b="1" i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69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872355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>
                <a:solidFill>
                  <a:schemeClr val="bg1"/>
                </a:solidFill>
              </a:rPr>
              <a:t>Серед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основних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шляхів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розв'язання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екологічних</a:t>
            </a:r>
            <a:r>
              <a:rPr lang="ru-RU" sz="2000" b="1" i="1" dirty="0">
                <a:solidFill>
                  <a:schemeClr val="bg1"/>
                </a:solidFill>
              </a:rPr>
              <a:t> проблем є </a:t>
            </a:r>
            <a:r>
              <a:rPr lang="ru-RU" sz="2000" b="1" i="1" dirty="0" err="1">
                <a:solidFill>
                  <a:schemeClr val="bg1"/>
                </a:solidFill>
              </a:rPr>
              <a:t>такі</a:t>
            </a:r>
            <a:r>
              <a:rPr lang="ru-RU" sz="2000" b="1" i="1" dirty="0">
                <a:solidFill>
                  <a:schemeClr val="bg1"/>
                </a:solidFill>
              </a:rPr>
              <a:t>: 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1) </a:t>
            </a:r>
            <a:r>
              <a:rPr lang="ru-RU" sz="2000" b="1" i="1" dirty="0" err="1">
                <a:solidFill>
                  <a:schemeClr val="bg1"/>
                </a:solidFill>
              </a:rPr>
              <a:t>перехід</a:t>
            </a:r>
            <a:r>
              <a:rPr lang="ru-RU" sz="2000" b="1" i="1" dirty="0">
                <a:solidFill>
                  <a:schemeClr val="bg1"/>
                </a:solidFill>
              </a:rPr>
              <a:t> до </a:t>
            </a:r>
            <a:r>
              <a:rPr lang="ru-RU" sz="2000" b="1" i="1" dirty="0" err="1">
                <a:solidFill>
                  <a:schemeClr val="bg1"/>
                </a:solidFill>
              </a:rPr>
              <a:t>матеріало</a:t>
            </a:r>
            <a:r>
              <a:rPr lang="ru-RU" sz="2000" b="1" i="1" dirty="0">
                <a:solidFill>
                  <a:schemeClr val="bg1"/>
                </a:solidFill>
              </a:rPr>
              <a:t>- і </a:t>
            </a:r>
            <a:r>
              <a:rPr lang="ru-RU" sz="2000" b="1" i="1" dirty="0" err="1">
                <a:solidFill>
                  <a:schemeClr val="bg1"/>
                </a:solidFill>
              </a:rPr>
              <a:t>енергозберігаючих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технологій</a:t>
            </a:r>
            <a:r>
              <a:rPr lang="ru-RU" sz="2000" b="1" i="1" dirty="0">
                <a:solidFill>
                  <a:schemeClr val="bg1"/>
                </a:solidFill>
              </a:rPr>
              <a:t>, а в </a:t>
            </a:r>
            <a:r>
              <a:rPr lang="ru-RU" sz="2000" b="1" i="1" dirty="0" err="1">
                <a:solidFill>
                  <a:schemeClr val="bg1"/>
                </a:solidFill>
              </a:rPr>
              <a:t>перспективі</a:t>
            </a:r>
            <a:r>
              <a:rPr lang="ru-RU" sz="2000" b="1" i="1" dirty="0">
                <a:solidFill>
                  <a:schemeClr val="bg1"/>
                </a:solidFill>
              </a:rPr>
              <a:t> - до </a:t>
            </a:r>
            <a:r>
              <a:rPr lang="ru-RU" sz="2000" b="1" i="1" dirty="0" err="1">
                <a:solidFill>
                  <a:schemeClr val="bg1"/>
                </a:solidFill>
              </a:rPr>
              <a:t>замкнутих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циклів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використання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ресурсів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що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дасть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змогу</a:t>
            </a:r>
            <a:r>
              <a:rPr lang="ru-RU" sz="2000" b="1" i="1" dirty="0">
                <a:solidFill>
                  <a:schemeClr val="bg1"/>
                </a:solidFill>
              </a:rPr>
              <a:t> перейти до </a:t>
            </a:r>
            <a:r>
              <a:rPr lang="ru-RU" sz="2000" b="1" i="1" dirty="0" err="1">
                <a:solidFill>
                  <a:schemeClr val="bg1"/>
                </a:solidFill>
              </a:rPr>
              <a:t>маловідходного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виробництва</a:t>
            </a:r>
            <a:r>
              <a:rPr lang="ru-RU" sz="2000" b="1" i="1" dirty="0">
                <a:solidFill>
                  <a:schemeClr val="bg1"/>
                </a:solidFill>
              </a:rPr>
              <a:t>; 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2) </a:t>
            </a:r>
            <a:r>
              <a:rPr lang="ru-RU" sz="2000" b="1" i="1" dirty="0" err="1">
                <a:solidFill>
                  <a:schemeClr val="bg1"/>
                </a:solidFill>
              </a:rPr>
              <a:t>використання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нагромадженого</a:t>
            </a:r>
            <a:r>
              <a:rPr lang="ru-RU" sz="2000" b="1" i="1" dirty="0">
                <a:solidFill>
                  <a:schemeClr val="bg1"/>
                </a:solidFill>
              </a:rPr>
              <a:t> за </a:t>
            </a:r>
            <a:r>
              <a:rPr lang="ru-RU" sz="2000" b="1" i="1" dirty="0" err="1">
                <a:solidFill>
                  <a:schemeClr val="bg1"/>
                </a:solidFill>
              </a:rPr>
              <a:t>тисячоліття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людської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діяльності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досвіду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раціонального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природокористування</a:t>
            </a:r>
            <a:r>
              <a:rPr lang="ru-RU" sz="2000" b="1" i="1" dirty="0">
                <a:solidFill>
                  <a:schemeClr val="bg1"/>
                </a:solidFill>
              </a:rPr>
              <a:t>. </a:t>
            </a:r>
            <a:r>
              <a:rPr lang="ru-RU" sz="2000" b="1" i="1" dirty="0" err="1">
                <a:solidFill>
                  <a:schemeClr val="bg1"/>
                </a:solidFill>
              </a:rPr>
              <a:t>Розробка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регіональних</a:t>
            </a:r>
            <a:r>
              <a:rPr lang="ru-RU" sz="2000" b="1" i="1" dirty="0">
                <a:solidFill>
                  <a:schemeClr val="bg1"/>
                </a:solidFill>
              </a:rPr>
              <a:t> схем </a:t>
            </a:r>
            <a:r>
              <a:rPr lang="ru-RU" sz="2000" b="1" i="1" dirty="0" err="1">
                <a:solidFill>
                  <a:schemeClr val="bg1"/>
                </a:solidFill>
              </a:rPr>
              <a:t>використання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ресурсів</a:t>
            </a:r>
            <a:r>
              <a:rPr lang="ru-RU" sz="2000" b="1" i="1" dirty="0">
                <a:solidFill>
                  <a:schemeClr val="bg1"/>
                </a:solidFill>
              </a:rPr>
              <a:t> в </a:t>
            </a:r>
            <a:r>
              <a:rPr lang="ru-RU" sz="2000" b="1" i="1" dirty="0" err="1">
                <a:solidFill>
                  <a:schemeClr val="bg1"/>
                </a:solidFill>
              </a:rPr>
              <a:t>залежності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від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природних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економічних</a:t>
            </a:r>
            <a:r>
              <a:rPr lang="ru-RU" sz="2000" b="1" i="1" dirty="0">
                <a:solidFill>
                  <a:schemeClr val="bg1"/>
                </a:solidFill>
              </a:rPr>
              <a:t> та </a:t>
            </a:r>
            <a:r>
              <a:rPr lang="ru-RU" sz="2000" b="1" i="1" dirty="0" err="1">
                <a:solidFill>
                  <a:schemeClr val="bg1"/>
                </a:solidFill>
              </a:rPr>
              <a:t>соціальних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особливостей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території</a:t>
            </a:r>
            <a:r>
              <a:rPr lang="ru-RU" sz="2000" b="1" i="1" dirty="0">
                <a:solidFill>
                  <a:schemeClr val="bg1"/>
                </a:solidFill>
              </a:rPr>
              <a:t>; 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3) </a:t>
            </a:r>
            <a:r>
              <a:rPr lang="ru-RU" sz="2000" b="1" i="1" dirty="0" err="1">
                <a:solidFill>
                  <a:schemeClr val="bg1"/>
                </a:solidFill>
              </a:rPr>
              <a:t>розосередження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екологічно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шкідливих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виробництв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які</a:t>
            </a:r>
            <a:r>
              <a:rPr lang="ru-RU" sz="2000" b="1" i="1" dirty="0">
                <a:solidFill>
                  <a:schemeClr val="bg1"/>
                </a:solidFill>
              </a:rPr>
              <a:t> в </a:t>
            </a:r>
            <a:r>
              <a:rPr lang="ru-RU" sz="2000" b="1" i="1" dirty="0" err="1">
                <a:solidFill>
                  <a:schemeClr val="bg1"/>
                </a:solidFill>
              </a:rPr>
              <a:t>даний</a:t>
            </a:r>
            <a:r>
              <a:rPr lang="ru-RU" sz="2000" b="1" i="1" dirty="0">
                <a:solidFill>
                  <a:schemeClr val="bg1"/>
                </a:solidFill>
              </a:rPr>
              <a:t> час </a:t>
            </a:r>
            <a:r>
              <a:rPr lang="ru-RU" sz="2000" b="1" i="1" dirty="0" err="1">
                <a:solidFill>
                  <a:schemeClr val="bg1"/>
                </a:solidFill>
              </a:rPr>
              <a:t>ще</a:t>
            </a:r>
            <a:r>
              <a:rPr lang="ru-RU" sz="2000" b="1" i="1" dirty="0">
                <a:solidFill>
                  <a:schemeClr val="bg1"/>
                </a:solidFill>
              </a:rPr>
              <a:t> не </a:t>
            </a:r>
            <a:r>
              <a:rPr lang="ru-RU" sz="2000" b="1" i="1" dirty="0" err="1">
                <a:solidFill>
                  <a:schemeClr val="bg1"/>
                </a:solidFill>
              </a:rPr>
              <a:t>можна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закрити</a:t>
            </a:r>
            <a:r>
              <a:rPr lang="ru-RU" sz="2000" b="1" i="1" dirty="0">
                <a:solidFill>
                  <a:schemeClr val="bg1"/>
                </a:solidFill>
              </a:rPr>
              <a:t>; 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4) </a:t>
            </a:r>
            <a:r>
              <a:rPr lang="ru-RU" sz="2000" b="1" i="1" dirty="0" err="1">
                <a:solidFill>
                  <a:schemeClr val="bg1"/>
                </a:solidFill>
              </a:rPr>
              <a:t>розширення</a:t>
            </a:r>
            <a:r>
              <a:rPr lang="ru-RU" sz="2000" b="1" i="1" dirty="0">
                <a:solidFill>
                  <a:schemeClr val="bg1"/>
                </a:solidFill>
              </a:rPr>
              <a:t> природно-</a:t>
            </a:r>
            <a:r>
              <a:rPr lang="ru-RU" sz="2000" b="1" i="1" dirty="0" err="1">
                <a:solidFill>
                  <a:schemeClr val="bg1"/>
                </a:solidFill>
              </a:rPr>
              <a:t>заповідних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територій</a:t>
            </a:r>
            <a:r>
              <a:rPr lang="ru-RU" sz="2000" b="1" i="1" dirty="0">
                <a:solidFill>
                  <a:schemeClr val="bg1"/>
                </a:solidFill>
              </a:rPr>
              <a:t>, особливо в районах з </a:t>
            </a:r>
            <a:r>
              <a:rPr lang="ru-RU" sz="2000" b="1" i="1" dirty="0" err="1">
                <a:solidFill>
                  <a:schemeClr val="bg1"/>
                </a:solidFill>
              </a:rPr>
              <a:t>нестабільними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екологічними</a:t>
            </a:r>
            <a:r>
              <a:rPr lang="ru-RU" sz="2000" b="1" i="1" dirty="0">
                <a:solidFill>
                  <a:schemeClr val="bg1"/>
                </a:solidFill>
              </a:rPr>
              <a:t> системами (тундра, </a:t>
            </a:r>
            <a:r>
              <a:rPr lang="ru-RU" sz="2000" b="1" i="1" dirty="0" err="1">
                <a:solidFill>
                  <a:schemeClr val="bg1"/>
                </a:solidFill>
              </a:rPr>
              <a:t>пустеля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вологі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екваторіальні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ліси</a:t>
            </a:r>
            <a:r>
              <a:rPr lang="ru-RU" sz="2000" b="1" i="1" dirty="0">
                <a:solidFill>
                  <a:schemeClr val="bg1"/>
                </a:solidFill>
              </a:rPr>
              <a:t>); 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5) </a:t>
            </a:r>
            <a:r>
              <a:rPr lang="ru-RU" sz="2000" b="1" i="1" dirty="0" err="1">
                <a:solidFill>
                  <a:schemeClr val="bg1"/>
                </a:solidFill>
              </a:rPr>
              <a:t>екологічна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освіта</a:t>
            </a:r>
            <a:r>
              <a:rPr lang="ru-RU" sz="2000" b="1" i="1" dirty="0">
                <a:solidFill>
                  <a:schemeClr val="bg1"/>
                </a:solidFill>
              </a:rPr>
              <a:t> і </a:t>
            </a:r>
            <a:r>
              <a:rPr lang="ru-RU" sz="2000" b="1" i="1" dirty="0" err="1">
                <a:solidFill>
                  <a:schemeClr val="bg1"/>
                </a:solidFill>
              </a:rPr>
              <a:t>виховання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населення</a:t>
            </a:r>
            <a:r>
              <a:rPr lang="ru-RU" sz="2000" b="1" i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89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52" y="0"/>
            <a:ext cx="9226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82752" y="0"/>
            <a:ext cx="9226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Енергетична і </a:t>
            </a:r>
            <a:r>
              <a:rPr lang="ru-RU" b="1" i="1" dirty="0" err="1">
                <a:solidFill>
                  <a:schemeClr val="bg1"/>
                </a:solidFill>
              </a:rPr>
              <a:t>сировинна</a:t>
            </a:r>
            <a:r>
              <a:rPr lang="ru-RU" b="1" i="1" dirty="0">
                <a:solidFill>
                  <a:schemeClr val="bg1"/>
                </a:solidFill>
              </a:rPr>
              <a:t> проблема</a:t>
            </a:r>
          </a:p>
          <a:p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Нині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людство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впритул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наблизилося</a:t>
            </a:r>
            <a:r>
              <a:rPr lang="ru-RU" b="1" i="1" dirty="0">
                <a:solidFill>
                  <a:schemeClr val="bg1"/>
                </a:solidFill>
              </a:rPr>
              <a:t> до </a:t>
            </a:r>
            <a:r>
              <a:rPr lang="ru-RU" b="1" i="1" dirty="0" err="1">
                <a:solidFill>
                  <a:schemeClr val="bg1"/>
                </a:solidFill>
              </a:rPr>
              <a:t>межі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вичерпання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найдоступніших</a:t>
            </a:r>
            <a:r>
              <a:rPr lang="ru-RU" b="1" i="1" dirty="0">
                <a:solidFill>
                  <a:schemeClr val="bg1"/>
                </a:solidFill>
              </a:rPr>
              <a:t>, а тому і </a:t>
            </a:r>
            <a:r>
              <a:rPr lang="ru-RU" b="1" i="1" dirty="0" err="1">
                <a:solidFill>
                  <a:schemeClr val="bg1"/>
                </a:solidFill>
              </a:rPr>
              <a:t>найдешевших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видів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органічних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мінеральних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ресурсів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Передусім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це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стосується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нафти</a:t>
            </a:r>
            <a:r>
              <a:rPr lang="ru-RU" b="1" i="1" dirty="0">
                <a:solidFill>
                  <a:schemeClr val="bg1"/>
                </a:solidFill>
              </a:rPr>
              <a:t> і газу. </a:t>
            </a:r>
            <a:r>
              <a:rPr lang="ru-RU" b="1" i="1" dirty="0" err="1">
                <a:solidFill>
                  <a:schemeClr val="bg1"/>
                </a:solidFill>
              </a:rPr>
              <a:t>Ці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найголовніші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енергоносії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суспільство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вимушене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добувати</a:t>
            </a:r>
            <a:r>
              <a:rPr lang="ru-RU" b="1" i="1" dirty="0">
                <a:solidFill>
                  <a:schemeClr val="bg1"/>
                </a:solidFill>
              </a:rPr>
              <a:t> з усе </a:t>
            </a:r>
            <a:r>
              <a:rPr lang="ru-RU" b="1" i="1" dirty="0" err="1">
                <a:solidFill>
                  <a:schemeClr val="bg1"/>
                </a:solidFill>
              </a:rPr>
              <a:t>більшої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глибини</a:t>
            </a:r>
            <a:r>
              <a:rPr lang="ru-RU" b="1" i="1" dirty="0">
                <a:solidFill>
                  <a:schemeClr val="bg1"/>
                </a:solidFill>
              </a:rPr>
              <a:t> (</a:t>
            </a:r>
            <a:r>
              <a:rPr lang="ru-RU" b="1" i="1" dirty="0" err="1">
                <a:solidFill>
                  <a:schemeClr val="bg1"/>
                </a:solidFill>
              </a:rPr>
              <a:t>понад</a:t>
            </a:r>
            <a:r>
              <a:rPr lang="ru-RU" b="1" i="1" dirty="0">
                <a:solidFill>
                  <a:schemeClr val="bg1"/>
                </a:solidFill>
              </a:rPr>
              <a:t> 5-6 тис. м). </a:t>
            </a:r>
            <a:r>
              <a:rPr lang="ru-RU" b="1" i="1" dirty="0" err="1">
                <a:solidFill>
                  <a:schemeClr val="bg1"/>
                </a:solidFill>
              </a:rPr>
              <a:t>Постійно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зростає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частка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нафти</a:t>
            </a:r>
            <a:r>
              <a:rPr lang="ru-RU" b="1" i="1" dirty="0">
                <a:solidFill>
                  <a:schemeClr val="bg1"/>
                </a:solidFill>
              </a:rPr>
              <a:t> й газу, </a:t>
            </a:r>
            <a:r>
              <a:rPr lang="ru-RU" b="1" i="1" dirty="0" err="1">
                <a:solidFill>
                  <a:schemeClr val="bg1"/>
                </a:solidFill>
              </a:rPr>
              <a:t>видобутих</a:t>
            </a:r>
            <a:r>
              <a:rPr lang="ru-RU" b="1" i="1" dirty="0">
                <a:solidFill>
                  <a:schemeClr val="bg1"/>
                </a:solidFill>
              </a:rPr>
              <a:t> з великими затратами на </a:t>
            </a:r>
            <a:r>
              <a:rPr lang="ru-RU" b="1" i="1" dirty="0" err="1">
                <a:solidFill>
                  <a:schemeClr val="bg1"/>
                </a:solidFill>
              </a:rPr>
              <a:t>шельфі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морів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океанів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Крім</a:t>
            </a:r>
            <a:r>
              <a:rPr lang="ru-RU" b="1" i="1" dirty="0">
                <a:solidFill>
                  <a:schemeClr val="bg1"/>
                </a:solidFill>
              </a:rPr>
              <a:t> того, </a:t>
            </a:r>
            <a:r>
              <a:rPr lang="ru-RU" b="1" i="1" dirty="0" err="1">
                <a:solidFill>
                  <a:schemeClr val="bg1"/>
                </a:solidFill>
              </a:rPr>
              <a:t>дедалі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більше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нафти</a:t>
            </a:r>
            <a:r>
              <a:rPr lang="ru-RU" b="1" i="1" dirty="0">
                <a:solidFill>
                  <a:schemeClr val="bg1"/>
                </a:solidFill>
              </a:rPr>
              <a:t> й газу </a:t>
            </a:r>
            <a:r>
              <a:rPr lang="ru-RU" b="1" i="1" dirty="0" err="1">
                <a:solidFill>
                  <a:schemeClr val="bg1"/>
                </a:solidFill>
              </a:rPr>
              <a:t>видобувають</a:t>
            </a:r>
            <a:r>
              <a:rPr lang="ru-RU" b="1" i="1" dirty="0">
                <a:solidFill>
                  <a:schemeClr val="bg1"/>
                </a:solidFill>
              </a:rPr>
              <a:t> у </a:t>
            </a:r>
            <a:r>
              <a:rPr lang="ru-RU" b="1" i="1" dirty="0" err="1">
                <a:solidFill>
                  <a:schemeClr val="bg1"/>
                </a:solidFill>
              </a:rPr>
              <a:t>віддалених</a:t>
            </a:r>
            <a:r>
              <a:rPr lang="ru-RU" b="1" i="1" dirty="0">
                <a:solidFill>
                  <a:schemeClr val="bg1"/>
                </a:solidFill>
              </a:rPr>
              <a:t> районах </a:t>
            </a:r>
            <a:r>
              <a:rPr lang="ru-RU" b="1" i="1" dirty="0" err="1">
                <a:solidFill>
                  <a:schemeClr val="bg1"/>
                </a:solidFill>
              </a:rPr>
              <a:t>планети</a:t>
            </a:r>
            <a:r>
              <a:rPr lang="ru-RU" b="1" i="1" dirty="0">
                <a:solidFill>
                  <a:schemeClr val="bg1"/>
                </a:solidFill>
              </a:rPr>
              <a:t> з </a:t>
            </a:r>
            <a:r>
              <a:rPr lang="ru-RU" b="1" i="1" dirty="0" err="1">
                <a:solidFill>
                  <a:schemeClr val="bg1"/>
                </a:solidFill>
              </a:rPr>
              <a:t>екстремальними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природними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умовами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Це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також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різко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підвищує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собівартість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сировини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Унаслідок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інтенсивного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видобутку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починають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вичерпуватися</a:t>
            </a:r>
            <a:r>
              <a:rPr lang="ru-RU" b="1" i="1" dirty="0">
                <a:solidFill>
                  <a:schemeClr val="bg1"/>
                </a:solidFill>
              </a:rPr>
              <a:t> і запаси руд </a:t>
            </a:r>
            <a:r>
              <a:rPr lang="ru-RU" b="1" i="1" dirty="0" err="1">
                <a:solidFill>
                  <a:schemeClr val="bg1"/>
                </a:solidFill>
              </a:rPr>
              <a:t>металів</a:t>
            </a:r>
            <a:r>
              <a:rPr lang="ru-RU" b="1" i="1" dirty="0">
                <a:solidFill>
                  <a:schemeClr val="bg1"/>
                </a:solidFill>
              </a:rPr>
              <a:t>. Особливо </a:t>
            </a:r>
            <a:r>
              <a:rPr lang="ru-RU" b="1" i="1" dirty="0" err="1">
                <a:solidFill>
                  <a:schemeClr val="bg1"/>
                </a:solidFill>
              </a:rPr>
              <a:t>відчутною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стає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нестача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найдоступніших</a:t>
            </a:r>
            <a:r>
              <a:rPr lang="ru-RU" b="1" i="1" dirty="0">
                <a:solidFill>
                  <a:schemeClr val="bg1"/>
                </a:solidFill>
              </a:rPr>
              <a:t> за </a:t>
            </a:r>
            <a:r>
              <a:rPr lang="ru-RU" b="1" i="1" dirty="0" err="1">
                <a:solidFill>
                  <a:schemeClr val="bg1"/>
                </a:solidFill>
              </a:rPr>
              <a:t>глибиною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залягання</a:t>
            </a:r>
            <a:r>
              <a:rPr lang="ru-RU" b="1" i="1" dirty="0">
                <a:solidFill>
                  <a:schemeClr val="bg1"/>
                </a:solidFill>
              </a:rPr>
              <a:t> та за районами </a:t>
            </a:r>
            <a:r>
              <a:rPr lang="ru-RU" b="1" i="1" dirty="0" err="1">
                <a:solidFill>
                  <a:schemeClr val="bg1"/>
                </a:solidFill>
              </a:rPr>
              <a:t>видобутку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родовищ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залізної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марганцевої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мідної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нікелевої</a:t>
            </a:r>
            <a:r>
              <a:rPr lang="ru-RU" b="1" i="1" dirty="0">
                <a:solidFill>
                  <a:schemeClr val="bg1"/>
                </a:solidFill>
              </a:rPr>
              <a:t> руд. </a:t>
            </a:r>
            <a:r>
              <a:rPr lang="ru-RU" b="1" i="1" dirty="0" err="1">
                <a:solidFill>
                  <a:schemeClr val="bg1"/>
                </a:solidFill>
              </a:rPr>
              <a:t>Помітно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збідніли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ресурси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алюмінієвої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сировини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насамперед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багатих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родовищ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бокситів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Це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створює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загрозу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поглиблення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кризи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галузях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господарства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які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виробляють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такі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потрібні</a:t>
            </a:r>
            <a:r>
              <a:rPr lang="ru-RU" b="1" i="1" dirty="0">
                <a:solidFill>
                  <a:schemeClr val="bg1"/>
                </a:solidFill>
              </a:rPr>
              <a:t> Для </a:t>
            </a:r>
            <a:r>
              <a:rPr lang="ru-RU" b="1" i="1" dirty="0" err="1">
                <a:solidFill>
                  <a:schemeClr val="bg1"/>
                </a:solidFill>
              </a:rPr>
              <a:t>людства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конструкційні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матеріали</a:t>
            </a:r>
            <a:r>
              <a:rPr lang="ru-RU" b="1" i="1" dirty="0">
                <a:solidFill>
                  <a:schemeClr val="bg1"/>
                </a:solidFill>
              </a:rPr>
              <a:t>. Образно </a:t>
            </a:r>
            <a:r>
              <a:rPr lang="ru-RU" b="1" i="1" dirty="0" err="1">
                <a:solidFill>
                  <a:schemeClr val="bg1"/>
                </a:solidFill>
              </a:rPr>
              <a:t>можна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сказати</a:t>
            </a:r>
            <a:r>
              <a:rPr lang="ru-RU" b="1" i="1" dirty="0">
                <a:solidFill>
                  <a:schemeClr val="bg1"/>
                </a:solidFill>
              </a:rPr>
              <a:t> так: </a:t>
            </a:r>
            <a:r>
              <a:rPr lang="ru-RU" b="1" i="1" dirty="0" err="1">
                <a:solidFill>
                  <a:schemeClr val="bg1"/>
                </a:solidFill>
              </a:rPr>
              <a:t>сьогодні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людство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починає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шкрябати</a:t>
            </a:r>
            <a:r>
              <a:rPr lang="ru-RU" b="1" i="1" dirty="0">
                <a:solidFill>
                  <a:schemeClr val="bg1"/>
                </a:solidFill>
              </a:rPr>
              <a:t> по дну миски, </a:t>
            </a:r>
            <a:r>
              <a:rPr lang="ru-RU" b="1" i="1" dirty="0" err="1">
                <a:solidFill>
                  <a:schemeClr val="bg1"/>
                </a:solidFill>
              </a:rPr>
              <a:t>вибираючи</a:t>
            </a:r>
            <a:r>
              <a:rPr lang="ru-RU" b="1" i="1" dirty="0">
                <a:solidFill>
                  <a:schemeClr val="bg1"/>
                </a:solidFill>
              </a:rPr>
              <a:t> все,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там </a:t>
            </a:r>
            <a:r>
              <a:rPr lang="ru-RU" b="1" i="1" dirty="0" err="1">
                <a:solidFill>
                  <a:schemeClr val="bg1"/>
                </a:solidFill>
              </a:rPr>
              <a:t>залишилося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Дуже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виснажені</a:t>
            </a:r>
            <a:r>
              <a:rPr lang="ru-RU" b="1" i="1" dirty="0">
                <a:solidFill>
                  <a:schemeClr val="bg1"/>
                </a:solidFill>
              </a:rPr>
              <a:t> й </a:t>
            </a:r>
            <a:r>
              <a:rPr lang="ru-RU" b="1" i="1" dirty="0" err="1">
                <a:solidFill>
                  <a:schemeClr val="bg1"/>
                </a:solidFill>
              </a:rPr>
              <a:t>біологічні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ресурси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Світового</a:t>
            </a:r>
            <a:r>
              <a:rPr lang="ru-RU" b="1" i="1" dirty="0">
                <a:solidFill>
                  <a:schemeClr val="bg1"/>
                </a:solidFill>
              </a:rPr>
              <a:t> океану (</a:t>
            </a:r>
            <a:r>
              <a:rPr lang="ru-RU" b="1" i="1" dirty="0" err="1">
                <a:solidFill>
                  <a:schemeClr val="bg1"/>
                </a:solidFill>
              </a:rPr>
              <a:t>риба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кальмари</a:t>
            </a:r>
            <a:r>
              <a:rPr lang="ru-RU" b="1" i="1" dirty="0">
                <a:solidFill>
                  <a:schemeClr val="bg1"/>
                </a:solidFill>
              </a:rPr>
              <a:t>, криль, </a:t>
            </a:r>
            <a:r>
              <a:rPr lang="ru-RU" b="1" i="1" dirty="0" err="1">
                <a:solidFill>
                  <a:schemeClr val="bg1"/>
                </a:solidFill>
              </a:rPr>
              <a:t>морські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водорості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тощо</a:t>
            </a:r>
            <a:r>
              <a:rPr lang="ru-RU" b="1" i="1" dirty="0" smtClean="0">
                <a:solidFill>
                  <a:schemeClr val="bg1"/>
                </a:solidFill>
              </a:rPr>
              <a:t>). 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79" y="15459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Екологічні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проблеми</a:t>
            </a:r>
            <a:endParaRPr lang="ru-RU" b="1" i="1" dirty="0">
              <a:solidFill>
                <a:schemeClr val="bg1"/>
              </a:solidFill>
            </a:endParaRPr>
          </a:p>
          <a:p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До </a:t>
            </a:r>
            <a:r>
              <a:rPr lang="ru-RU" b="1" i="1" dirty="0" err="1">
                <a:solidFill>
                  <a:schemeClr val="bg1"/>
                </a:solidFill>
              </a:rPr>
              <a:t>екологічних</a:t>
            </a:r>
            <a:r>
              <a:rPr lang="ru-RU" b="1" i="1" dirty="0">
                <a:solidFill>
                  <a:schemeClr val="bg1"/>
                </a:solidFill>
              </a:rPr>
              <a:t> проблем належать </a:t>
            </a:r>
            <a:r>
              <a:rPr lang="ru-RU" b="1" i="1" dirty="0" err="1">
                <a:solidFill>
                  <a:schemeClr val="bg1"/>
                </a:solidFill>
              </a:rPr>
              <a:t>такі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зміни</a:t>
            </a:r>
            <a:r>
              <a:rPr lang="ru-RU" b="1" i="1" dirty="0">
                <a:solidFill>
                  <a:schemeClr val="bg1"/>
                </a:solidFill>
              </a:rPr>
              <a:t> стану </a:t>
            </a:r>
            <a:r>
              <a:rPr lang="ru-RU" b="1" i="1" dirty="0" err="1">
                <a:solidFill>
                  <a:schemeClr val="bg1"/>
                </a:solidFill>
              </a:rPr>
              <a:t>довкілля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які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можуть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погіршити</a:t>
            </a:r>
            <a:r>
              <a:rPr lang="ru-RU" b="1" i="1" dirty="0">
                <a:solidFill>
                  <a:schemeClr val="bg1"/>
                </a:solidFill>
              </a:rPr>
              <a:t> (прямо </a:t>
            </a:r>
            <a:r>
              <a:rPr lang="ru-RU" b="1" i="1" dirty="0" err="1">
                <a:solidFill>
                  <a:schemeClr val="bg1"/>
                </a:solidFill>
              </a:rPr>
              <a:t>або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опосередковано</a:t>
            </a:r>
            <a:r>
              <a:rPr lang="ru-RU" b="1" i="1" dirty="0">
                <a:solidFill>
                  <a:schemeClr val="bg1"/>
                </a:solidFill>
              </a:rPr>
              <a:t>) </a:t>
            </a:r>
            <a:r>
              <a:rPr lang="ru-RU" b="1" i="1" dirty="0" err="1">
                <a:solidFill>
                  <a:schemeClr val="bg1"/>
                </a:solidFill>
              </a:rPr>
              <a:t>умови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життєдіяльності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людини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  <a:p>
            <a:r>
              <a:rPr lang="ru-RU" b="1" i="1" dirty="0" err="1" smtClean="0">
                <a:solidFill>
                  <a:schemeClr val="bg1"/>
                </a:solidFill>
              </a:rPr>
              <a:t>Екологічні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проблеми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нині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поширені</a:t>
            </a:r>
            <a:r>
              <a:rPr lang="ru-RU" b="1" i="1" dirty="0">
                <a:solidFill>
                  <a:schemeClr val="bg1"/>
                </a:solidFill>
              </a:rPr>
              <a:t> практично </a:t>
            </a:r>
            <a:r>
              <a:rPr lang="ru-RU" b="1" i="1" dirty="0" err="1">
                <a:solidFill>
                  <a:schemeClr val="bg1"/>
                </a:solidFill>
              </a:rPr>
              <a:t>повсюдно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Це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означає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вони </a:t>
            </a:r>
            <a:r>
              <a:rPr lang="ru-RU" b="1" i="1" dirty="0" err="1">
                <a:solidFill>
                  <a:schemeClr val="bg1"/>
                </a:solidFill>
              </a:rPr>
              <a:t>створюють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загрозу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життєдіяльності</a:t>
            </a:r>
            <a:r>
              <a:rPr lang="ru-RU" b="1" i="1" dirty="0">
                <a:solidFill>
                  <a:schemeClr val="bg1"/>
                </a:solidFill>
              </a:rPr>
              <a:t> не </a:t>
            </a:r>
            <a:r>
              <a:rPr lang="ru-RU" b="1" i="1" dirty="0" err="1">
                <a:solidFill>
                  <a:schemeClr val="bg1"/>
                </a:solidFill>
              </a:rPr>
              <a:t>окремим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групам</a:t>
            </a:r>
            <a:r>
              <a:rPr lang="ru-RU" b="1" i="1" dirty="0">
                <a:solidFill>
                  <a:schemeClr val="bg1"/>
                </a:solidFill>
              </a:rPr>
              <a:t> людей, а </a:t>
            </a:r>
            <a:r>
              <a:rPr lang="ru-RU" b="1" i="1" dirty="0" err="1">
                <a:solidFill>
                  <a:schemeClr val="bg1"/>
                </a:solidFill>
              </a:rPr>
              <a:t>людству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загалом</a:t>
            </a:r>
            <a:r>
              <a:rPr lang="ru-RU" b="1" i="1" dirty="0">
                <a:solidFill>
                  <a:schemeClr val="bg1"/>
                </a:solidFill>
              </a:rPr>
              <a:t>, не </a:t>
            </a:r>
            <a:r>
              <a:rPr lang="ru-RU" b="1" i="1" dirty="0" err="1">
                <a:solidFill>
                  <a:schemeClr val="bg1"/>
                </a:solidFill>
              </a:rPr>
              <a:t>окремим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регіонам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чи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країнам</a:t>
            </a:r>
            <a:r>
              <a:rPr lang="ru-RU" b="1" i="1" dirty="0">
                <a:solidFill>
                  <a:schemeClr val="bg1"/>
                </a:solidFill>
              </a:rPr>
              <a:t>, а </a:t>
            </a:r>
            <a:r>
              <a:rPr lang="ru-RU" b="1" i="1" dirty="0" err="1">
                <a:solidFill>
                  <a:schemeClr val="bg1"/>
                </a:solidFill>
              </a:rPr>
              <a:t>всій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планеті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  <a:p>
            <a:r>
              <a:rPr lang="ru-RU" b="1" i="1" dirty="0" err="1" smtClean="0">
                <a:solidFill>
                  <a:schemeClr val="bg1"/>
                </a:solidFill>
              </a:rPr>
              <a:t>Екологічні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проблеми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можуть</a:t>
            </a:r>
            <a:r>
              <a:rPr lang="ru-RU" b="1" i="1" dirty="0">
                <a:solidFill>
                  <a:schemeClr val="bg1"/>
                </a:solidFill>
              </a:rPr>
              <a:t> бути </a:t>
            </a:r>
            <a:r>
              <a:rPr lang="ru-RU" b="1" i="1" dirty="0" err="1">
                <a:solidFill>
                  <a:schemeClr val="bg1"/>
                </a:solidFill>
              </a:rPr>
              <a:t>спровоковані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стихійними</a:t>
            </a:r>
            <a:r>
              <a:rPr lang="ru-RU" b="1" i="1" dirty="0">
                <a:solidFill>
                  <a:schemeClr val="bg1"/>
                </a:solidFill>
              </a:rPr>
              <a:t> лихами. Так, </a:t>
            </a:r>
            <a:r>
              <a:rPr lang="ru-RU" b="1" i="1" dirty="0" err="1">
                <a:solidFill>
                  <a:schemeClr val="bg1"/>
                </a:solidFill>
              </a:rPr>
              <a:t>наприклад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катастрофічні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повені</a:t>
            </a:r>
            <a:r>
              <a:rPr lang="ru-RU" b="1" i="1" dirty="0">
                <a:solidFill>
                  <a:schemeClr val="bg1"/>
                </a:solidFill>
              </a:rPr>
              <a:t> часто </a:t>
            </a:r>
            <a:r>
              <a:rPr lang="ru-RU" b="1" i="1" dirty="0" err="1">
                <a:solidFill>
                  <a:schemeClr val="bg1"/>
                </a:solidFill>
              </a:rPr>
              <a:t>спричинюють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знищення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сільськогосподарських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угідь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забруднення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поверхневих</a:t>
            </a:r>
            <a:r>
              <a:rPr lang="ru-RU" b="1" i="1" dirty="0">
                <a:solidFill>
                  <a:schemeClr val="bg1"/>
                </a:solidFill>
              </a:rPr>
              <a:t> вод і </a:t>
            </a:r>
            <a:r>
              <a:rPr lang="ru-RU" b="1" i="1" dirty="0" err="1">
                <a:solidFill>
                  <a:schemeClr val="bg1"/>
                </a:solidFill>
              </a:rPr>
              <a:t>спалах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інфекційних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захворювань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Аналогічні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наслідки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можуть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спричинювати</a:t>
            </a:r>
            <a:r>
              <a:rPr lang="ru-RU" b="1" i="1" dirty="0">
                <a:solidFill>
                  <a:schemeClr val="bg1"/>
                </a:solidFill>
              </a:rPr>
              <a:t> й </a:t>
            </a:r>
            <a:r>
              <a:rPr lang="ru-RU" b="1" i="1" dirty="0" err="1">
                <a:solidFill>
                  <a:schemeClr val="bg1"/>
                </a:solidFill>
              </a:rPr>
              <a:t>землетруси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або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виверження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вулканів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тощо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  <a:p>
            <a:r>
              <a:rPr lang="ru-RU" b="1" i="1" dirty="0" err="1" smtClean="0">
                <a:solidFill>
                  <a:schemeClr val="bg1"/>
                </a:solidFill>
              </a:rPr>
              <a:t>Водночас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екологічна</a:t>
            </a:r>
            <a:r>
              <a:rPr lang="ru-RU" b="1" i="1" dirty="0">
                <a:solidFill>
                  <a:schemeClr val="bg1"/>
                </a:solidFill>
              </a:rPr>
              <a:t> проблема часто є </a:t>
            </a:r>
            <a:r>
              <a:rPr lang="ru-RU" b="1" i="1" dirty="0" err="1">
                <a:solidFill>
                  <a:schemeClr val="bg1"/>
                </a:solidFill>
              </a:rPr>
              <a:t>наслідком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впливу</a:t>
            </a:r>
            <a:r>
              <a:rPr lang="ru-RU" b="1" i="1" dirty="0">
                <a:solidFill>
                  <a:schemeClr val="bg1"/>
                </a:solidFill>
              </a:rPr>
              <a:t> на природу </a:t>
            </a:r>
            <a:r>
              <a:rPr lang="ru-RU" b="1" i="1" dirty="0" err="1">
                <a:solidFill>
                  <a:schemeClr val="bg1"/>
                </a:solidFill>
              </a:rPr>
              <a:t>людства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Упродовж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усієї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своєї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історії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людство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череа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господарську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діяльність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поступово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посилювало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тиск</a:t>
            </a:r>
            <a:r>
              <a:rPr lang="ru-RU" b="1" i="1" dirty="0">
                <a:solidFill>
                  <a:schemeClr val="bg1"/>
                </a:solidFill>
              </a:rPr>
              <a:t> на природу, усе </a:t>
            </a:r>
            <a:r>
              <a:rPr lang="ru-RU" b="1" i="1" dirty="0" err="1">
                <a:solidFill>
                  <a:schemeClr val="bg1"/>
                </a:solidFill>
              </a:rPr>
              <a:t>більше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порушуючи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ній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екологічну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рівновагу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Наслідком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цього</a:t>
            </a:r>
            <a:r>
              <a:rPr lang="ru-RU" b="1" i="1" dirty="0">
                <a:solidFill>
                  <a:schemeClr val="bg1"/>
                </a:solidFill>
              </a:rPr>
              <a:t> є </a:t>
            </a:r>
            <a:r>
              <a:rPr lang="ru-RU" b="1" i="1" dirty="0" err="1">
                <a:solidFill>
                  <a:schemeClr val="bg1"/>
                </a:solidFill>
              </a:rPr>
              <a:t>забруднення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довкілля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своєрідна</a:t>
            </a:r>
            <a:r>
              <a:rPr lang="ru-RU" b="1" i="1" dirty="0">
                <a:solidFill>
                  <a:schemeClr val="bg1"/>
                </a:solidFill>
              </a:rPr>
              <a:t> "</a:t>
            </a:r>
            <a:r>
              <a:rPr lang="ru-RU" b="1" i="1" dirty="0" err="1">
                <a:solidFill>
                  <a:schemeClr val="bg1"/>
                </a:solidFill>
              </a:rPr>
              <a:t>відповідь</a:t>
            </a:r>
            <a:r>
              <a:rPr lang="ru-RU" b="1" i="1" dirty="0">
                <a:solidFill>
                  <a:schemeClr val="bg1"/>
                </a:solidFill>
              </a:rPr>
              <a:t>" на </a:t>
            </a:r>
            <a:r>
              <a:rPr lang="ru-RU" b="1" i="1" dirty="0" err="1">
                <a:solidFill>
                  <a:schemeClr val="bg1"/>
                </a:solidFill>
              </a:rPr>
              <a:t>порушення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людиною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природних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зв'язків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виснаження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ресурсів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видозміни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окремих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природних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компонентів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загалом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природних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комплексів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  <a:p>
            <a:r>
              <a:rPr lang="ru-RU" b="1" i="1" dirty="0" err="1" smtClean="0">
                <a:solidFill>
                  <a:schemeClr val="bg1"/>
                </a:solidFill>
              </a:rPr>
              <a:t>Сучасні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принципи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організації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суспільства</a:t>
            </a:r>
            <a:r>
              <a:rPr lang="ru-RU" b="1" i="1" dirty="0">
                <a:solidFill>
                  <a:schemeClr val="bg1"/>
                </a:solidFill>
              </a:rPr>
              <a:t> та </a:t>
            </a:r>
            <a:r>
              <a:rPr lang="ru-RU" b="1" i="1" dirty="0" err="1">
                <a:solidFill>
                  <a:schemeClr val="bg1"/>
                </a:solidFill>
              </a:rPr>
              <a:t>його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економічної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бази</a:t>
            </a:r>
            <a:r>
              <a:rPr lang="ru-RU" b="1" i="1" dirty="0">
                <a:solidFill>
                  <a:schemeClr val="bg1"/>
                </a:solidFill>
              </a:rPr>
              <a:t> є </a:t>
            </a:r>
            <a:r>
              <a:rPr lang="ru-RU" b="1" i="1" dirty="0" err="1">
                <a:solidFill>
                  <a:schemeClr val="bg1"/>
                </a:solidFill>
              </a:rPr>
              <a:t>згубними</a:t>
            </a:r>
            <a:r>
              <a:rPr lang="ru-RU" b="1" i="1" dirty="0">
                <a:solidFill>
                  <a:schemeClr val="bg1"/>
                </a:solidFill>
              </a:rPr>
              <a:t> для </a:t>
            </a:r>
            <a:r>
              <a:rPr lang="ru-RU" b="1" i="1" dirty="0" err="1">
                <a:solidFill>
                  <a:schemeClr val="bg1"/>
                </a:solidFill>
              </a:rPr>
              <a:t>довкілля</a:t>
            </a:r>
            <a:r>
              <a:rPr lang="ru-RU" b="1" i="1" dirty="0">
                <a:solidFill>
                  <a:schemeClr val="bg1"/>
                </a:solidFill>
              </a:rPr>
              <a:t>. Практично будь-яка </a:t>
            </a:r>
            <a:r>
              <a:rPr lang="ru-RU" b="1" i="1" dirty="0" err="1">
                <a:solidFill>
                  <a:schemeClr val="bg1"/>
                </a:solidFill>
              </a:rPr>
              <a:t>галузь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людської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діяльності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небезпечна</a:t>
            </a:r>
            <a:r>
              <a:rPr lang="ru-RU" b="1" i="1" dirty="0">
                <a:solidFill>
                  <a:schemeClr val="bg1"/>
                </a:solidFill>
              </a:rPr>
              <a:t> для </a:t>
            </a:r>
            <a:r>
              <a:rPr lang="ru-RU" b="1" i="1" dirty="0" err="1">
                <a:solidFill>
                  <a:schemeClr val="bg1"/>
                </a:solidFill>
              </a:rPr>
              <a:t>природи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Найбільший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внесок</a:t>
            </a:r>
            <a:r>
              <a:rPr lang="ru-RU" b="1" i="1" dirty="0">
                <a:solidFill>
                  <a:schemeClr val="bg1"/>
                </a:solidFill>
              </a:rPr>
              <a:t> у </a:t>
            </a:r>
            <a:r>
              <a:rPr lang="ru-RU" b="1" i="1" dirty="0" err="1">
                <a:solidFill>
                  <a:schemeClr val="bg1"/>
                </a:solidFill>
              </a:rPr>
              <a:t>створення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екологічної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проблеми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роблять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сільське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господарство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чорна</a:t>
            </a:r>
            <a:r>
              <a:rPr lang="ru-RU" b="1" i="1" dirty="0">
                <a:solidFill>
                  <a:schemeClr val="bg1"/>
                </a:solidFill>
              </a:rPr>
              <a:t> й </a:t>
            </a:r>
            <a:r>
              <a:rPr lang="ru-RU" b="1" i="1" dirty="0" err="1">
                <a:solidFill>
                  <a:schemeClr val="bg1"/>
                </a:solidFill>
              </a:rPr>
              <a:t>кольорова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металургія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хімічна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промисловість</a:t>
            </a:r>
            <a:r>
              <a:rPr lang="ru-RU" b="1" i="1" dirty="0">
                <a:solidFill>
                  <a:schemeClr val="bg1"/>
                </a:solidFill>
              </a:rPr>
              <a:t>, транспорт і </a:t>
            </a:r>
            <a:r>
              <a:rPr lang="ru-RU" b="1" i="1" dirty="0" err="1">
                <a:solidFill>
                  <a:schemeClr val="bg1"/>
                </a:solidFill>
              </a:rPr>
              <a:t>енергетика</a:t>
            </a:r>
            <a:r>
              <a:rPr lang="ru-RU" b="1" i="1" dirty="0">
                <a:solidFill>
                  <a:schemeClr val="bg1"/>
                </a:solidFill>
              </a:rPr>
              <a:t>, особливо </a:t>
            </a:r>
            <a:r>
              <a:rPr lang="ru-RU" b="1" i="1" dirty="0" err="1">
                <a:solidFill>
                  <a:schemeClr val="bg1"/>
                </a:solidFill>
              </a:rPr>
              <a:t>атомна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70"/>
            <a:ext cx="9155967" cy="6880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1967" y="-22070"/>
            <a:ext cx="91559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Ці</a:t>
            </a:r>
            <a:r>
              <a:rPr lang="ru-RU" b="1" i="1" dirty="0">
                <a:solidFill>
                  <a:schemeClr val="bg1"/>
                </a:solidFill>
              </a:rPr>
              <a:t> та </a:t>
            </a:r>
            <a:r>
              <a:rPr lang="ru-RU" b="1" i="1" dirty="0" err="1">
                <a:solidFill>
                  <a:schemeClr val="bg1"/>
                </a:solidFill>
              </a:rPr>
              <a:t>інші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галузі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світової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економіки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постійно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насичують</a:t>
            </a:r>
            <a:r>
              <a:rPr lang="ru-RU" b="1" i="1" dirty="0">
                <a:solidFill>
                  <a:schemeClr val="bg1"/>
                </a:solidFill>
              </a:rPr>
              <a:t> землю, воду й </a:t>
            </a:r>
            <a:r>
              <a:rPr lang="ru-RU" b="1" i="1" dirty="0" err="1">
                <a:solidFill>
                  <a:schemeClr val="bg1"/>
                </a:solidFill>
              </a:rPr>
              <a:t>повітря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інертними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хімічно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активними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елементами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радіонуклідами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тощо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Зростає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шумове</a:t>
            </a:r>
            <a:r>
              <a:rPr lang="ru-RU" b="1" i="1" dirty="0">
                <a:solidFill>
                  <a:schemeClr val="bg1"/>
                </a:solidFill>
              </a:rPr>
              <a:t> та </a:t>
            </a:r>
            <a:r>
              <a:rPr lang="ru-RU" b="1" i="1" dirty="0" err="1">
                <a:solidFill>
                  <a:schemeClr val="bg1"/>
                </a:solidFill>
              </a:rPr>
              <a:t>електромагнітне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забруднення</a:t>
            </a:r>
            <a:r>
              <a:rPr lang="ru-RU" b="1" i="1" dirty="0">
                <a:solidFill>
                  <a:schemeClr val="bg1"/>
                </a:solidFill>
              </a:rPr>
              <a:t>. При </a:t>
            </a:r>
            <a:r>
              <a:rPr lang="ru-RU" b="1" i="1" dirty="0" err="1">
                <a:solidFill>
                  <a:schemeClr val="bg1"/>
                </a:solidFill>
              </a:rPr>
              <a:t>цьому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порушуються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природні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процеси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біосфері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Наслідком</a:t>
            </a:r>
            <a:r>
              <a:rPr lang="ru-RU" b="1" i="1" dirty="0">
                <a:solidFill>
                  <a:schemeClr val="bg1"/>
                </a:solidFill>
              </a:rPr>
              <a:t> такого "</a:t>
            </a:r>
            <a:r>
              <a:rPr lang="ru-RU" b="1" i="1" dirty="0" err="1">
                <a:solidFill>
                  <a:schemeClr val="bg1"/>
                </a:solidFill>
              </a:rPr>
              <a:t>захворювання</a:t>
            </a:r>
            <a:r>
              <a:rPr lang="ru-RU" b="1" i="1" dirty="0">
                <a:solidFill>
                  <a:schemeClr val="bg1"/>
                </a:solidFill>
              </a:rPr>
              <a:t>" та </a:t>
            </a:r>
            <a:r>
              <a:rPr lang="ru-RU" b="1" i="1" dirty="0" err="1">
                <a:solidFill>
                  <a:schemeClr val="bg1"/>
                </a:solidFill>
              </a:rPr>
              <a:t>отруєння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біосфери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може</a:t>
            </a:r>
            <a:r>
              <a:rPr lang="ru-RU" b="1" i="1" dirty="0">
                <a:solidFill>
                  <a:schemeClr val="bg1"/>
                </a:solidFill>
              </a:rPr>
              <a:t> бути </a:t>
            </a:r>
            <a:r>
              <a:rPr lang="ru-RU" b="1" i="1" dirty="0" err="1">
                <a:solidFill>
                  <a:schemeClr val="bg1"/>
                </a:solidFill>
              </a:rPr>
              <a:t>її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повна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деградація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загибель</a:t>
            </a:r>
            <a:r>
              <a:rPr lang="ru-RU" b="1" i="1" dirty="0">
                <a:solidFill>
                  <a:schemeClr val="bg1"/>
                </a:solidFill>
              </a:rPr>
              <a:t>. А з нею </a:t>
            </a:r>
            <a:r>
              <a:rPr lang="ru-RU" b="1" i="1" dirty="0" err="1">
                <a:solidFill>
                  <a:schemeClr val="bg1"/>
                </a:solidFill>
              </a:rPr>
              <a:t>загине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цивілізація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Проблема </a:t>
            </a:r>
            <a:r>
              <a:rPr lang="ru-RU" b="1" i="1" dirty="0" err="1">
                <a:solidFill>
                  <a:schemeClr val="bg1"/>
                </a:solidFill>
              </a:rPr>
              <a:t>захисту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літосфери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під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забруднення</a:t>
            </a:r>
            <a:r>
              <a:rPr lang="ru-RU" b="1" i="1" dirty="0">
                <a:solidFill>
                  <a:schemeClr val="bg1"/>
                </a:solidFill>
              </a:rPr>
              <a:t>. "</a:t>
            </a:r>
            <a:r>
              <a:rPr lang="ru-RU" b="1" i="1" dirty="0" err="1">
                <a:solidFill>
                  <a:schemeClr val="bg1"/>
                </a:solidFill>
              </a:rPr>
              <a:t>Найміцніша</a:t>
            </a:r>
            <a:r>
              <a:rPr lang="ru-RU" b="1" i="1" dirty="0">
                <a:solidFill>
                  <a:schemeClr val="bg1"/>
                </a:solidFill>
              </a:rPr>
              <a:t>" </a:t>
            </a:r>
            <a:r>
              <a:rPr lang="ru-RU" b="1" i="1" dirty="0" err="1">
                <a:solidFill>
                  <a:schemeClr val="bg1"/>
                </a:solidFill>
              </a:rPr>
              <a:t>оболонка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нашої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планети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забруднюється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внаслідок</a:t>
            </a:r>
            <a:r>
              <a:rPr lang="ru-RU" b="1" i="1" dirty="0">
                <a:solidFill>
                  <a:schemeClr val="bg1"/>
                </a:solidFill>
              </a:rPr>
              <a:t> "</a:t>
            </a:r>
            <a:r>
              <a:rPr lang="ru-RU" b="1" i="1" dirty="0" err="1">
                <a:solidFill>
                  <a:schemeClr val="bg1"/>
                </a:solidFill>
              </a:rPr>
              <a:t>поховання</a:t>
            </a:r>
            <a:r>
              <a:rPr lang="ru-RU" b="1" i="1" dirty="0">
                <a:solidFill>
                  <a:schemeClr val="bg1"/>
                </a:solidFill>
              </a:rPr>
              <a:t>" </a:t>
            </a:r>
            <a:r>
              <a:rPr lang="ru-RU" b="1" i="1" dirty="0" err="1">
                <a:solidFill>
                  <a:schemeClr val="bg1"/>
                </a:solidFill>
              </a:rPr>
              <a:t>шкідливих</a:t>
            </a:r>
            <a:r>
              <a:rPr lang="ru-RU" b="1" i="1" dirty="0">
                <a:solidFill>
                  <a:schemeClr val="bg1"/>
                </a:solidFill>
              </a:rPr>
              <a:t>, у тому </a:t>
            </a:r>
            <a:r>
              <a:rPr lang="ru-RU" b="1" i="1" dirty="0" err="1">
                <a:solidFill>
                  <a:schemeClr val="bg1"/>
                </a:solidFill>
              </a:rPr>
              <a:t>числі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радіоактивних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відходів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Свій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негативний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вплив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чинять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внесені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мінеральні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добрива</a:t>
            </a:r>
            <a:r>
              <a:rPr lang="ru-RU" b="1" i="1" dirty="0">
                <a:solidFill>
                  <a:schemeClr val="bg1"/>
                </a:solidFill>
              </a:rPr>
              <a:t> та </a:t>
            </a:r>
            <a:r>
              <a:rPr lang="ru-RU" b="1" i="1" dirty="0" err="1">
                <a:solidFill>
                  <a:schemeClr val="bg1"/>
                </a:solidFill>
              </a:rPr>
              <a:t>отрутохімікати</a:t>
            </a:r>
            <a:r>
              <a:rPr lang="ru-RU" b="1" i="1" dirty="0">
                <a:solidFill>
                  <a:schemeClr val="bg1"/>
                </a:solidFill>
              </a:rPr>
              <a:t>, завали "</a:t>
            </a:r>
            <a:r>
              <a:rPr lang="ru-RU" b="1" i="1" dirty="0" err="1">
                <a:solidFill>
                  <a:schemeClr val="bg1"/>
                </a:solidFill>
              </a:rPr>
              <a:t>пустої</a:t>
            </a:r>
            <a:r>
              <a:rPr lang="ru-RU" b="1" i="1" dirty="0">
                <a:solidFill>
                  <a:schemeClr val="bg1"/>
                </a:solidFill>
              </a:rPr>
              <a:t>" породи в районах </a:t>
            </a:r>
            <a:r>
              <a:rPr lang="ru-RU" b="1" i="1" dirty="0" err="1">
                <a:solidFill>
                  <a:schemeClr val="bg1"/>
                </a:solidFill>
              </a:rPr>
              <a:t>гірських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розробок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нагромаджені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сміттєзвалища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  <a:p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Проблема </a:t>
            </a:r>
            <a:r>
              <a:rPr lang="ru-RU" b="1" i="1" dirty="0" err="1">
                <a:solidFill>
                  <a:schemeClr val="bg1"/>
                </a:solidFill>
              </a:rPr>
              <a:t>захисту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під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кислотних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дощів</a:t>
            </a:r>
            <a:r>
              <a:rPr lang="ru-RU" b="1" i="1" dirty="0">
                <a:solidFill>
                  <a:schemeClr val="bg1"/>
                </a:solidFill>
              </a:rPr>
              <a:t>. В атмосферу </a:t>
            </a:r>
            <a:r>
              <a:rPr lang="ru-RU" b="1" i="1" dirty="0" err="1">
                <a:solidFill>
                  <a:schemeClr val="bg1"/>
                </a:solidFill>
              </a:rPr>
              <a:t>щорічно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викидається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понад</a:t>
            </a:r>
            <a:r>
              <a:rPr lang="ru-RU" b="1" i="1" dirty="0">
                <a:solidFill>
                  <a:schemeClr val="bg1"/>
                </a:solidFill>
              </a:rPr>
              <a:t> 20 млрд т </a:t>
            </a:r>
            <a:r>
              <a:rPr lang="ru-RU" b="1" i="1" dirty="0" err="1">
                <a:solidFill>
                  <a:schemeClr val="bg1"/>
                </a:solidFill>
              </a:rPr>
              <a:t>пилогазових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відходів</a:t>
            </a:r>
            <a:r>
              <a:rPr lang="ru-RU" b="1" i="1" dirty="0">
                <a:solidFill>
                  <a:schemeClr val="bg1"/>
                </a:solidFill>
              </a:rPr>
              <a:t>, у </a:t>
            </a:r>
            <a:r>
              <a:rPr lang="ru-RU" b="1" i="1" dirty="0" err="1">
                <a:solidFill>
                  <a:schemeClr val="bg1"/>
                </a:solidFill>
              </a:rPr>
              <a:t>яких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містяться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близько</a:t>
            </a:r>
            <a:r>
              <a:rPr lang="ru-RU" b="1" i="1" dirty="0">
                <a:solidFill>
                  <a:schemeClr val="bg1"/>
                </a:solidFill>
              </a:rPr>
              <a:t> 240 явно </a:t>
            </a:r>
            <a:r>
              <a:rPr lang="ru-RU" b="1" i="1" dirty="0" err="1">
                <a:solidFill>
                  <a:schemeClr val="bg1"/>
                </a:solidFill>
              </a:rPr>
              <a:t>шкідливих</a:t>
            </a:r>
            <a:r>
              <a:rPr lang="ru-RU" b="1" i="1" dirty="0">
                <a:solidFill>
                  <a:schemeClr val="bg1"/>
                </a:solidFill>
              </a:rPr>
              <a:t> для </a:t>
            </a:r>
            <a:r>
              <a:rPr lang="ru-RU" b="1" i="1" dirty="0" err="1">
                <a:solidFill>
                  <a:schemeClr val="bg1"/>
                </a:solidFill>
              </a:rPr>
              <a:t>людини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речовин</a:t>
            </a:r>
            <a:r>
              <a:rPr lang="ru-RU" b="1" i="1" dirty="0">
                <a:solidFill>
                  <a:schemeClr val="bg1"/>
                </a:solidFill>
              </a:rPr>
              <a:t>. Особливо </a:t>
            </a:r>
            <a:r>
              <a:rPr lang="ru-RU" b="1" i="1" dirty="0" err="1">
                <a:solidFill>
                  <a:schemeClr val="bg1"/>
                </a:solidFill>
              </a:rPr>
              <a:t>чимало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їх</a:t>
            </a:r>
            <a:r>
              <a:rPr lang="ru-RU" b="1" i="1" dirty="0">
                <a:solidFill>
                  <a:schemeClr val="bg1"/>
                </a:solidFill>
              </a:rPr>
              <a:t> там, де </a:t>
            </a:r>
            <a:r>
              <a:rPr lang="ru-RU" b="1" i="1" dirty="0" err="1">
                <a:solidFill>
                  <a:schemeClr val="bg1"/>
                </a:solidFill>
              </a:rPr>
              <a:t>електроенергетика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базується</a:t>
            </a:r>
            <a:r>
              <a:rPr lang="ru-RU" b="1" i="1" dirty="0">
                <a:solidFill>
                  <a:schemeClr val="bg1"/>
                </a:solidFill>
              </a:rPr>
              <a:t> на </a:t>
            </a:r>
            <a:r>
              <a:rPr lang="ru-RU" b="1" i="1" dirty="0" err="1">
                <a:solidFill>
                  <a:schemeClr val="bg1"/>
                </a:solidFill>
              </a:rPr>
              <a:t>спалюванні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великої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кількості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вугілля</a:t>
            </a:r>
            <a:r>
              <a:rPr lang="ru-RU" b="1" i="1" dirty="0">
                <a:solidFill>
                  <a:schemeClr val="bg1"/>
                </a:solidFill>
              </a:rPr>
              <a:t>. Результатом такого </a:t>
            </a:r>
            <a:r>
              <a:rPr lang="ru-RU" b="1" i="1" dirty="0" err="1">
                <a:solidFill>
                  <a:schemeClr val="bg1"/>
                </a:solidFill>
              </a:rPr>
              <a:t>забруднення</a:t>
            </a:r>
            <a:r>
              <a:rPr lang="ru-RU" b="1" i="1" dirty="0">
                <a:solidFill>
                  <a:schemeClr val="bg1"/>
                </a:solidFill>
              </a:rPr>
              <a:t> стали так </a:t>
            </a:r>
            <a:r>
              <a:rPr lang="ru-RU" b="1" i="1" dirty="0" err="1">
                <a:solidFill>
                  <a:schemeClr val="bg1"/>
                </a:solidFill>
              </a:rPr>
              <a:t>звані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кислотні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дощі</a:t>
            </a:r>
            <a:r>
              <a:rPr lang="ru-RU" b="1" i="1" dirty="0">
                <a:solidFill>
                  <a:schemeClr val="bg1"/>
                </a:solidFill>
              </a:rPr>
              <a:t>. У </a:t>
            </a:r>
            <a:r>
              <a:rPr lang="ru-RU" b="1" i="1" dirty="0" err="1">
                <a:solidFill>
                  <a:schemeClr val="bg1"/>
                </a:solidFill>
              </a:rPr>
              <a:t>викопному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паливі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крім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вуглеводів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завжди</a:t>
            </a:r>
            <a:r>
              <a:rPr lang="ru-RU" b="1" i="1" dirty="0">
                <a:solidFill>
                  <a:schemeClr val="bg1"/>
                </a:solidFill>
              </a:rPr>
              <a:t> є </a:t>
            </a:r>
            <a:r>
              <a:rPr lang="ru-RU" b="1" i="1" dirty="0" err="1">
                <a:solidFill>
                  <a:schemeClr val="bg1"/>
                </a:solidFill>
              </a:rPr>
              <a:t>домішки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сірки</a:t>
            </a:r>
            <a:r>
              <a:rPr lang="ru-RU" b="1" i="1" dirty="0">
                <a:solidFill>
                  <a:schemeClr val="bg1"/>
                </a:solidFill>
              </a:rPr>
              <a:t>, фосфору та </a:t>
            </a:r>
            <a:r>
              <a:rPr lang="ru-RU" b="1" i="1" dirty="0" err="1">
                <a:solidFill>
                  <a:schemeClr val="bg1"/>
                </a:solidFill>
              </a:rPr>
              <a:t>багатьох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інших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елементів</a:t>
            </a:r>
            <a:r>
              <a:rPr lang="ru-RU" b="1" i="1" dirty="0">
                <a:solidFill>
                  <a:schemeClr val="bg1"/>
                </a:solidFill>
              </a:rPr>
              <a:t>. При </a:t>
            </a:r>
            <a:r>
              <a:rPr lang="ru-RU" b="1" i="1" dirty="0" err="1">
                <a:solidFill>
                  <a:schemeClr val="bg1"/>
                </a:solidFill>
              </a:rPr>
              <a:t>спалюванні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ці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елементи</a:t>
            </a:r>
            <a:r>
              <a:rPr lang="ru-RU" b="1" i="1" dirty="0">
                <a:solidFill>
                  <a:schemeClr val="bg1"/>
                </a:solidFill>
              </a:rPr>
              <a:t>, так само, як і азот,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міститься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повітрі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утворюють</a:t>
            </a:r>
            <a:r>
              <a:rPr lang="ru-RU" b="1" i="1" dirty="0">
                <a:solidFill>
                  <a:schemeClr val="bg1"/>
                </a:solidFill>
              </a:rPr>
              <a:t> окиси. У </a:t>
            </a:r>
            <a:r>
              <a:rPr lang="ru-RU" b="1" i="1" dirty="0" err="1">
                <a:solidFill>
                  <a:schemeClr val="bg1"/>
                </a:solidFill>
              </a:rPr>
              <a:t>результаті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різноманітних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фізико-хімічних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процесів</a:t>
            </a:r>
            <a:r>
              <a:rPr lang="ru-RU" b="1" i="1" dirty="0">
                <a:solidFill>
                  <a:schemeClr val="bg1"/>
                </a:solidFill>
              </a:rPr>
              <a:t> окиси </a:t>
            </a:r>
            <a:r>
              <a:rPr lang="ru-RU" b="1" i="1" dirty="0" err="1">
                <a:solidFill>
                  <a:schemeClr val="bg1"/>
                </a:solidFill>
              </a:rPr>
              <a:t>сірки</a:t>
            </a:r>
            <a:r>
              <a:rPr lang="ru-RU" b="1" i="1" dirty="0">
                <a:solidFill>
                  <a:schemeClr val="bg1"/>
                </a:solidFill>
              </a:rPr>
              <a:t>, азоту, фосфору </a:t>
            </a:r>
            <a:r>
              <a:rPr lang="ru-RU" b="1" i="1" dirty="0" err="1">
                <a:solidFill>
                  <a:schemeClr val="bg1"/>
                </a:solidFill>
              </a:rPr>
              <a:t>перетворюються</a:t>
            </a:r>
            <a:r>
              <a:rPr lang="ru-RU" b="1" i="1" dirty="0">
                <a:solidFill>
                  <a:schemeClr val="bg1"/>
                </a:solidFill>
              </a:rPr>
              <a:t> на </a:t>
            </a:r>
            <a:r>
              <a:rPr lang="ru-RU" b="1" i="1" dirty="0" err="1">
                <a:solidFill>
                  <a:schemeClr val="bg1"/>
                </a:solidFill>
              </a:rPr>
              <a:t>кислоти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які</a:t>
            </a:r>
            <a:r>
              <a:rPr lang="ru-RU" b="1" i="1" dirty="0">
                <a:solidFill>
                  <a:schemeClr val="bg1"/>
                </a:solidFill>
              </a:rPr>
              <a:t> разом з </a:t>
            </a:r>
            <a:r>
              <a:rPr lang="ru-RU" b="1" i="1" dirty="0" err="1">
                <a:solidFill>
                  <a:schemeClr val="bg1"/>
                </a:solidFill>
              </a:rPr>
              <a:t>атмосферними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опадами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потрапляють</a:t>
            </a:r>
            <a:r>
              <a:rPr lang="ru-RU" b="1" i="1" dirty="0">
                <a:solidFill>
                  <a:schemeClr val="bg1"/>
                </a:solidFill>
              </a:rPr>
              <a:t> на </a:t>
            </a:r>
            <a:r>
              <a:rPr lang="ru-RU" b="1" i="1" dirty="0" err="1">
                <a:solidFill>
                  <a:schemeClr val="bg1"/>
                </a:solidFill>
              </a:rPr>
              <a:t>поверхню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землі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Потрапляючи</a:t>
            </a:r>
            <a:r>
              <a:rPr lang="ru-RU" b="1" i="1" dirty="0">
                <a:solidFill>
                  <a:schemeClr val="bg1"/>
                </a:solidFill>
              </a:rPr>
              <a:t> а </a:t>
            </a:r>
            <a:r>
              <a:rPr lang="ru-RU" b="1" i="1" dirty="0" err="1">
                <a:solidFill>
                  <a:schemeClr val="bg1"/>
                </a:solidFill>
              </a:rPr>
              <a:t>ґрунти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кислотні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дощі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зменшують</a:t>
            </a:r>
            <a:r>
              <a:rPr lang="ru-RU" b="1" i="1" dirty="0">
                <a:solidFill>
                  <a:schemeClr val="bg1"/>
                </a:solidFill>
              </a:rPr>
              <a:t> в них </a:t>
            </a:r>
            <a:r>
              <a:rPr lang="ru-RU" b="1" i="1" dirty="0" err="1">
                <a:solidFill>
                  <a:schemeClr val="bg1"/>
                </a:solidFill>
              </a:rPr>
              <a:t>кількість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поживних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сумішей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пригнічують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ріст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рослин</a:t>
            </a:r>
            <a:r>
              <a:rPr lang="ru-RU" b="1" i="1" dirty="0">
                <a:solidFill>
                  <a:schemeClr val="bg1"/>
                </a:solidFill>
              </a:rPr>
              <a:t>, а </a:t>
            </a:r>
            <a:r>
              <a:rPr lang="ru-RU" b="1" i="1" dirty="0" err="1">
                <a:solidFill>
                  <a:schemeClr val="bg1"/>
                </a:solidFill>
              </a:rPr>
              <a:t>інколи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призводять</a:t>
            </a:r>
            <a:r>
              <a:rPr lang="ru-RU" b="1" i="1" dirty="0">
                <a:solidFill>
                  <a:schemeClr val="bg1"/>
                </a:solidFill>
              </a:rPr>
              <a:t> до </a:t>
            </a:r>
            <a:r>
              <a:rPr lang="ru-RU" b="1" i="1" dirty="0" err="1">
                <a:solidFill>
                  <a:schemeClr val="bg1"/>
                </a:solidFill>
              </a:rPr>
              <a:t>їх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повної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загибелі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Найбільш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чутливо</a:t>
            </a:r>
            <a:r>
              <a:rPr lang="ru-RU" b="1" i="1" dirty="0">
                <a:solidFill>
                  <a:schemeClr val="bg1"/>
                </a:solidFill>
              </a:rPr>
              <a:t> на </a:t>
            </a:r>
            <a:r>
              <a:rPr lang="ru-RU" b="1" i="1" dirty="0" err="1">
                <a:solidFill>
                  <a:schemeClr val="bg1"/>
                </a:solidFill>
              </a:rPr>
              <a:t>випадання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кислотних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дощів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реагують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хвойні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ліси</a:t>
            </a:r>
            <a:r>
              <a:rPr lang="ru-RU" b="1" i="1" dirty="0">
                <a:solidFill>
                  <a:schemeClr val="bg1"/>
                </a:solidFill>
              </a:rPr>
              <a:t> на великих просторах </a:t>
            </a:r>
            <a:r>
              <a:rPr lang="ru-RU" b="1" i="1" dirty="0" err="1">
                <a:solidFill>
                  <a:schemeClr val="bg1"/>
                </a:solidFill>
              </a:rPr>
              <a:t>Західної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Центральної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Європи</a:t>
            </a:r>
            <a:r>
              <a:rPr lang="ru-RU" b="1" i="1" dirty="0">
                <a:solidFill>
                  <a:schemeClr val="bg1"/>
                </a:solidFill>
              </a:rPr>
              <a:t> та </a:t>
            </a:r>
            <a:r>
              <a:rPr lang="ru-RU" b="1" i="1" dirty="0" err="1">
                <a:solidFill>
                  <a:schemeClr val="bg1"/>
                </a:solidFill>
              </a:rPr>
              <a:t>північного</a:t>
            </a:r>
            <a:r>
              <a:rPr lang="ru-RU" b="1" i="1" dirty="0">
                <a:solidFill>
                  <a:schemeClr val="bg1"/>
                </a:solidFill>
              </a:rPr>
              <a:t> сходу США.</a:t>
            </a:r>
          </a:p>
        </p:txBody>
      </p:sp>
    </p:spTree>
    <p:extLst>
      <p:ext uri="{BB962C8B-B14F-4D97-AF65-F5344CB8AC3E}">
        <p14:creationId xmlns:p14="http://schemas.microsoft.com/office/powerpoint/2010/main" val="10278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97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9" y="14851"/>
            <a:ext cx="913970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 </a:t>
            </a:r>
            <a:r>
              <a:rPr lang="ru-RU" dirty="0" err="1"/>
              <a:t>впливатимуть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на стан </a:t>
            </a:r>
            <a:r>
              <a:rPr lang="ru-RU" dirty="0" err="1"/>
              <a:t>здоров'я</a:t>
            </a:r>
            <a:r>
              <a:rPr lang="ru-RU" dirty="0"/>
              <a:t> людей. </a:t>
            </a:r>
            <a:r>
              <a:rPr lang="ru-RU" dirty="0" err="1"/>
              <a:t>Потепління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призвело</a:t>
            </a:r>
            <a:r>
              <a:rPr lang="ru-RU" dirty="0"/>
              <a:t> до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показника</a:t>
            </a:r>
            <a:r>
              <a:rPr lang="ru-RU" dirty="0"/>
              <a:t> </a:t>
            </a:r>
            <a:r>
              <a:rPr lang="ru-RU" dirty="0" err="1"/>
              <a:t>смертності</a:t>
            </a:r>
            <a:r>
              <a:rPr lang="ru-RU" dirty="0"/>
              <a:t> в </a:t>
            </a:r>
            <a:r>
              <a:rPr lang="ru-RU" dirty="0" err="1"/>
              <a:t>країнах</a:t>
            </a:r>
            <a:r>
              <a:rPr lang="ru-RU" dirty="0"/>
              <a:t> з </a:t>
            </a:r>
            <a:r>
              <a:rPr lang="ru-RU" dirty="0" err="1"/>
              <a:t>низьким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доходу на 150 тис. </a:t>
            </a:r>
            <a:r>
              <a:rPr lang="ru-RU" dirty="0" err="1"/>
              <a:t>осіб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виживання</a:t>
            </a:r>
            <a:r>
              <a:rPr lang="ru-RU" dirty="0"/>
              <a:t> та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заражають</a:t>
            </a:r>
            <a:r>
              <a:rPr lang="ru-RU" dirty="0"/>
              <a:t> </a:t>
            </a:r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і </a:t>
            </a:r>
            <a:r>
              <a:rPr lang="ru-RU" dirty="0" err="1"/>
              <a:t>джерела</a:t>
            </a:r>
            <a:r>
              <a:rPr lang="ru-RU" dirty="0"/>
              <a:t> води,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збільшаться</a:t>
            </a:r>
            <a:r>
              <a:rPr lang="ru-RU" dirty="0"/>
              <a:t>, </a:t>
            </a:r>
            <a:r>
              <a:rPr lang="ru-RU" dirty="0" err="1"/>
              <a:t>посилюючи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стан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 smtClean="0"/>
              <a:t>.</a:t>
            </a:r>
          </a:p>
          <a:p>
            <a:r>
              <a:rPr lang="ru-RU" dirty="0" err="1"/>
              <a:t>Наслідком</a:t>
            </a:r>
            <a:r>
              <a:rPr lang="ru-RU" dirty="0"/>
              <a:t> парникового </a:t>
            </a:r>
            <a:r>
              <a:rPr lang="ru-RU" dirty="0" err="1"/>
              <a:t>ефекту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достатнє</a:t>
            </a:r>
            <a:r>
              <a:rPr lang="ru-RU" dirty="0"/>
              <a:t> для </a:t>
            </a:r>
            <a:r>
              <a:rPr lang="ru-RU" dirty="0" err="1"/>
              <a:t>глобальної</a:t>
            </a:r>
            <a:r>
              <a:rPr lang="ru-RU" dirty="0"/>
              <a:t> </a:t>
            </a:r>
            <a:r>
              <a:rPr lang="ru-RU" dirty="0" err="1"/>
              <a:t>катастрофи</a:t>
            </a:r>
            <a:r>
              <a:rPr lang="ru-RU" dirty="0"/>
              <a:t> </a:t>
            </a:r>
            <a:r>
              <a:rPr lang="ru-RU" dirty="0" err="1"/>
              <a:t>потепління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. </a:t>
            </a:r>
            <a:r>
              <a:rPr lang="ru-RU" dirty="0" err="1"/>
              <a:t>Викликане</a:t>
            </a:r>
            <a:r>
              <a:rPr lang="ru-RU" dirty="0"/>
              <a:t> ним </a:t>
            </a:r>
            <a:r>
              <a:rPr lang="ru-RU" dirty="0" err="1"/>
              <a:t>танення</a:t>
            </a:r>
            <a:r>
              <a:rPr lang="ru-RU" dirty="0"/>
              <a:t> </a:t>
            </a:r>
            <a:r>
              <a:rPr lang="ru-RU" dirty="0" err="1"/>
              <a:t>криги</a:t>
            </a:r>
            <a:r>
              <a:rPr lang="ru-RU" dirty="0"/>
              <a:t> в </a:t>
            </a:r>
            <a:r>
              <a:rPr lang="ru-RU" dirty="0" err="1"/>
              <a:t>Антарктиді</a:t>
            </a:r>
            <a:r>
              <a:rPr lang="ru-RU" dirty="0"/>
              <a:t>, </a:t>
            </a:r>
            <a:r>
              <a:rPr lang="ru-RU" dirty="0" err="1"/>
              <a:t>Гренландії</a:t>
            </a:r>
            <a:r>
              <a:rPr lang="ru-RU" dirty="0"/>
              <a:t>,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Льодовитому</a:t>
            </a:r>
            <a:r>
              <a:rPr lang="ru-RU" dirty="0"/>
              <a:t> </a:t>
            </a:r>
            <a:r>
              <a:rPr lang="ru-RU" dirty="0" err="1"/>
              <a:t>океані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океану. </a:t>
            </a:r>
            <a:r>
              <a:rPr lang="ru-RU" dirty="0" err="1"/>
              <a:t>Затопленими</a:t>
            </a:r>
            <a:r>
              <a:rPr lang="ru-RU" dirty="0"/>
              <a:t> </a:t>
            </a:r>
            <a:r>
              <a:rPr lang="ru-RU" dirty="0" err="1"/>
              <a:t>виявляться</a:t>
            </a:r>
            <a:r>
              <a:rPr lang="ru-RU" dirty="0"/>
              <a:t> </a:t>
            </a:r>
            <a:r>
              <a:rPr lang="ru-RU" dirty="0" err="1"/>
              <a:t>найзаселеніші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суходолу.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мільйонів</a:t>
            </a:r>
            <a:r>
              <a:rPr lang="ru-RU" dirty="0"/>
              <a:t> людей </a:t>
            </a:r>
            <a:r>
              <a:rPr lang="ru-RU" dirty="0" err="1"/>
              <a:t>вимушені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мігрувати</a:t>
            </a:r>
            <a:r>
              <a:rPr lang="ru-RU" dirty="0"/>
              <a:t> в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несприятливі</a:t>
            </a:r>
            <a:r>
              <a:rPr lang="ru-RU" dirty="0"/>
              <a:t> для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регіони</a:t>
            </a:r>
            <a:r>
              <a:rPr lang="ru-RU" dirty="0"/>
              <a:t>.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статися</a:t>
            </a:r>
            <a:r>
              <a:rPr lang="ru-RU" dirty="0"/>
              <a:t> </a:t>
            </a:r>
            <a:r>
              <a:rPr lang="ru-RU" dirty="0" err="1"/>
              <a:t>грандіозні</a:t>
            </a:r>
            <a:r>
              <a:rPr lang="ru-RU" dirty="0"/>
              <a:t> </a:t>
            </a:r>
            <a:r>
              <a:rPr lang="ru-RU" dirty="0" err="1"/>
              <a:t>воєнні</a:t>
            </a:r>
            <a:r>
              <a:rPr lang="ru-RU" dirty="0"/>
              <a:t> </a:t>
            </a:r>
            <a:r>
              <a:rPr lang="ru-RU" dirty="0" err="1"/>
              <a:t>сутички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державами і народами. </a:t>
            </a:r>
            <a:r>
              <a:rPr lang="ru-RU" dirty="0" err="1"/>
              <a:t>Життєвий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звузиться</a:t>
            </a:r>
            <a:r>
              <a:rPr lang="ru-RU" dirty="0"/>
              <a:t> як </a:t>
            </a:r>
            <a:r>
              <a:rPr lang="ru-RU" dirty="0" err="1"/>
              <a:t>шагренева</a:t>
            </a:r>
            <a:r>
              <a:rPr lang="ru-RU" dirty="0"/>
              <a:t> </a:t>
            </a:r>
            <a:r>
              <a:rPr lang="ru-RU" dirty="0" err="1"/>
              <a:t>шкіра</a:t>
            </a:r>
            <a:r>
              <a:rPr lang="ru-RU" dirty="0" smtClean="0"/>
              <a:t>.</a:t>
            </a:r>
          </a:p>
          <a:p>
            <a:r>
              <a:rPr lang="ru-RU" dirty="0"/>
              <a:t>Проблема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гідросфери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. </a:t>
            </a:r>
            <a:r>
              <a:rPr lang="ru-RU" dirty="0" err="1"/>
              <a:t>Щорічно</a:t>
            </a:r>
            <a:r>
              <a:rPr lang="ru-RU" dirty="0"/>
              <a:t> до </a:t>
            </a:r>
            <a:r>
              <a:rPr lang="ru-RU" dirty="0" err="1"/>
              <a:t>гідросфери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1800 млрд м куб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неочищених</a:t>
            </a:r>
            <a:r>
              <a:rPr lang="ru-RU" dirty="0"/>
              <a:t> і слабо </a:t>
            </a:r>
            <a:r>
              <a:rPr lang="ru-RU" dirty="0" err="1"/>
              <a:t>очищених</a:t>
            </a:r>
            <a:r>
              <a:rPr lang="ru-RU" dirty="0"/>
              <a:t> </a:t>
            </a:r>
            <a:r>
              <a:rPr lang="ru-RU" dirty="0" err="1"/>
              <a:t>стічних</a:t>
            </a:r>
            <a:r>
              <a:rPr lang="ru-RU" dirty="0"/>
              <a:t> вод.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забрудненими</a:t>
            </a:r>
            <a:r>
              <a:rPr lang="ru-RU" dirty="0"/>
              <a:t> у </a:t>
            </a:r>
            <a:r>
              <a:rPr lang="ru-RU" dirty="0" err="1"/>
              <a:t>гідросфері</a:t>
            </a:r>
            <a:r>
              <a:rPr lang="ru-RU" dirty="0"/>
              <a:t> є </a:t>
            </a:r>
            <a:r>
              <a:rPr lang="ru-RU" dirty="0" err="1"/>
              <a:t>річкові</a:t>
            </a:r>
            <a:r>
              <a:rPr lang="ru-RU" dirty="0"/>
              <a:t> й </a:t>
            </a:r>
            <a:r>
              <a:rPr lang="ru-RU" dirty="0" err="1"/>
              <a:t>озерні</a:t>
            </a:r>
            <a:r>
              <a:rPr lang="ru-RU" dirty="0"/>
              <a:t> води. Особливо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нечистот є в </a:t>
            </a:r>
            <a:r>
              <a:rPr lang="ru-RU" dirty="0" err="1"/>
              <a:t>річках</a:t>
            </a:r>
            <a:r>
              <a:rPr lang="ru-RU" dirty="0"/>
              <a:t>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Загрозливих</a:t>
            </a:r>
            <a:r>
              <a:rPr lang="ru-RU" dirty="0"/>
              <a:t> </a:t>
            </a:r>
            <a:r>
              <a:rPr lang="ru-RU" dirty="0" err="1"/>
              <a:t>масштабів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поверхневих</a:t>
            </a:r>
            <a:r>
              <a:rPr lang="ru-RU" dirty="0"/>
              <a:t> вод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країнах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 smtClean="0"/>
              <a:t>.</a:t>
            </a:r>
          </a:p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забрудненими</a:t>
            </a:r>
            <a:r>
              <a:rPr lang="ru-RU" dirty="0"/>
              <a:t> районами </a:t>
            </a:r>
            <a:r>
              <a:rPr lang="ru-RU" dirty="0" err="1"/>
              <a:t>Світового</a:t>
            </a:r>
            <a:r>
              <a:rPr lang="ru-RU" dirty="0"/>
              <a:t> океану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моря </a:t>
            </a:r>
            <a:r>
              <a:rPr lang="ru-RU" dirty="0" err="1"/>
              <a:t>Європи</a:t>
            </a:r>
            <a:r>
              <a:rPr lang="ru-RU" dirty="0"/>
              <a:t> (</a:t>
            </a:r>
            <a:r>
              <a:rPr lang="ru-RU" dirty="0" err="1"/>
              <a:t>Балтійське</a:t>
            </a:r>
            <a:r>
              <a:rPr lang="ru-RU" dirty="0"/>
              <a:t>, </a:t>
            </a:r>
            <a:r>
              <a:rPr lang="ru-RU" dirty="0" err="1"/>
              <a:t>Чорне</a:t>
            </a:r>
            <a:r>
              <a:rPr lang="ru-RU" dirty="0"/>
              <a:t>, </a:t>
            </a:r>
            <a:r>
              <a:rPr lang="ru-RU" dirty="0" err="1"/>
              <a:t>Азовське</a:t>
            </a:r>
            <a:r>
              <a:rPr lang="ru-RU" dirty="0"/>
              <a:t>, </a:t>
            </a:r>
            <a:r>
              <a:rPr lang="ru-RU" dirty="0" err="1"/>
              <a:t>Північне</a:t>
            </a:r>
            <a:r>
              <a:rPr lang="ru-RU" dirty="0"/>
              <a:t>, </a:t>
            </a:r>
            <a:r>
              <a:rPr lang="ru-RU" dirty="0" err="1"/>
              <a:t>Середземне</a:t>
            </a:r>
            <a:r>
              <a:rPr lang="ru-RU" dirty="0"/>
              <a:t>) та </a:t>
            </a:r>
            <a:r>
              <a:rPr lang="ru-RU" dirty="0" err="1"/>
              <a:t>Азії</a:t>
            </a:r>
            <a:r>
              <a:rPr lang="ru-RU" dirty="0"/>
              <a:t> (</a:t>
            </a:r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Японське</a:t>
            </a:r>
            <a:r>
              <a:rPr lang="ru-RU" dirty="0"/>
              <a:t>, </a:t>
            </a:r>
            <a:r>
              <a:rPr lang="ru-RU" dirty="0" err="1"/>
              <a:t>Жовте</a:t>
            </a:r>
            <a:r>
              <a:rPr lang="ru-RU" dirty="0"/>
              <a:t>, </a:t>
            </a:r>
            <a:r>
              <a:rPr lang="ru-RU" dirty="0" err="1"/>
              <a:t>Яванське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Перська</a:t>
            </a:r>
            <a:r>
              <a:rPr lang="ru-RU" dirty="0"/>
              <a:t> та </a:t>
            </a:r>
            <a:r>
              <a:rPr lang="ru-RU" dirty="0" err="1"/>
              <a:t>Мексиканська</a:t>
            </a:r>
            <a:r>
              <a:rPr lang="ru-RU" dirty="0"/>
              <a:t> затоки</a:t>
            </a:r>
            <a:r>
              <a:rPr lang="ru-RU" dirty="0" smtClean="0"/>
              <a:t>.</a:t>
            </a:r>
          </a:p>
          <a:p>
            <a:r>
              <a:rPr lang="ru-RU" dirty="0"/>
              <a:t>Проблема </a:t>
            </a:r>
            <a:r>
              <a:rPr lang="ru-RU" dirty="0" err="1"/>
              <a:t>дефіциту</a:t>
            </a:r>
            <a:r>
              <a:rPr lang="ru-RU" dirty="0"/>
              <a:t> </a:t>
            </a:r>
            <a:r>
              <a:rPr lang="ru-RU" dirty="0" err="1"/>
              <a:t>чистої</a:t>
            </a:r>
            <a:r>
              <a:rPr lang="ru-RU" dirty="0"/>
              <a:t> </a:t>
            </a:r>
            <a:r>
              <a:rPr lang="ru-RU" dirty="0" err="1"/>
              <a:t>прісної</a:t>
            </a:r>
            <a:r>
              <a:rPr lang="ru-RU" dirty="0"/>
              <a:t> води. Вона </a:t>
            </a:r>
            <a:r>
              <a:rPr lang="ru-RU" dirty="0" err="1"/>
              <a:t>виникла</a:t>
            </a:r>
            <a:r>
              <a:rPr lang="ru-RU" dirty="0"/>
              <a:t> через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,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водоспоживання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зростанням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Як </a:t>
            </a:r>
            <a:r>
              <a:rPr lang="ru-RU" dirty="0" err="1"/>
              <a:t>наслідок</a:t>
            </a:r>
            <a:r>
              <a:rPr lang="ru-RU" dirty="0"/>
              <a:t>,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1,1 млрд </a:t>
            </a:r>
            <a:r>
              <a:rPr lang="ru-RU" dirty="0" err="1"/>
              <a:t>осіб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доступу до </a:t>
            </a:r>
            <a:r>
              <a:rPr lang="ru-RU" dirty="0" err="1"/>
              <a:t>чистої</a:t>
            </a:r>
            <a:r>
              <a:rPr lang="ru-RU" dirty="0"/>
              <a:t> води.</a:t>
            </a:r>
          </a:p>
        </p:txBody>
      </p:sp>
    </p:spTree>
    <p:extLst>
      <p:ext uri="{BB962C8B-B14F-4D97-AF65-F5344CB8AC3E}">
        <p14:creationId xmlns:p14="http://schemas.microsoft.com/office/powerpoint/2010/main" val="36308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20" y="2564118"/>
            <a:ext cx="6113080" cy="4279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1268760"/>
            <a:ext cx="3424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Дякую за увагу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027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00" y="1037530"/>
            <a:ext cx="7227016" cy="5820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0"/>
            <a:ext cx="38802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Глобальні проблеми людства:</a:t>
            </a:r>
          </a:p>
          <a:p>
            <a:r>
              <a:rPr lang="uk-UA" dirty="0" smtClean="0"/>
              <a:t>• Проблема </a:t>
            </a:r>
            <a:r>
              <a:rPr lang="uk-UA" dirty="0"/>
              <a:t>миру і роззброєння</a:t>
            </a:r>
            <a:endParaRPr lang="uk-UA" dirty="0" smtClean="0"/>
          </a:p>
          <a:p>
            <a:r>
              <a:rPr lang="uk-UA" dirty="0" smtClean="0"/>
              <a:t>• Демографічна </a:t>
            </a:r>
            <a:r>
              <a:rPr lang="uk-UA" dirty="0"/>
              <a:t>проблема</a:t>
            </a:r>
            <a:endParaRPr lang="uk-UA" dirty="0" smtClean="0"/>
          </a:p>
          <a:p>
            <a:r>
              <a:rPr lang="uk-UA" dirty="0" smtClean="0"/>
              <a:t>• Деградація земель</a:t>
            </a:r>
          </a:p>
          <a:p>
            <a:r>
              <a:rPr lang="ru-RU" dirty="0" smtClean="0"/>
              <a:t>• Енергетична </a:t>
            </a:r>
            <a:r>
              <a:rPr lang="ru-RU" dirty="0"/>
              <a:t>і </a:t>
            </a:r>
            <a:r>
              <a:rPr lang="ru-RU" dirty="0"/>
              <a:t>сировинна</a:t>
            </a:r>
            <a:r>
              <a:rPr lang="ru-RU" dirty="0"/>
              <a:t> </a:t>
            </a:r>
            <a:r>
              <a:rPr lang="ru-RU" dirty="0" smtClean="0"/>
              <a:t>проблема </a:t>
            </a:r>
          </a:p>
          <a:p>
            <a:r>
              <a:rPr lang="ru-RU" dirty="0" smtClean="0"/>
              <a:t>• </a:t>
            </a:r>
            <a:r>
              <a:rPr lang="ru-RU" dirty="0"/>
              <a:t>Екологічні</a:t>
            </a:r>
            <a:r>
              <a:rPr lang="ru-RU" dirty="0"/>
              <a:t> </a:t>
            </a:r>
            <a:r>
              <a:rPr lang="ru-RU" dirty="0"/>
              <a:t>проблеми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7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5" y="9144"/>
            <a:ext cx="9156225" cy="6848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9144"/>
            <a:ext cx="92525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 smtClean="0">
                <a:solidFill>
                  <a:schemeClr val="bg1"/>
                </a:solidFill>
              </a:rPr>
              <a:t>Проблема миру і роззброєння:</a:t>
            </a:r>
          </a:p>
          <a:p>
            <a:r>
              <a:rPr lang="uk-UA" b="1" i="1" u="sng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>
                <a:solidFill>
                  <a:schemeClr val="bg1"/>
                </a:solidFill>
              </a:rPr>
              <a:t>Глобально </a:t>
            </a:r>
            <a:r>
              <a:rPr lang="ru-RU" b="1" i="1" u="sng" dirty="0" err="1">
                <a:solidFill>
                  <a:schemeClr val="bg1"/>
                </a:solidFill>
              </a:rPr>
              <a:t>постала</a:t>
            </a:r>
            <a:r>
              <a:rPr lang="ru-RU" b="1" i="1" u="sng" dirty="0">
                <a:solidFill>
                  <a:schemeClr val="bg1"/>
                </a:solidFill>
              </a:rPr>
              <a:t> в наш час </a:t>
            </a:r>
            <a:r>
              <a:rPr lang="ru-RU" b="1" i="1" u="sng" dirty="0" err="1">
                <a:solidFill>
                  <a:schemeClr val="bg1"/>
                </a:solidFill>
              </a:rPr>
              <a:t>геополітична</a:t>
            </a:r>
            <a:r>
              <a:rPr lang="ru-RU" b="1" i="1" u="sng" dirty="0">
                <a:solidFill>
                  <a:schemeClr val="bg1"/>
                </a:solidFill>
              </a:rPr>
              <a:t> проблема </a:t>
            </a:r>
            <a:r>
              <a:rPr lang="ru-RU" b="1" i="1" u="sng" dirty="0" err="1">
                <a:solidFill>
                  <a:schemeClr val="bg1"/>
                </a:solidFill>
              </a:rPr>
              <a:t>збереження</a:t>
            </a:r>
            <a:r>
              <a:rPr lang="ru-RU" b="1" i="1" u="sng" dirty="0">
                <a:solidFill>
                  <a:schemeClr val="bg1"/>
                </a:solidFill>
              </a:rPr>
              <a:t> миру. Але вони </a:t>
            </a:r>
            <a:r>
              <a:rPr lang="ru-RU" b="1" i="1" u="sng" dirty="0" err="1" smtClean="0">
                <a:solidFill>
                  <a:schemeClr val="bg1"/>
                </a:solidFill>
              </a:rPr>
              <a:t>ніколи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>
                <a:solidFill>
                  <a:schemeClr val="bg1"/>
                </a:solidFill>
              </a:rPr>
              <a:t>так не </a:t>
            </a:r>
            <a:r>
              <a:rPr lang="ru-RU" b="1" i="1" u="sng" dirty="0" err="1">
                <a:solidFill>
                  <a:schemeClr val="bg1"/>
                </a:solidFill>
              </a:rPr>
              <a:t>загрожували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всьому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людству</a:t>
            </a:r>
            <a:r>
              <a:rPr lang="ru-RU" b="1" i="1" u="sng" dirty="0">
                <a:solidFill>
                  <a:schemeClr val="bg1"/>
                </a:solidFill>
              </a:rPr>
              <a:t>, як </a:t>
            </a:r>
            <a:r>
              <a:rPr lang="ru-RU" b="1" i="1" u="sng" dirty="0" err="1">
                <a:solidFill>
                  <a:schemeClr val="bg1"/>
                </a:solidFill>
              </a:rPr>
              <a:t>нині</a:t>
            </a:r>
            <a:r>
              <a:rPr lang="ru-RU" b="1" i="1" u="sng" dirty="0">
                <a:solidFill>
                  <a:schemeClr val="bg1"/>
                </a:solidFill>
              </a:rPr>
              <a:t>. </a:t>
            </a:r>
            <a:endParaRPr lang="ru-RU" b="1" i="1" u="sng" dirty="0" smtClean="0">
              <a:solidFill>
                <a:schemeClr val="bg1"/>
              </a:solidFill>
            </a:endParaRPr>
          </a:p>
          <a:p>
            <a:r>
              <a:rPr lang="ru-RU" b="1" i="1" u="sng" dirty="0" smtClean="0">
                <a:solidFill>
                  <a:schemeClr val="bg1"/>
                </a:solidFill>
              </a:rPr>
              <a:t>У </a:t>
            </a:r>
            <a:r>
              <a:rPr lang="ru-RU" b="1" i="1" u="sng" dirty="0" err="1">
                <a:solidFill>
                  <a:schemeClr val="bg1"/>
                </a:solidFill>
              </a:rPr>
              <a:t>другій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половині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en-US" b="1" i="1" u="sng" dirty="0">
                <a:solidFill>
                  <a:schemeClr val="bg1"/>
                </a:solidFill>
              </a:rPr>
              <a:t>XX </a:t>
            </a:r>
            <a:r>
              <a:rPr lang="ru-RU" b="1" i="1" u="sng" dirty="0">
                <a:solidFill>
                  <a:schemeClr val="bg1"/>
                </a:solidFill>
              </a:rPr>
              <a:t>ст. у </a:t>
            </a:r>
            <a:r>
              <a:rPr lang="ru-RU" b="1" i="1" u="sng" dirty="0" err="1">
                <a:solidFill>
                  <a:schemeClr val="bg1"/>
                </a:solidFill>
              </a:rPr>
              <a:t>зв'язку</a:t>
            </a:r>
            <a:r>
              <a:rPr lang="ru-RU" b="1" i="1" u="sng" dirty="0">
                <a:solidFill>
                  <a:schemeClr val="bg1"/>
                </a:solidFill>
              </a:rPr>
              <a:t> з </a:t>
            </a:r>
            <a:r>
              <a:rPr lang="ru-RU" b="1" i="1" u="sng" dirty="0" err="1">
                <a:solidFill>
                  <a:schemeClr val="bg1"/>
                </a:solidFill>
              </a:rPr>
              <a:t>подальшим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удосконаленням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ядерної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зброї</a:t>
            </a:r>
            <a:r>
              <a:rPr lang="ru-RU" b="1" i="1" u="sng" dirty="0">
                <a:solidFill>
                  <a:schemeClr val="bg1"/>
                </a:solidFill>
              </a:rPr>
              <a:t> і </a:t>
            </a:r>
            <a:r>
              <a:rPr lang="ru-RU" b="1" i="1" u="sng" dirty="0" err="1" smtClean="0">
                <a:solidFill>
                  <a:schemeClr val="bg1"/>
                </a:solidFill>
              </a:rPr>
              <a:t>ракетної</a:t>
            </a:r>
            <a:endParaRPr lang="ru-RU" b="1" i="1" u="sng" dirty="0" smtClean="0">
              <a:solidFill>
                <a:schemeClr val="bg1"/>
              </a:solidFill>
            </a:endParaRPr>
          </a:p>
          <a:p>
            <a:r>
              <a:rPr lang="ru-RU" b="1" i="1" u="sng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err="1" smtClean="0">
                <a:solidFill>
                  <a:schemeClr val="bg1"/>
                </a:solidFill>
              </a:rPr>
              <a:t>техніки</a:t>
            </a:r>
            <a:r>
              <a:rPr lang="ru-RU" b="1" i="1" u="sng" dirty="0" smtClean="0">
                <a:solidFill>
                  <a:schemeClr val="bg1"/>
                </a:solidFill>
              </a:rPr>
              <a:t>, </a:t>
            </a:r>
            <a:r>
              <a:rPr lang="ru-RU" b="1" i="1" u="sng" dirty="0" err="1" smtClean="0">
                <a:solidFill>
                  <a:schemeClr val="bg1"/>
                </a:solidFill>
              </a:rPr>
              <a:t>нагромадженням</a:t>
            </a:r>
            <a:r>
              <a:rPr lang="ru-RU" b="1" i="1" u="sng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інших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засобів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масового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знищення</a:t>
            </a:r>
            <a:r>
              <a:rPr lang="ru-RU" b="1" i="1" u="sng" dirty="0">
                <a:solidFill>
                  <a:schemeClr val="bg1"/>
                </a:solidFill>
              </a:rPr>
              <a:t> (</a:t>
            </a:r>
            <a:r>
              <a:rPr lang="ru-RU" b="1" i="1" u="sng" dirty="0" err="1">
                <a:solidFill>
                  <a:schemeClr val="bg1"/>
                </a:solidFill>
              </a:rPr>
              <a:t>хімічних</a:t>
            </a:r>
            <a:r>
              <a:rPr lang="ru-RU" b="1" i="1" u="sng" dirty="0">
                <a:solidFill>
                  <a:schemeClr val="bg1"/>
                </a:solidFill>
              </a:rPr>
              <a:t> і </a:t>
            </a:r>
            <a:r>
              <a:rPr lang="ru-RU" b="1" i="1" u="sng" dirty="0" err="1">
                <a:solidFill>
                  <a:schemeClr val="bg1"/>
                </a:solidFill>
              </a:rPr>
              <a:t>біологічних</a:t>
            </a:r>
            <a:r>
              <a:rPr lang="ru-RU" b="1" i="1" u="sng" dirty="0">
                <a:solidFill>
                  <a:schemeClr val="bg1"/>
                </a:solidFill>
              </a:rPr>
              <a:t>) </a:t>
            </a:r>
            <a:endParaRPr lang="ru-RU" b="1" i="1" u="sng" dirty="0" smtClean="0">
              <a:solidFill>
                <a:schemeClr val="bg1"/>
              </a:solidFill>
            </a:endParaRPr>
          </a:p>
          <a:p>
            <a:r>
              <a:rPr lang="ru-RU" b="1" i="1" u="sng" dirty="0" err="1" smtClean="0">
                <a:solidFill>
                  <a:schemeClr val="bg1"/>
                </a:solidFill>
              </a:rPr>
              <a:t>Виникла</a:t>
            </a:r>
            <a:r>
              <a:rPr lang="ru-RU" b="1" i="1" u="sng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>
                <a:solidFill>
                  <a:schemeClr val="bg1"/>
                </a:solidFill>
              </a:rPr>
              <a:t>реальна </a:t>
            </a:r>
            <a:r>
              <a:rPr lang="ru-RU" b="1" i="1" u="sng" dirty="0" err="1">
                <a:solidFill>
                  <a:schemeClr val="bg1"/>
                </a:solidFill>
              </a:rPr>
              <a:t>можливість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знищення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цілих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країн</a:t>
            </a:r>
            <a:r>
              <a:rPr lang="ru-RU" b="1" i="1" u="sng" dirty="0">
                <a:solidFill>
                  <a:schemeClr val="bg1"/>
                </a:solidFill>
              </a:rPr>
              <a:t> і </a:t>
            </a:r>
            <a:r>
              <a:rPr lang="ru-RU" b="1" i="1" u="sng" dirty="0" err="1">
                <a:solidFill>
                  <a:schemeClr val="bg1"/>
                </a:solidFill>
              </a:rPr>
              <a:t>континентів</a:t>
            </a:r>
            <a:r>
              <a:rPr lang="ru-RU" b="1" i="1" u="sng" dirty="0">
                <a:solidFill>
                  <a:schemeClr val="bg1"/>
                </a:solidFill>
              </a:rPr>
              <a:t> у </a:t>
            </a:r>
            <a:r>
              <a:rPr lang="ru-RU" b="1" i="1" u="sng" dirty="0" err="1">
                <a:solidFill>
                  <a:schemeClr val="bg1"/>
                </a:solidFill>
              </a:rPr>
              <a:t>випадку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розв'язання</a:t>
            </a:r>
            <a:r>
              <a:rPr lang="ru-RU" b="1" i="1" u="sng" dirty="0">
                <a:solidFill>
                  <a:schemeClr val="bg1"/>
                </a:solidFill>
              </a:rPr>
              <a:t>  </a:t>
            </a:r>
            <a:r>
              <a:rPr lang="ru-RU" b="1" i="1" u="sng" dirty="0" err="1" smtClean="0">
                <a:solidFill>
                  <a:schemeClr val="bg1"/>
                </a:solidFill>
              </a:rPr>
              <a:t>третьої</a:t>
            </a:r>
            <a:r>
              <a:rPr lang="ru-RU" b="1" i="1" u="sng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err="1">
                <a:solidFill>
                  <a:schemeClr val="bg1"/>
                </a:solidFill>
              </a:rPr>
              <a:t>світової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війни</a:t>
            </a:r>
            <a:r>
              <a:rPr lang="ru-RU" b="1" i="1" u="sng" dirty="0">
                <a:solidFill>
                  <a:schemeClr val="bg1"/>
                </a:solidFill>
              </a:rPr>
              <a:t>. В арсеналах </a:t>
            </a:r>
            <a:r>
              <a:rPr lang="ru-RU" b="1" i="1" u="sng" dirty="0" err="1">
                <a:solidFill>
                  <a:schemeClr val="bg1"/>
                </a:solidFill>
              </a:rPr>
              <a:t>найбільших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країн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світу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зосереджена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така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кількість</a:t>
            </a:r>
            <a:r>
              <a:rPr lang="ru-RU" b="1" i="1" u="sng" dirty="0">
                <a:solidFill>
                  <a:schemeClr val="bg1"/>
                </a:solidFill>
              </a:rPr>
              <a:t>  </a:t>
            </a:r>
            <a:r>
              <a:rPr lang="ru-RU" b="1" i="1" u="sng" dirty="0" err="1" smtClean="0">
                <a:solidFill>
                  <a:schemeClr val="bg1"/>
                </a:solidFill>
              </a:rPr>
              <a:t>зброї</a:t>
            </a:r>
            <a:r>
              <a:rPr lang="ru-RU" b="1" i="1" u="sng" dirty="0">
                <a:solidFill>
                  <a:schemeClr val="bg1"/>
                </a:solidFill>
              </a:rPr>
              <a:t>,  </a:t>
            </a:r>
            <a:r>
              <a:rPr lang="ru-RU" b="1" i="1" u="sng" dirty="0" err="1" smtClean="0">
                <a:solidFill>
                  <a:schemeClr val="bg1"/>
                </a:solidFill>
              </a:rPr>
              <a:t>якої</a:t>
            </a:r>
            <a:r>
              <a:rPr lang="ru-RU" b="1" i="1" u="sng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достатньо</a:t>
            </a:r>
            <a:r>
              <a:rPr lang="ru-RU" b="1" i="1" u="sng" dirty="0">
                <a:solidFill>
                  <a:schemeClr val="bg1"/>
                </a:solidFill>
              </a:rPr>
              <a:t>, </a:t>
            </a:r>
            <a:r>
              <a:rPr lang="ru-RU" b="1" i="1" u="sng" dirty="0" err="1">
                <a:solidFill>
                  <a:schemeClr val="bg1"/>
                </a:solidFill>
              </a:rPr>
              <a:t>щоб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знищити</a:t>
            </a:r>
            <a:r>
              <a:rPr lang="ru-RU" b="1" i="1" u="sng" dirty="0">
                <a:solidFill>
                  <a:schemeClr val="bg1"/>
                </a:solidFill>
              </a:rPr>
              <a:t> все </a:t>
            </a:r>
            <a:r>
              <a:rPr lang="ru-RU" b="1" i="1" u="sng" dirty="0" err="1">
                <a:solidFill>
                  <a:schemeClr val="bg1"/>
                </a:solidFill>
              </a:rPr>
              <a:t>живе</a:t>
            </a:r>
            <a:r>
              <a:rPr lang="ru-RU" b="1" i="1" u="sng" dirty="0">
                <a:solidFill>
                  <a:schemeClr val="bg1"/>
                </a:solidFill>
              </a:rPr>
              <a:t> на </a:t>
            </a:r>
            <a:r>
              <a:rPr lang="ru-RU" b="1" i="1" u="sng" dirty="0" err="1">
                <a:solidFill>
                  <a:schemeClr val="bg1"/>
                </a:solidFill>
              </a:rPr>
              <a:t>планеті</a:t>
            </a:r>
            <a:r>
              <a:rPr lang="ru-RU" b="1" i="1" u="sng" dirty="0">
                <a:solidFill>
                  <a:schemeClr val="bg1"/>
                </a:solidFill>
              </a:rPr>
              <a:t>. </a:t>
            </a:r>
            <a:r>
              <a:rPr lang="ru-RU" b="1" i="1" u="sng" dirty="0" err="1">
                <a:solidFill>
                  <a:schemeClr val="bg1"/>
                </a:solidFill>
              </a:rPr>
              <a:t>Атомні</a:t>
            </a:r>
            <a:r>
              <a:rPr lang="ru-RU" b="1" i="1" u="sng" dirty="0">
                <a:solidFill>
                  <a:schemeClr val="bg1"/>
                </a:solidFill>
              </a:rPr>
              <a:t> й </a:t>
            </a:r>
            <a:r>
              <a:rPr lang="ru-RU" b="1" i="1" u="sng" dirty="0" err="1">
                <a:solidFill>
                  <a:schemeClr val="bg1"/>
                </a:solidFill>
              </a:rPr>
              <a:t>водневі</a:t>
            </a:r>
            <a:r>
              <a:rPr lang="ru-RU" b="1" i="1" u="sng" dirty="0">
                <a:solidFill>
                  <a:schemeClr val="bg1"/>
                </a:solidFill>
              </a:rPr>
              <a:t> бомби</a:t>
            </a:r>
            <a:r>
              <a:rPr lang="ru-RU" b="1" i="1" u="sng" dirty="0" smtClean="0">
                <a:solidFill>
                  <a:schemeClr val="bg1"/>
                </a:solidFill>
              </a:rPr>
              <a:t>,  </a:t>
            </a:r>
            <a:r>
              <a:rPr lang="ru-RU" b="1" i="1" u="sng" dirty="0" err="1">
                <a:solidFill>
                  <a:schemeClr val="bg1"/>
                </a:solidFill>
              </a:rPr>
              <a:t>якщо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вибухнуть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одночасно</a:t>
            </a:r>
            <a:r>
              <a:rPr lang="ru-RU" b="1" i="1" u="sng" dirty="0">
                <a:solidFill>
                  <a:schemeClr val="bg1"/>
                </a:solidFill>
              </a:rPr>
              <a:t>, </a:t>
            </a:r>
            <a:r>
              <a:rPr lang="ru-RU" b="1" i="1" u="sng" dirty="0" err="1">
                <a:solidFill>
                  <a:schemeClr val="bg1"/>
                </a:solidFill>
              </a:rPr>
              <a:t>здатні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розірвати</a:t>
            </a:r>
            <a:r>
              <a:rPr lang="ru-RU" b="1" i="1" u="sng" dirty="0">
                <a:solidFill>
                  <a:schemeClr val="bg1"/>
                </a:solidFill>
              </a:rPr>
              <a:t> Землю на шматки</a:t>
            </a:r>
            <a:r>
              <a:rPr lang="ru-RU" b="1" i="1" u="sng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i="1" u="sng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Сукупний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світовий</a:t>
            </a:r>
            <a:r>
              <a:rPr lang="ru-RU" b="1" i="1" u="sng" dirty="0">
                <a:solidFill>
                  <a:schemeClr val="bg1"/>
                </a:solidFill>
              </a:rPr>
              <a:t> запас </a:t>
            </a:r>
            <a:r>
              <a:rPr lang="ru-RU" b="1" i="1" u="sng" dirty="0" err="1">
                <a:solidFill>
                  <a:schemeClr val="bg1"/>
                </a:solidFill>
              </a:rPr>
              <a:t>ядерної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зброї</a:t>
            </a:r>
            <a:r>
              <a:rPr lang="ru-RU" b="1" i="1" u="sng" dirty="0">
                <a:solidFill>
                  <a:schemeClr val="bg1"/>
                </a:solidFill>
              </a:rPr>
              <a:t> становить </a:t>
            </a:r>
            <a:r>
              <a:rPr lang="ru-RU" b="1" i="1" u="sng" dirty="0" err="1">
                <a:solidFill>
                  <a:schemeClr val="bg1"/>
                </a:solidFill>
              </a:rPr>
              <a:t>близько</a:t>
            </a:r>
            <a:r>
              <a:rPr lang="ru-RU" b="1" i="1" u="sng" dirty="0">
                <a:solidFill>
                  <a:schemeClr val="bg1"/>
                </a:solidFill>
              </a:rPr>
              <a:t> 15 тис. мегатонн</a:t>
            </a:r>
            <a:r>
              <a:rPr lang="ru-RU" b="1" i="1" u="sng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b="1" i="1" u="sng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що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приблизно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дорівнює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більш</a:t>
            </a:r>
            <a:r>
              <a:rPr lang="ru-RU" b="1" i="1" u="sng" dirty="0">
                <a:solidFill>
                  <a:schemeClr val="bg1"/>
                </a:solidFill>
              </a:rPr>
              <a:t> як 1 </a:t>
            </a:r>
            <a:r>
              <a:rPr lang="ru-RU" b="1" i="1" u="sng" dirty="0" err="1">
                <a:solidFill>
                  <a:schemeClr val="bg1"/>
                </a:solidFill>
              </a:rPr>
              <a:t>мли</a:t>
            </a:r>
            <a:r>
              <a:rPr lang="ru-RU" b="1" i="1" u="sng" dirty="0">
                <a:solidFill>
                  <a:schemeClr val="bg1"/>
                </a:solidFill>
              </a:rPr>
              <a:t> бомб, </a:t>
            </a:r>
            <a:r>
              <a:rPr lang="ru-RU" b="1" i="1" u="sng" dirty="0" err="1">
                <a:solidFill>
                  <a:schemeClr val="bg1"/>
                </a:solidFill>
              </a:rPr>
              <a:t>аналогічних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тій</a:t>
            </a:r>
            <a:r>
              <a:rPr lang="ru-RU" b="1" i="1" u="sng" dirty="0">
                <a:solidFill>
                  <a:schemeClr val="bg1"/>
                </a:solidFill>
              </a:rPr>
              <a:t>, </a:t>
            </a:r>
            <a:r>
              <a:rPr lang="ru-RU" b="1" i="1" u="sng" dirty="0" err="1">
                <a:solidFill>
                  <a:schemeClr val="bg1"/>
                </a:solidFill>
              </a:rPr>
              <a:t>що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була</a:t>
            </a:r>
            <a:r>
              <a:rPr lang="ru-RU" b="1" i="1" u="sng" dirty="0">
                <a:solidFill>
                  <a:schemeClr val="bg1"/>
                </a:solidFill>
              </a:rPr>
              <a:t> скинута на </a:t>
            </a:r>
            <a:endParaRPr lang="ru-RU" b="1" i="1" u="sng" dirty="0" smtClean="0">
              <a:solidFill>
                <a:schemeClr val="bg1"/>
              </a:solidFill>
            </a:endParaRPr>
          </a:p>
          <a:p>
            <a:r>
              <a:rPr lang="ru-RU" b="1" i="1" u="sng" dirty="0" err="1" smtClean="0">
                <a:solidFill>
                  <a:schemeClr val="bg1"/>
                </a:solidFill>
              </a:rPr>
              <a:t>Хіросіму</a:t>
            </a:r>
            <a:r>
              <a:rPr lang="ru-RU" b="1" i="1" u="sng" dirty="0">
                <a:solidFill>
                  <a:schemeClr val="bg1"/>
                </a:solidFill>
              </a:rPr>
              <a:t>.  </a:t>
            </a:r>
            <a:r>
              <a:rPr lang="ru-RU" b="1" i="1" u="sng" dirty="0" smtClean="0">
                <a:solidFill>
                  <a:schemeClr val="bg1"/>
                </a:solidFill>
              </a:rPr>
              <a:t>І </a:t>
            </a:r>
            <a:r>
              <a:rPr lang="ru-RU" b="1" i="1" u="sng" dirty="0" err="1">
                <a:solidFill>
                  <a:schemeClr val="bg1"/>
                </a:solidFill>
              </a:rPr>
              <a:t>хоча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ядерна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зброя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більше</a:t>
            </a:r>
            <a:r>
              <a:rPr lang="ru-RU" b="1" i="1" u="sng" dirty="0">
                <a:solidFill>
                  <a:schemeClr val="bg1"/>
                </a:solidFill>
              </a:rPr>
              <a:t> не </a:t>
            </a:r>
            <a:r>
              <a:rPr lang="ru-RU" b="1" i="1" u="sng" dirty="0" err="1">
                <a:solidFill>
                  <a:schemeClr val="bg1"/>
                </a:solidFill>
              </a:rPr>
              <a:t>застосовувалась</a:t>
            </a:r>
            <a:r>
              <a:rPr lang="ru-RU" b="1" i="1" u="sng" dirty="0">
                <a:solidFill>
                  <a:schemeClr val="bg1"/>
                </a:solidFill>
              </a:rPr>
              <a:t>, </a:t>
            </a:r>
            <a:r>
              <a:rPr lang="ru-RU" b="1" i="1" u="sng" dirty="0" err="1">
                <a:solidFill>
                  <a:schemeClr val="bg1"/>
                </a:solidFill>
              </a:rPr>
              <a:t>викликає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 smtClean="0">
                <a:solidFill>
                  <a:schemeClr val="bg1"/>
                </a:solidFill>
              </a:rPr>
              <a:t>занепокоєння</a:t>
            </a:r>
            <a:r>
              <a:rPr lang="ru-RU" b="1" i="1" u="sng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i="1" u="sng" dirty="0" err="1" smtClean="0">
                <a:solidFill>
                  <a:schemeClr val="bg1"/>
                </a:solidFill>
              </a:rPr>
              <a:t>прагнення</a:t>
            </a:r>
            <a:r>
              <a:rPr lang="ru-RU" b="1" i="1" u="sng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err="1" smtClean="0">
                <a:solidFill>
                  <a:schemeClr val="bg1"/>
                </a:solidFill>
              </a:rPr>
              <a:t>окремих</a:t>
            </a:r>
            <a:r>
              <a:rPr lang="ru-RU" b="1" i="1" u="sng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>
                <a:solidFill>
                  <a:schemeClr val="bg1"/>
                </a:solidFill>
              </a:rPr>
              <a:t>держав до </a:t>
            </a:r>
            <a:r>
              <a:rPr lang="ru-RU" b="1" i="1" u="sng" dirty="0" err="1">
                <a:solidFill>
                  <a:schemeClr val="bg1"/>
                </a:solidFill>
              </a:rPr>
              <a:t>безконтрольного</a:t>
            </a:r>
            <a:r>
              <a:rPr lang="ru-RU" b="1" i="1" u="sng" dirty="0">
                <a:solidFill>
                  <a:schemeClr val="bg1"/>
                </a:solidFill>
              </a:rPr>
              <a:t> з боку </a:t>
            </a:r>
            <a:r>
              <a:rPr lang="ru-RU" b="1" i="1" u="sng" dirty="0" err="1">
                <a:solidFill>
                  <a:schemeClr val="bg1"/>
                </a:solidFill>
              </a:rPr>
              <a:t>міжнародного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endParaRPr lang="ru-RU" b="1" i="1" u="sng" dirty="0" smtClean="0">
              <a:solidFill>
                <a:schemeClr val="bg1"/>
              </a:solidFill>
            </a:endParaRPr>
          </a:p>
          <a:p>
            <a:r>
              <a:rPr lang="ru-RU" b="1" i="1" u="sng" dirty="0" err="1" smtClean="0">
                <a:solidFill>
                  <a:schemeClr val="bg1"/>
                </a:solidFill>
              </a:rPr>
              <a:t>співтовариства</a:t>
            </a:r>
            <a:r>
              <a:rPr lang="ru-RU" b="1" i="1" u="sng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володіння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зброєю</a:t>
            </a:r>
            <a:r>
              <a:rPr lang="ru-RU" b="1" i="1" u="sng" dirty="0">
                <a:solidFill>
                  <a:schemeClr val="bg1"/>
                </a:solidFill>
              </a:rPr>
              <a:t>  </a:t>
            </a:r>
            <a:r>
              <a:rPr lang="ru-RU" b="1" i="1" u="sng" dirty="0" err="1" smtClean="0">
                <a:solidFill>
                  <a:schemeClr val="bg1"/>
                </a:solidFill>
              </a:rPr>
              <a:t>масового</a:t>
            </a:r>
            <a:r>
              <a:rPr lang="ru-RU" b="1" i="1" u="sng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знищення</a:t>
            </a:r>
            <a:r>
              <a:rPr lang="ru-RU" b="1" i="1" u="sng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i="1" u="sng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Нині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налічується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щонайменше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сім</a:t>
            </a:r>
            <a:r>
              <a:rPr lang="ru-RU" b="1" i="1" u="sng" dirty="0">
                <a:solidFill>
                  <a:schemeClr val="bg1"/>
                </a:solidFill>
              </a:rPr>
              <a:t> "</a:t>
            </a:r>
            <a:r>
              <a:rPr lang="ru-RU" b="1" i="1" u="sng" dirty="0" err="1">
                <a:solidFill>
                  <a:schemeClr val="bg1"/>
                </a:solidFill>
              </a:rPr>
              <a:t>ядерних</a:t>
            </a:r>
            <a:r>
              <a:rPr lang="ru-RU" b="1" i="1" u="sng" dirty="0">
                <a:solidFill>
                  <a:schemeClr val="bg1"/>
                </a:solidFill>
              </a:rPr>
              <a:t> держав", у т. ч. й таких, </a:t>
            </a:r>
            <a:r>
              <a:rPr lang="ru-RU" b="1" i="1" u="sng" dirty="0" err="1">
                <a:solidFill>
                  <a:schemeClr val="bg1"/>
                </a:solidFill>
              </a:rPr>
              <a:t>що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 smtClean="0">
                <a:solidFill>
                  <a:schemeClr val="bg1"/>
                </a:solidFill>
              </a:rPr>
              <a:t>конфліктують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 smtClean="0">
                <a:solidFill>
                  <a:schemeClr val="bg1"/>
                </a:solidFill>
              </a:rPr>
              <a:t>між</a:t>
            </a:r>
            <a:r>
              <a:rPr lang="ru-RU" b="1" i="1" u="sng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>
                <a:solidFill>
                  <a:schemeClr val="bg1"/>
                </a:solidFill>
              </a:rPr>
              <a:t>собою (</a:t>
            </a:r>
            <a:r>
              <a:rPr lang="ru-RU" b="1" i="1" u="sng" dirty="0" err="1">
                <a:solidFill>
                  <a:schemeClr val="bg1"/>
                </a:solidFill>
              </a:rPr>
              <a:t>Індія</a:t>
            </a:r>
            <a:r>
              <a:rPr lang="ru-RU" b="1" i="1" u="sng" dirty="0">
                <a:solidFill>
                  <a:schemeClr val="bg1"/>
                </a:solidFill>
              </a:rPr>
              <a:t> та Пакистан). </a:t>
            </a:r>
            <a:endParaRPr lang="ru-RU" b="1" i="1" u="sng" dirty="0" smtClean="0">
              <a:solidFill>
                <a:schemeClr val="bg1"/>
              </a:solidFill>
            </a:endParaRPr>
          </a:p>
          <a:p>
            <a:r>
              <a:rPr lang="ru-RU" b="1" i="1" u="sng" dirty="0" err="1" smtClean="0">
                <a:solidFill>
                  <a:schemeClr val="bg1"/>
                </a:solidFill>
              </a:rPr>
              <a:t>Ще</a:t>
            </a:r>
            <a:r>
              <a:rPr lang="ru-RU" b="1" i="1" u="sng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>
                <a:solidFill>
                  <a:schemeClr val="bg1"/>
                </a:solidFill>
              </a:rPr>
              <a:t>ряд </a:t>
            </a:r>
            <a:r>
              <a:rPr lang="ru-RU" b="1" i="1" u="sng" dirty="0" err="1">
                <a:solidFill>
                  <a:schemeClr val="bg1"/>
                </a:solidFill>
              </a:rPr>
              <a:t>країн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веде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активні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роботи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щодо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створення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ядерної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зброї</a:t>
            </a:r>
            <a:r>
              <a:rPr lang="ru-RU" b="1" i="1" u="sng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i="1" u="sng" dirty="0">
                <a:solidFill>
                  <a:schemeClr val="bg1"/>
                </a:solidFill>
              </a:rPr>
              <a:t>Лише </a:t>
            </a:r>
            <a:r>
              <a:rPr lang="ru-RU" b="1" i="1" u="sng" dirty="0" err="1">
                <a:solidFill>
                  <a:schemeClr val="bg1"/>
                </a:solidFill>
              </a:rPr>
              <a:t>спільними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зусиллями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людство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зможе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вирішити</a:t>
            </a:r>
            <a:r>
              <a:rPr lang="ru-RU" b="1" i="1" u="sng" dirty="0">
                <a:solidFill>
                  <a:schemeClr val="bg1"/>
                </a:solidFill>
              </a:rPr>
              <a:t> проблему </a:t>
            </a:r>
            <a:r>
              <a:rPr lang="ru-RU" b="1" i="1" u="sng" dirty="0" err="1">
                <a:solidFill>
                  <a:schemeClr val="bg1"/>
                </a:solidFill>
              </a:rPr>
              <a:t>війни</a:t>
            </a:r>
            <a:r>
              <a:rPr lang="ru-RU" b="1" i="1" u="sng" dirty="0">
                <a:solidFill>
                  <a:schemeClr val="bg1"/>
                </a:solidFill>
              </a:rPr>
              <a:t> і миру. </a:t>
            </a:r>
            <a:endParaRPr lang="ru-RU" b="1" i="1" u="sng" dirty="0" smtClean="0">
              <a:solidFill>
                <a:schemeClr val="bg1"/>
              </a:solidFill>
            </a:endParaRPr>
          </a:p>
          <a:p>
            <a:r>
              <a:rPr lang="ru-RU" b="1" i="1" u="sng" dirty="0" err="1">
                <a:solidFill>
                  <a:schemeClr val="bg1"/>
                </a:solidFill>
              </a:rPr>
              <a:t>Велике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значення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має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підписання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міжнародних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угод</a:t>
            </a:r>
            <a:r>
              <a:rPr lang="ru-RU" b="1" i="1" u="sng" dirty="0">
                <a:solidFill>
                  <a:schemeClr val="bg1"/>
                </a:solidFill>
              </a:rPr>
              <a:t> про </a:t>
            </a:r>
            <a:r>
              <a:rPr lang="ru-RU" b="1" i="1" u="sng" dirty="0" err="1">
                <a:solidFill>
                  <a:schemeClr val="bg1"/>
                </a:solidFill>
              </a:rPr>
              <a:t>скорочення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озброєння</a:t>
            </a:r>
            <a:r>
              <a:rPr lang="ru-RU" b="1" i="1" u="sng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i="1" u="sng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>
                <a:solidFill>
                  <a:schemeClr val="bg1"/>
                </a:solidFill>
              </a:rPr>
              <a:t>А </a:t>
            </a:r>
            <a:r>
              <a:rPr lang="ru-RU" b="1" i="1" u="sng" dirty="0" err="1">
                <a:solidFill>
                  <a:schemeClr val="bg1"/>
                </a:solidFill>
              </a:rPr>
              <a:t>найвагомішим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внеском</a:t>
            </a:r>
            <a:r>
              <a:rPr lang="ru-RU" b="1" i="1" u="sng" dirty="0">
                <a:solidFill>
                  <a:schemeClr val="bg1"/>
                </a:solidFill>
              </a:rPr>
              <a:t> у справу миру на </a:t>
            </a:r>
            <a:r>
              <a:rPr lang="ru-RU" b="1" i="1" u="sng" dirty="0" err="1">
                <a:solidFill>
                  <a:schemeClr val="bg1"/>
                </a:solidFill>
              </a:rPr>
              <a:t>Землі</a:t>
            </a:r>
            <a:r>
              <a:rPr lang="ru-RU" b="1" i="1" u="sng" dirty="0">
                <a:solidFill>
                  <a:schemeClr val="bg1"/>
                </a:solidFill>
              </a:rPr>
              <a:t> є </a:t>
            </a:r>
            <a:r>
              <a:rPr lang="ru-RU" b="1" i="1" u="sng" dirty="0" err="1">
                <a:solidFill>
                  <a:schemeClr val="bg1"/>
                </a:solidFill>
              </a:rPr>
              <a:t>добровільна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відмова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від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ядерної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зброї</a:t>
            </a:r>
            <a:r>
              <a:rPr lang="ru-RU" b="1" i="1" u="sng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69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97" y="1"/>
            <a:ext cx="5173728" cy="3759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53" y="3759230"/>
            <a:ext cx="4781069" cy="3182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54" y="3759231"/>
            <a:ext cx="4835812" cy="3182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52" y="1"/>
            <a:ext cx="5214856" cy="37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" y="0"/>
            <a:ext cx="9251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525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8518" y="9490"/>
            <a:ext cx="9252519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b="1" i="1" dirty="0" smtClean="0"/>
              <a:t>Демографічна проблема:</a:t>
            </a:r>
          </a:p>
          <a:p>
            <a:r>
              <a:rPr lang="uk-UA" sz="1700" b="1" i="1" dirty="0"/>
              <a:t>Вивчаючи населення Землі, ви вже ознайомилися з особливостями його відтворення і розміщення. Ці особливості породили демографічну проблему. Вона дедалі загострюється. У цілому демографічна проблема нині полягає в стрімкому зростанні населення в країнах, що розвиваються, і в загрозі депопуляції, тобто перевищення кількості померлих над кількістю народжених, в економічно розвинених країнах. Обидва процеси є негативними для людства. Крім того, до демографічної проблеми можна віднести і швидкі темпи розростання міст і міських агломерацій. Збільшується також неконтрольована міграція.</a:t>
            </a:r>
          </a:p>
          <a:p>
            <a:endParaRPr lang="uk-UA" sz="1700" b="1" i="1" dirty="0"/>
          </a:p>
          <a:p>
            <a:r>
              <a:rPr lang="uk-UA" sz="1700" b="1" i="1" dirty="0"/>
              <a:t>У наш час найгостріша демографічна ситуація склалася в країнах, що розвиваються. У більшості країн Азії, Африки, Південної і Центральної Америки населення подвоюється за кожні 20—30 років. Це переважно економічно слаборозвинені, бідні країни. Стрімке зростання їх населення — одна з причин існування великої армії безробітних і бездомних. Понад 1 </a:t>
            </a:r>
            <a:r>
              <a:rPr lang="uk-UA" sz="1700" b="1" i="1" dirty="0" err="1"/>
              <a:t>млрд</a:t>
            </a:r>
            <a:r>
              <a:rPr lang="uk-UA" sz="1700" b="1" i="1" dirty="0"/>
              <a:t> людей у світі постійно недоїдають.</a:t>
            </a:r>
          </a:p>
          <a:p>
            <a:endParaRPr lang="uk-UA" sz="1700" b="1" i="1" dirty="0"/>
          </a:p>
          <a:p>
            <a:r>
              <a:rPr lang="uk-UA" sz="1700" b="1" i="1" dirty="0"/>
              <a:t>Пік демографічного </a:t>
            </a:r>
            <a:r>
              <a:rPr lang="uk-UA" sz="1700" b="1" i="1" dirty="0" err="1"/>
              <a:t>вибухув</a:t>
            </a:r>
            <a:r>
              <a:rPr lang="uk-UA" sz="1700" b="1" i="1" dirty="0"/>
              <a:t> багатьох країнах Азії і Латинської Америки, як відзначають демографи, уже минув, однак чисельність людства ще тривалий час зростатиме. </a:t>
            </a:r>
            <a:endParaRPr lang="uk-UA" sz="1700" b="1" i="1" dirty="0" smtClean="0"/>
          </a:p>
          <a:p>
            <a:r>
              <a:rPr lang="uk-UA" sz="1700" b="1" i="1" dirty="0"/>
              <a:t>Щоб попередити можливі демографічні катастрофи, уряди більш як 100 країн почали реалізовувати програму планування сім'ї. Населення планети перестане зростати лише за умови, що в кожній родині буде не більше трьох дітей.</a:t>
            </a:r>
          </a:p>
          <a:p>
            <a:endParaRPr lang="uk-UA" sz="1700" b="1" i="1" dirty="0"/>
          </a:p>
          <a:p>
            <a:r>
              <a:rPr lang="uk-UA" sz="1700" b="1" i="1" dirty="0"/>
              <a:t>Відносно новими демографічними проблемами є "</a:t>
            </a:r>
            <a:r>
              <a:rPr lang="uk-UA" sz="1700" b="1" i="1" dirty="0" err="1"/>
              <a:t>псевдоурбанізація</a:t>
            </a:r>
            <a:r>
              <a:rPr lang="uk-UA" sz="1700" b="1" i="1" dirty="0"/>
              <a:t>" (Індія, країни Латинської Америки), криза великих міст (США), нелегальна міграція (з Азії до Західної Європи, з Латинської Америки до США та Канади тощо).</a:t>
            </a:r>
            <a:endParaRPr lang="uk-UA" sz="1700" b="1" i="1" dirty="0" smtClean="0"/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6520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444208" cy="3645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89" y="3140968"/>
            <a:ext cx="4741311" cy="3717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33"/>
            <a:ext cx="4402689" cy="3297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1"/>
            <a:ext cx="2880319" cy="3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Продовольча проблема:</a:t>
            </a:r>
            <a:endParaRPr lang="ru-RU" dirty="0"/>
          </a:p>
          <a:p>
            <a:r>
              <a:rPr lang="ru-RU" dirty="0" err="1" smtClean="0"/>
              <a:t>Останніми</a:t>
            </a:r>
            <a:r>
              <a:rPr lang="ru-RU" dirty="0" smtClean="0"/>
              <a:t> </a:t>
            </a:r>
            <a:r>
              <a:rPr lang="ru-RU" dirty="0"/>
              <a:t>роками, як </a:t>
            </a:r>
            <a:r>
              <a:rPr lang="ru-RU" dirty="0" err="1"/>
              <a:t>ніколи</a:t>
            </a:r>
            <a:r>
              <a:rPr lang="ru-RU" dirty="0"/>
              <a:t> в </a:t>
            </a:r>
            <a:r>
              <a:rPr lang="ru-RU" dirty="0" err="1"/>
              <a:t>останні</a:t>
            </a:r>
            <a:r>
              <a:rPr lang="ru-RU" dirty="0"/>
              <a:t> три </a:t>
            </a:r>
            <a:r>
              <a:rPr lang="ru-RU" dirty="0" err="1"/>
              <a:t>десятиліття</a:t>
            </a:r>
            <a:r>
              <a:rPr lang="ru-RU" dirty="0"/>
              <a:t>,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привернута до проблем </a:t>
            </a:r>
            <a:r>
              <a:rPr lang="ru-RU" dirty="0" err="1"/>
              <a:t>продовольства</a:t>
            </a:r>
            <a:r>
              <a:rPr lang="ru-RU" dirty="0"/>
              <a:t>.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невідома</a:t>
            </a:r>
            <a:r>
              <a:rPr lang="ru-RU" dirty="0"/>
              <a:t> максимальна </a:t>
            </a: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яку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прогодувати</a:t>
            </a:r>
            <a:r>
              <a:rPr lang="ru-RU" dirty="0"/>
              <a:t> наша планета. За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, вона </a:t>
            </a:r>
            <a:r>
              <a:rPr lang="ru-RU" dirty="0" err="1"/>
              <a:t>коливається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10 до 20 млрд </a:t>
            </a:r>
            <a:r>
              <a:rPr lang="ru-RU" dirty="0" err="1"/>
              <a:t>чол</a:t>
            </a:r>
            <a:r>
              <a:rPr lang="ru-RU" dirty="0"/>
              <a:t>. </a:t>
            </a:r>
            <a:r>
              <a:rPr lang="ru-RU" dirty="0" err="1"/>
              <a:t>Невідомо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трапиться</a:t>
            </a:r>
            <a:r>
              <a:rPr lang="ru-RU" dirty="0"/>
              <a:t>, коли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буде </a:t>
            </a:r>
            <a:r>
              <a:rPr lang="ru-RU" dirty="0" err="1"/>
              <a:t>досягнуто</a:t>
            </a:r>
            <a:r>
              <a:rPr lang="ru-RU" dirty="0"/>
              <a:t>. </a:t>
            </a:r>
            <a:r>
              <a:rPr lang="ru-RU" dirty="0" err="1"/>
              <a:t>Наразі</a:t>
            </a:r>
            <a:r>
              <a:rPr lang="ru-RU" dirty="0"/>
              <a:t> 2/3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відчувають</a:t>
            </a:r>
            <a:r>
              <a:rPr lang="ru-RU" dirty="0"/>
              <a:t>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дефіцит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. До того ж </a:t>
            </a:r>
            <a:r>
              <a:rPr lang="ru-RU" dirty="0" err="1"/>
              <a:t>харчування</a:t>
            </a:r>
            <a:r>
              <a:rPr lang="ru-RU" dirty="0"/>
              <a:t> часто є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калорійним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нераціональну</a:t>
            </a:r>
            <a:r>
              <a:rPr lang="ru-RU" dirty="0"/>
              <a:t> структуру (</a:t>
            </a:r>
            <a:r>
              <a:rPr lang="ru-RU" dirty="0" err="1"/>
              <a:t>нестача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 і </a:t>
            </a:r>
            <a:r>
              <a:rPr lang="ru-RU" dirty="0" err="1"/>
              <a:t>білків</a:t>
            </a:r>
            <a:r>
              <a:rPr lang="ru-RU" dirty="0"/>
              <a:t>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). При </a:t>
            </a:r>
            <a:r>
              <a:rPr lang="ru-RU" dirty="0" err="1"/>
              <a:t>цьому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виробляється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продовольства</a:t>
            </a:r>
            <a:r>
              <a:rPr lang="ru-RU" dirty="0"/>
              <a:t>, але </a:t>
            </a:r>
            <a:r>
              <a:rPr lang="ru-RU" dirty="0" err="1"/>
              <a:t>географія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далеко не </a:t>
            </a:r>
            <a:r>
              <a:rPr lang="ru-RU" dirty="0" err="1"/>
              <a:t>збігається</a:t>
            </a:r>
            <a:r>
              <a:rPr lang="ru-RU" dirty="0"/>
              <a:t> з </a:t>
            </a:r>
            <a:r>
              <a:rPr lang="ru-RU" dirty="0" err="1"/>
              <a:t>географією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. </a:t>
            </a:r>
            <a:r>
              <a:rPr lang="ru-RU" dirty="0" err="1"/>
              <a:t>Північна</a:t>
            </a:r>
            <a:r>
              <a:rPr lang="ru-RU" dirty="0"/>
              <a:t> Америка і </a:t>
            </a:r>
            <a:r>
              <a:rPr lang="ru-RU" dirty="0" err="1"/>
              <a:t>Західна</a:t>
            </a:r>
            <a:r>
              <a:rPr lang="ru-RU" dirty="0"/>
              <a:t> </a:t>
            </a:r>
            <a:r>
              <a:rPr lang="ru-RU" dirty="0" err="1"/>
              <a:t>Європа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надлишок</a:t>
            </a:r>
            <a:r>
              <a:rPr lang="ru-RU" dirty="0"/>
              <a:t> </a:t>
            </a:r>
            <a:r>
              <a:rPr lang="ru-RU" dirty="0" err="1"/>
              <a:t>продовольства</a:t>
            </a:r>
            <a:r>
              <a:rPr lang="ru-RU" dirty="0"/>
              <a:t>, але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,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закупівлі</a:t>
            </a:r>
            <a:r>
              <a:rPr lang="ru-RU" dirty="0"/>
              <a:t> в </a:t>
            </a:r>
            <a:r>
              <a:rPr lang="ru-RU" dirty="0" err="1"/>
              <a:t>достатній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. </a:t>
            </a:r>
          </a:p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надійний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глобальної</a:t>
            </a:r>
            <a:r>
              <a:rPr lang="ru-RU" dirty="0"/>
              <a:t> </a:t>
            </a:r>
            <a:r>
              <a:rPr lang="ru-RU" dirty="0" err="1"/>
              <a:t>продовольчої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-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в </a:t>
            </a:r>
            <a:r>
              <a:rPr lang="ru-RU" dirty="0" err="1"/>
              <a:t>голодуючих</a:t>
            </a:r>
            <a:r>
              <a:rPr lang="ru-RU" dirty="0"/>
              <a:t> державах -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, Африка і </a:t>
            </a:r>
            <a:r>
              <a:rPr lang="ru-RU" dirty="0" err="1"/>
              <a:t>Латинської</a:t>
            </a:r>
            <a:r>
              <a:rPr lang="ru-RU" dirty="0"/>
              <a:t> Америки.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можливий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шляхами. Один з них - </a:t>
            </a:r>
            <a:r>
              <a:rPr lang="ru-RU" dirty="0" err="1"/>
              <a:t>екстенсивний</a:t>
            </a:r>
            <a:r>
              <a:rPr lang="ru-RU" dirty="0"/>
              <a:t> - </a:t>
            </a:r>
            <a:r>
              <a:rPr lang="ru-RU" dirty="0" err="1"/>
              <a:t>передбачає</a:t>
            </a:r>
            <a:r>
              <a:rPr lang="ru-RU" dirty="0"/>
              <a:t> подальше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орних</a:t>
            </a:r>
            <a:r>
              <a:rPr lang="ru-RU" dirty="0"/>
              <a:t>, </a:t>
            </a:r>
            <a:r>
              <a:rPr lang="ru-RU" dirty="0" err="1"/>
              <a:t>пасовищних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. За </a:t>
            </a:r>
            <a:r>
              <a:rPr lang="ru-RU" dirty="0" err="1"/>
              <a:t>даними</a:t>
            </a:r>
            <a:r>
              <a:rPr lang="ru-RU" dirty="0"/>
              <a:t> ФАО.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для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.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земель </a:t>
            </a:r>
            <a:r>
              <a:rPr lang="ru-RU" dirty="0" err="1"/>
              <a:t>розташовано</a:t>
            </a:r>
            <a:r>
              <a:rPr lang="ru-RU" dirty="0"/>
              <a:t> в </a:t>
            </a:r>
            <a:r>
              <a:rPr lang="ru-RU" dirty="0" err="1"/>
              <a:t>Африці</a:t>
            </a:r>
            <a:r>
              <a:rPr lang="ru-RU" dirty="0"/>
              <a:t> та </a:t>
            </a:r>
            <a:r>
              <a:rPr lang="ru-RU" dirty="0" err="1"/>
              <a:t>Латинській</a:t>
            </a:r>
            <a:r>
              <a:rPr lang="ru-RU" dirty="0"/>
              <a:t> </a:t>
            </a:r>
            <a:r>
              <a:rPr lang="ru-RU" dirty="0" err="1"/>
              <a:t>Америці</a:t>
            </a:r>
            <a:r>
              <a:rPr lang="ru-RU" dirty="0"/>
              <a:t>. На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регіони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земель,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придатні</a:t>
            </a:r>
            <a:r>
              <a:rPr lang="ru-RU" dirty="0"/>
              <a:t> для </a:t>
            </a:r>
            <a:r>
              <a:rPr lang="ru-RU" dirty="0" err="1"/>
              <a:t>вирощування</a:t>
            </a:r>
            <a:r>
              <a:rPr lang="ru-RU" dirty="0"/>
              <a:t> культур з </a:t>
            </a:r>
            <a:r>
              <a:rPr lang="ru-RU" dirty="0" err="1"/>
              <a:t>дощовим</a:t>
            </a:r>
            <a:r>
              <a:rPr lang="ru-RU" dirty="0"/>
              <a:t> </a:t>
            </a:r>
            <a:r>
              <a:rPr lang="ru-RU" dirty="0" err="1"/>
              <a:t>зрошуванням</a:t>
            </a:r>
            <a:r>
              <a:rPr lang="ru-RU" dirty="0"/>
              <a:t>.</a:t>
            </a:r>
          </a:p>
          <a:p>
            <a:r>
              <a:rPr lang="ru-RU" dirty="0" smtClean="0"/>
              <a:t>Перший </a:t>
            </a:r>
            <a:r>
              <a:rPr lang="ru-RU" dirty="0"/>
              <a:t>шлях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вичерпався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затрат. Тому основою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продовольчої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є </a:t>
            </a:r>
            <a:r>
              <a:rPr lang="ru-RU" dirty="0" err="1"/>
              <a:t>інтенсивний</a:t>
            </a:r>
            <a:r>
              <a:rPr lang="ru-RU" dirty="0"/>
              <a:t> шлях -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біологічної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існуючих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. </a:t>
            </a:r>
            <a:r>
              <a:rPr lang="ru-RU" dirty="0" err="1"/>
              <a:t>Інтенсифікація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в </a:t>
            </a:r>
            <a:r>
              <a:rPr lang="ru-RU" dirty="0" err="1"/>
              <a:t>країнах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,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біотехнологією</a:t>
            </a:r>
            <a:r>
              <a:rPr lang="ru-RU" dirty="0"/>
              <a:t>,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високоврожайних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 (так звана "зелена </a:t>
            </a:r>
            <a:r>
              <a:rPr lang="ru-RU" dirty="0" err="1"/>
              <a:t>революція</a:t>
            </a:r>
            <a:r>
              <a:rPr lang="ru-RU" dirty="0"/>
              <a:t>") і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обробітку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,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механізації</a:t>
            </a:r>
            <a:r>
              <a:rPr lang="ru-RU" dirty="0"/>
              <a:t>, </a:t>
            </a:r>
            <a:r>
              <a:rPr lang="ru-RU" dirty="0" err="1"/>
              <a:t>хімізації</a:t>
            </a:r>
            <a:r>
              <a:rPr lang="ru-RU" dirty="0"/>
              <a:t>, </a:t>
            </a:r>
            <a:r>
              <a:rPr lang="ru-RU" dirty="0" err="1"/>
              <a:t>меліорації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2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2025</Words>
  <Application>Microsoft Office PowerPoint</Application>
  <PresentationFormat>Экран (4:3)</PresentationFormat>
  <Paragraphs>68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9</cp:revision>
  <dcterms:created xsi:type="dcterms:W3CDTF">2012-12-20T20:35:23Z</dcterms:created>
  <dcterms:modified xsi:type="dcterms:W3CDTF">2012-12-20T21:59:28Z</dcterms:modified>
</cp:coreProperties>
</file>