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97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43ADD51-2B72-45BF-B651-F983A22E2843}" type="doc">
      <dgm:prSet loTypeId="urn:microsoft.com/office/officeart/2005/8/layout/default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uk-UA"/>
        </a:p>
      </dgm:t>
    </dgm:pt>
    <dgm:pt modelId="{498E155D-9328-45C3-86C5-18556B70E560}">
      <dgm:prSet phldrT="[Текст]"/>
      <dgm:spPr/>
      <dgm:t>
        <a:bodyPr/>
        <a:lstStyle/>
        <a:p>
          <a:r>
            <a:rPr lang="uk-UA" dirty="0" smtClean="0"/>
            <a:t>Зона вільної торгівлі, в якій передбачається відмова від торгівельних квот.</a:t>
          </a:r>
          <a:endParaRPr lang="uk-UA" dirty="0"/>
        </a:p>
      </dgm:t>
    </dgm:pt>
    <dgm:pt modelId="{04752B71-1F0C-4F93-902F-031057227CAE}" type="parTrans" cxnId="{4045C8FD-74A8-4A71-A520-3114507B9B35}">
      <dgm:prSet/>
      <dgm:spPr/>
      <dgm:t>
        <a:bodyPr/>
        <a:lstStyle/>
        <a:p>
          <a:endParaRPr lang="uk-UA"/>
        </a:p>
      </dgm:t>
    </dgm:pt>
    <dgm:pt modelId="{5F5BAB47-CE49-46F7-BB64-03015187C1E7}" type="sibTrans" cxnId="{4045C8FD-74A8-4A71-A520-3114507B9B35}">
      <dgm:prSet/>
      <dgm:spPr/>
      <dgm:t>
        <a:bodyPr/>
        <a:lstStyle/>
        <a:p>
          <a:endParaRPr lang="uk-UA"/>
        </a:p>
      </dgm:t>
    </dgm:pt>
    <dgm:pt modelId="{7EFDBF3E-3065-4C1A-9AA4-65681EA5D455}">
      <dgm:prSet phldrT="[Текст]"/>
      <dgm:spPr/>
      <dgm:t>
        <a:bodyPr/>
        <a:lstStyle/>
        <a:p>
          <a:r>
            <a:rPr lang="ru-RU" b="0" i="0" dirty="0" err="1" smtClean="0"/>
            <a:t>Митний</a:t>
          </a:r>
          <a:r>
            <a:rPr lang="ru-RU" b="0" i="0" dirty="0" smtClean="0"/>
            <a:t> союз, в </a:t>
          </a:r>
          <a:r>
            <a:rPr lang="ru-RU" b="0" i="0" dirty="0" err="1" smtClean="0"/>
            <a:t>якому</a:t>
          </a:r>
          <a:r>
            <a:rPr lang="ru-RU" b="0" i="0" dirty="0" smtClean="0"/>
            <a:t> не </a:t>
          </a:r>
          <a:r>
            <a:rPr lang="ru-RU" b="0" i="0" dirty="0" err="1" smtClean="0"/>
            <a:t>тільки</a:t>
          </a:r>
          <a:r>
            <a:rPr lang="ru-RU" b="0" i="0" dirty="0" smtClean="0"/>
            <a:t> </a:t>
          </a:r>
          <a:r>
            <a:rPr lang="ru-RU" b="0" i="0" dirty="0" err="1" smtClean="0"/>
            <a:t>відсутні</a:t>
          </a:r>
          <a:r>
            <a:rPr lang="ru-RU" b="0" i="0" dirty="0" smtClean="0"/>
            <a:t> </a:t>
          </a:r>
          <a:r>
            <a:rPr lang="ru-RU" b="0" i="0" dirty="0" err="1" smtClean="0"/>
            <a:t>квоти</a:t>
          </a:r>
          <a:r>
            <a:rPr lang="ru-RU" b="0" i="0" dirty="0" smtClean="0"/>
            <a:t> , </a:t>
          </a:r>
          <a:r>
            <a:rPr lang="ru-RU" b="0" i="0" dirty="0" err="1" smtClean="0"/>
            <a:t>але</a:t>
          </a:r>
          <a:r>
            <a:rPr lang="ru-RU" b="0" i="0" dirty="0" smtClean="0"/>
            <a:t> </a:t>
          </a:r>
          <a:r>
            <a:rPr lang="ru-RU" b="0" i="0" dirty="0" err="1" smtClean="0"/>
            <a:t>також</a:t>
          </a:r>
          <a:r>
            <a:rPr lang="ru-RU" b="0" i="0" dirty="0" smtClean="0"/>
            <a:t> </a:t>
          </a:r>
          <a:r>
            <a:rPr lang="ru-RU" b="0" i="0" dirty="0" err="1" smtClean="0"/>
            <a:t>застосовуються</a:t>
          </a:r>
          <a:r>
            <a:rPr lang="ru-RU" b="0" i="0" dirty="0" smtClean="0"/>
            <a:t> </a:t>
          </a:r>
          <a:r>
            <a:rPr lang="ru-RU" b="0" i="0" dirty="0" err="1" smtClean="0"/>
            <a:t>єдині</a:t>
          </a:r>
          <a:r>
            <a:rPr lang="ru-RU" b="0" i="0" dirty="0" smtClean="0"/>
            <a:t> </a:t>
          </a:r>
          <a:r>
            <a:rPr lang="ru-RU" b="0" i="0" dirty="0" err="1" smtClean="0"/>
            <a:t>митні</a:t>
          </a:r>
          <a:r>
            <a:rPr lang="ru-RU" b="0" i="0" dirty="0" smtClean="0"/>
            <a:t> </a:t>
          </a:r>
          <a:r>
            <a:rPr lang="ru-RU" b="0" i="0" dirty="0" err="1" smtClean="0"/>
            <a:t>тарифи</a:t>
          </a:r>
          <a:r>
            <a:rPr lang="ru-RU" b="0" i="0" dirty="0" smtClean="0"/>
            <a:t>.</a:t>
          </a:r>
          <a:endParaRPr lang="uk-UA" dirty="0"/>
        </a:p>
      </dgm:t>
    </dgm:pt>
    <dgm:pt modelId="{2A86A8AD-1B99-4120-AC08-A5DA93D639C7}" type="parTrans" cxnId="{1E7C7747-95DF-40C7-B747-751398F3C76A}">
      <dgm:prSet/>
      <dgm:spPr/>
      <dgm:t>
        <a:bodyPr/>
        <a:lstStyle/>
        <a:p>
          <a:endParaRPr lang="uk-UA"/>
        </a:p>
      </dgm:t>
    </dgm:pt>
    <dgm:pt modelId="{642F8467-E4E3-4E1A-A156-272D60ABF167}" type="sibTrans" cxnId="{1E7C7747-95DF-40C7-B747-751398F3C76A}">
      <dgm:prSet/>
      <dgm:spPr/>
      <dgm:t>
        <a:bodyPr/>
        <a:lstStyle/>
        <a:p>
          <a:endParaRPr lang="uk-UA"/>
        </a:p>
      </dgm:t>
    </dgm:pt>
    <dgm:pt modelId="{15261801-1CA1-4BCA-BB6E-07A0BF4A8EC1}">
      <dgm:prSet phldrT="[Текст]"/>
      <dgm:spPr/>
      <dgm:t>
        <a:bodyPr/>
        <a:lstStyle/>
        <a:p>
          <a:r>
            <a:rPr lang="uk-UA" b="0" i="0" dirty="0" smtClean="0"/>
            <a:t>Спільний ринок – це відсутність квот, єдині митні тарифи, плюс вільний рух ресурсів (перш за все – трудових) між країнами-учасницями</a:t>
          </a:r>
          <a:endParaRPr lang="uk-UA" dirty="0"/>
        </a:p>
      </dgm:t>
    </dgm:pt>
    <dgm:pt modelId="{67C41856-94F2-4BBD-9444-5A391D0C5F8F}" type="parTrans" cxnId="{B53B5D0F-B750-4643-85F2-BF37014F0A3C}">
      <dgm:prSet/>
      <dgm:spPr/>
      <dgm:t>
        <a:bodyPr/>
        <a:lstStyle/>
        <a:p>
          <a:endParaRPr lang="uk-UA"/>
        </a:p>
      </dgm:t>
    </dgm:pt>
    <dgm:pt modelId="{E4E8B909-CED2-4132-AF2A-4F7462B3465B}" type="sibTrans" cxnId="{B53B5D0F-B750-4643-85F2-BF37014F0A3C}">
      <dgm:prSet/>
      <dgm:spPr/>
      <dgm:t>
        <a:bodyPr/>
        <a:lstStyle/>
        <a:p>
          <a:endParaRPr lang="uk-UA"/>
        </a:p>
      </dgm:t>
    </dgm:pt>
    <dgm:pt modelId="{FC3B49C4-E8D2-421C-9932-50950A1895CE}">
      <dgm:prSet phldrT="[Текст]"/>
      <dgm:spPr/>
      <dgm:t>
        <a:bodyPr/>
        <a:lstStyle/>
        <a:p>
          <a:r>
            <a:rPr lang="ru-RU" b="0" i="0" dirty="0" err="1" smtClean="0"/>
            <a:t>Економічний</a:t>
          </a:r>
          <a:r>
            <a:rPr lang="ru-RU" b="0" i="0" dirty="0" smtClean="0"/>
            <a:t> союз – </a:t>
          </a:r>
          <a:r>
            <a:rPr lang="ru-RU" b="0" i="0" dirty="0" err="1" smtClean="0"/>
            <a:t>це</a:t>
          </a:r>
          <a:r>
            <a:rPr lang="ru-RU" b="0" i="0" dirty="0" smtClean="0"/>
            <a:t> </a:t>
          </a:r>
          <a:r>
            <a:rPr lang="ru-RU" b="0" i="0" dirty="0" err="1" smtClean="0"/>
            <a:t>спільний</a:t>
          </a:r>
          <a:r>
            <a:rPr lang="ru-RU" b="0" i="0" dirty="0" smtClean="0"/>
            <a:t> </a:t>
          </a:r>
          <a:r>
            <a:rPr lang="ru-RU" b="0" i="0" dirty="0" err="1" smtClean="0"/>
            <a:t>ринок</a:t>
          </a:r>
          <a:r>
            <a:rPr lang="ru-RU" b="0" i="0" dirty="0" smtClean="0"/>
            <a:t> плюс </a:t>
          </a:r>
          <a:r>
            <a:rPr lang="ru-RU" b="0" i="0" dirty="0" err="1" smtClean="0"/>
            <a:t>узгоджена</a:t>
          </a:r>
          <a:r>
            <a:rPr lang="ru-RU" b="0" i="0" dirty="0" smtClean="0"/>
            <a:t> </a:t>
          </a:r>
          <a:r>
            <a:rPr lang="ru-RU" b="0" i="0" dirty="0" err="1" smtClean="0"/>
            <a:t>економічна</a:t>
          </a:r>
          <a:r>
            <a:rPr lang="ru-RU" b="0" i="0" dirty="0" smtClean="0"/>
            <a:t> </a:t>
          </a:r>
          <a:r>
            <a:rPr lang="ru-RU" b="0" i="0" dirty="0" err="1" smtClean="0"/>
            <a:t>політика</a:t>
          </a:r>
          <a:r>
            <a:rPr lang="ru-RU" b="0" i="0" dirty="0" smtClean="0"/>
            <a:t> </a:t>
          </a:r>
          <a:r>
            <a:rPr lang="ru-RU" b="0" i="0" dirty="0" err="1" smtClean="0"/>
            <a:t>урядів</a:t>
          </a:r>
          <a:r>
            <a:rPr lang="ru-RU" b="0" i="0" dirty="0" smtClean="0"/>
            <a:t> </a:t>
          </a:r>
          <a:r>
            <a:rPr lang="ru-RU" b="0" i="0" dirty="0" err="1" smtClean="0"/>
            <a:t>окремих</a:t>
          </a:r>
          <a:r>
            <a:rPr lang="ru-RU" b="0" i="0" dirty="0" smtClean="0"/>
            <a:t> </a:t>
          </a:r>
          <a:r>
            <a:rPr lang="ru-RU" b="0" i="0" dirty="0" err="1" smtClean="0"/>
            <a:t>країн</a:t>
          </a:r>
          <a:r>
            <a:rPr lang="ru-RU" b="0" i="0" dirty="0" smtClean="0"/>
            <a:t>.</a:t>
          </a:r>
          <a:endParaRPr lang="uk-UA" dirty="0"/>
        </a:p>
      </dgm:t>
    </dgm:pt>
    <dgm:pt modelId="{AA2D6110-1C77-4F88-B530-482D70A7F0FF}" type="parTrans" cxnId="{45246439-806E-40A1-AC54-E2282F750C50}">
      <dgm:prSet/>
      <dgm:spPr/>
      <dgm:t>
        <a:bodyPr/>
        <a:lstStyle/>
        <a:p>
          <a:endParaRPr lang="uk-UA"/>
        </a:p>
      </dgm:t>
    </dgm:pt>
    <dgm:pt modelId="{99090FE0-729D-485A-98FF-D6F94BA66F3D}" type="sibTrans" cxnId="{45246439-806E-40A1-AC54-E2282F750C50}">
      <dgm:prSet/>
      <dgm:spPr/>
      <dgm:t>
        <a:bodyPr/>
        <a:lstStyle/>
        <a:p>
          <a:endParaRPr lang="uk-UA"/>
        </a:p>
      </dgm:t>
    </dgm:pt>
    <dgm:pt modelId="{9E0B0474-6CAA-4082-A4A3-1D1537D3B2E6}">
      <dgm:prSet phldrT="[Текст]"/>
      <dgm:spPr/>
      <dgm:t>
        <a:bodyPr/>
        <a:lstStyle/>
        <a:p>
          <a:r>
            <a:rPr lang="ru-RU" b="0" i="0" dirty="0" err="1" smtClean="0"/>
            <a:t>Повна</a:t>
          </a:r>
          <a:r>
            <a:rPr lang="ru-RU" b="0" i="0" dirty="0" smtClean="0"/>
            <a:t> </a:t>
          </a:r>
          <a:r>
            <a:rPr lang="ru-RU" b="0" i="0" dirty="0" err="1" smtClean="0"/>
            <a:t>інтеграція</a:t>
          </a:r>
          <a:r>
            <a:rPr lang="ru-RU" b="0" i="0" dirty="0" smtClean="0"/>
            <a:t> – </a:t>
          </a:r>
          <a:r>
            <a:rPr lang="ru-RU" b="0" i="0" dirty="0" err="1" smtClean="0"/>
            <a:t>це</a:t>
          </a:r>
          <a:r>
            <a:rPr lang="ru-RU" b="0" i="0" dirty="0" smtClean="0"/>
            <a:t> </a:t>
          </a:r>
          <a:r>
            <a:rPr lang="ru-RU" b="0" i="0" dirty="0" err="1" smtClean="0"/>
            <a:t>дотримання</a:t>
          </a:r>
          <a:r>
            <a:rPr lang="ru-RU" b="0" i="0" dirty="0" smtClean="0"/>
            <a:t> </a:t>
          </a:r>
          <a:r>
            <a:rPr lang="ru-RU" b="0" i="0" dirty="0" err="1" smtClean="0"/>
            <a:t>всіх</a:t>
          </a:r>
          <a:r>
            <a:rPr lang="ru-RU" b="0" i="0" dirty="0" smtClean="0"/>
            <a:t> умов </a:t>
          </a:r>
          <a:r>
            <a:rPr lang="ru-RU" b="0" i="0" dirty="0" err="1" smtClean="0"/>
            <a:t>економічного</a:t>
          </a:r>
          <a:r>
            <a:rPr lang="ru-RU" b="0" i="0" dirty="0" smtClean="0"/>
            <a:t> союзу,</a:t>
          </a:r>
          <a:endParaRPr lang="uk-UA" dirty="0"/>
        </a:p>
      </dgm:t>
    </dgm:pt>
    <dgm:pt modelId="{FACAE5FD-EAB5-421B-8270-7592CD80E7A9}" type="parTrans" cxnId="{EB6E1212-F3AE-47AB-95CD-5681295B8E6E}">
      <dgm:prSet/>
      <dgm:spPr/>
      <dgm:t>
        <a:bodyPr/>
        <a:lstStyle/>
        <a:p>
          <a:endParaRPr lang="uk-UA"/>
        </a:p>
      </dgm:t>
    </dgm:pt>
    <dgm:pt modelId="{FDBF49FB-70F1-4B87-8518-0A9A415E60ED}" type="sibTrans" cxnId="{EB6E1212-F3AE-47AB-95CD-5681295B8E6E}">
      <dgm:prSet/>
      <dgm:spPr/>
      <dgm:t>
        <a:bodyPr/>
        <a:lstStyle/>
        <a:p>
          <a:endParaRPr lang="uk-UA"/>
        </a:p>
      </dgm:t>
    </dgm:pt>
    <dgm:pt modelId="{0DAAB353-2971-4DFC-8399-6929C4118A87}" type="pres">
      <dgm:prSet presAssocID="{543ADD51-2B72-45BF-B651-F983A22E2843}" presName="diagram" presStyleCnt="0">
        <dgm:presLayoutVars>
          <dgm:dir/>
          <dgm:resizeHandles val="exact"/>
        </dgm:presLayoutVars>
      </dgm:prSet>
      <dgm:spPr/>
    </dgm:pt>
    <dgm:pt modelId="{FEED17CD-FB2D-424C-A47C-EDA451AA16E0}" type="pres">
      <dgm:prSet presAssocID="{498E155D-9328-45C3-86C5-18556B70E560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395FFE8D-B8B0-4540-AA17-115FE89C45E9}" type="pres">
      <dgm:prSet presAssocID="{5F5BAB47-CE49-46F7-BB64-03015187C1E7}" presName="sibTrans" presStyleCnt="0"/>
      <dgm:spPr/>
    </dgm:pt>
    <dgm:pt modelId="{31CF56B1-E41D-4B33-A01C-C9A46F9D2025}" type="pres">
      <dgm:prSet presAssocID="{7EFDBF3E-3065-4C1A-9AA4-65681EA5D455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75992B0B-0C21-48A3-8920-1B7EAD4462A9}" type="pres">
      <dgm:prSet presAssocID="{642F8467-E4E3-4E1A-A156-272D60ABF167}" presName="sibTrans" presStyleCnt="0"/>
      <dgm:spPr/>
    </dgm:pt>
    <dgm:pt modelId="{666E58C7-658A-4364-84C7-1FF2CD47AB56}" type="pres">
      <dgm:prSet presAssocID="{15261801-1CA1-4BCA-BB6E-07A0BF4A8EC1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17CE6C2B-E64B-415D-ACD2-D28311EDF4F6}" type="pres">
      <dgm:prSet presAssocID="{E4E8B909-CED2-4132-AF2A-4F7462B3465B}" presName="sibTrans" presStyleCnt="0"/>
      <dgm:spPr/>
    </dgm:pt>
    <dgm:pt modelId="{B2CED7A1-4EF5-4745-B7DF-FEACB279E9DC}" type="pres">
      <dgm:prSet presAssocID="{FC3B49C4-E8D2-421C-9932-50950A1895CE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439CA833-D4DA-41B0-ADEA-E43FB51FBC5D}" type="pres">
      <dgm:prSet presAssocID="{99090FE0-729D-485A-98FF-D6F94BA66F3D}" presName="sibTrans" presStyleCnt="0"/>
      <dgm:spPr/>
    </dgm:pt>
    <dgm:pt modelId="{68F3F960-8BC5-47F1-BDCA-ED7E9DB52BB1}" type="pres">
      <dgm:prSet presAssocID="{9E0B0474-6CAA-4082-A4A3-1D1537D3B2E6}" presName="node" presStyleLbl="node1" presStyleIdx="4" presStyleCnt="5" custLinFactNeighborX="6111" custLinFactNeighborY="-102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EB6E1212-F3AE-47AB-95CD-5681295B8E6E}" srcId="{543ADD51-2B72-45BF-B651-F983A22E2843}" destId="{9E0B0474-6CAA-4082-A4A3-1D1537D3B2E6}" srcOrd="4" destOrd="0" parTransId="{FACAE5FD-EAB5-421B-8270-7592CD80E7A9}" sibTransId="{FDBF49FB-70F1-4B87-8518-0A9A415E60ED}"/>
    <dgm:cxn modelId="{4173E8DA-9183-4A37-BD99-A895C0B62F60}" type="presOf" srcId="{15261801-1CA1-4BCA-BB6E-07A0BF4A8EC1}" destId="{666E58C7-658A-4364-84C7-1FF2CD47AB56}" srcOrd="0" destOrd="0" presId="urn:microsoft.com/office/officeart/2005/8/layout/default"/>
    <dgm:cxn modelId="{4045C8FD-74A8-4A71-A520-3114507B9B35}" srcId="{543ADD51-2B72-45BF-B651-F983A22E2843}" destId="{498E155D-9328-45C3-86C5-18556B70E560}" srcOrd="0" destOrd="0" parTransId="{04752B71-1F0C-4F93-902F-031057227CAE}" sibTransId="{5F5BAB47-CE49-46F7-BB64-03015187C1E7}"/>
    <dgm:cxn modelId="{86C40946-9E88-4189-AABE-1F85D23ABABE}" type="presOf" srcId="{FC3B49C4-E8D2-421C-9932-50950A1895CE}" destId="{B2CED7A1-4EF5-4745-B7DF-FEACB279E9DC}" srcOrd="0" destOrd="0" presId="urn:microsoft.com/office/officeart/2005/8/layout/default"/>
    <dgm:cxn modelId="{869E064E-E79B-49B4-8FC6-4733C8D5B9DF}" type="presOf" srcId="{498E155D-9328-45C3-86C5-18556B70E560}" destId="{FEED17CD-FB2D-424C-A47C-EDA451AA16E0}" srcOrd="0" destOrd="0" presId="urn:microsoft.com/office/officeart/2005/8/layout/default"/>
    <dgm:cxn modelId="{B53B5D0F-B750-4643-85F2-BF37014F0A3C}" srcId="{543ADD51-2B72-45BF-B651-F983A22E2843}" destId="{15261801-1CA1-4BCA-BB6E-07A0BF4A8EC1}" srcOrd="2" destOrd="0" parTransId="{67C41856-94F2-4BBD-9444-5A391D0C5F8F}" sibTransId="{E4E8B909-CED2-4132-AF2A-4F7462B3465B}"/>
    <dgm:cxn modelId="{1E7C7747-95DF-40C7-B747-751398F3C76A}" srcId="{543ADD51-2B72-45BF-B651-F983A22E2843}" destId="{7EFDBF3E-3065-4C1A-9AA4-65681EA5D455}" srcOrd="1" destOrd="0" parTransId="{2A86A8AD-1B99-4120-AC08-A5DA93D639C7}" sibTransId="{642F8467-E4E3-4E1A-A156-272D60ABF167}"/>
    <dgm:cxn modelId="{81839B3D-0EDC-413A-A8DD-6B0D575471FC}" type="presOf" srcId="{7EFDBF3E-3065-4C1A-9AA4-65681EA5D455}" destId="{31CF56B1-E41D-4B33-A01C-C9A46F9D2025}" srcOrd="0" destOrd="0" presId="urn:microsoft.com/office/officeart/2005/8/layout/default"/>
    <dgm:cxn modelId="{62228F0D-986A-4A43-85AC-60D0DACF09CB}" type="presOf" srcId="{543ADD51-2B72-45BF-B651-F983A22E2843}" destId="{0DAAB353-2971-4DFC-8399-6929C4118A87}" srcOrd="0" destOrd="0" presId="urn:microsoft.com/office/officeart/2005/8/layout/default"/>
    <dgm:cxn modelId="{45246439-806E-40A1-AC54-E2282F750C50}" srcId="{543ADD51-2B72-45BF-B651-F983A22E2843}" destId="{FC3B49C4-E8D2-421C-9932-50950A1895CE}" srcOrd="3" destOrd="0" parTransId="{AA2D6110-1C77-4F88-B530-482D70A7F0FF}" sibTransId="{99090FE0-729D-485A-98FF-D6F94BA66F3D}"/>
    <dgm:cxn modelId="{A06526DC-92C6-4723-85ED-652AE054CB0F}" type="presOf" srcId="{9E0B0474-6CAA-4082-A4A3-1D1537D3B2E6}" destId="{68F3F960-8BC5-47F1-BDCA-ED7E9DB52BB1}" srcOrd="0" destOrd="0" presId="urn:microsoft.com/office/officeart/2005/8/layout/default"/>
    <dgm:cxn modelId="{E6323B54-00AD-4568-8410-ADEA384D98A3}" type="presParOf" srcId="{0DAAB353-2971-4DFC-8399-6929C4118A87}" destId="{FEED17CD-FB2D-424C-A47C-EDA451AA16E0}" srcOrd="0" destOrd="0" presId="urn:microsoft.com/office/officeart/2005/8/layout/default"/>
    <dgm:cxn modelId="{C42F9FD6-64A1-45E2-9286-8E4EF07FD671}" type="presParOf" srcId="{0DAAB353-2971-4DFC-8399-6929C4118A87}" destId="{395FFE8D-B8B0-4540-AA17-115FE89C45E9}" srcOrd="1" destOrd="0" presId="urn:microsoft.com/office/officeart/2005/8/layout/default"/>
    <dgm:cxn modelId="{7251B727-C4BB-4AEA-A431-0BEAAC88AE0D}" type="presParOf" srcId="{0DAAB353-2971-4DFC-8399-6929C4118A87}" destId="{31CF56B1-E41D-4B33-A01C-C9A46F9D2025}" srcOrd="2" destOrd="0" presId="urn:microsoft.com/office/officeart/2005/8/layout/default"/>
    <dgm:cxn modelId="{E5AAA785-C599-4327-937F-B52131825066}" type="presParOf" srcId="{0DAAB353-2971-4DFC-8399-6929C4118A87}" destId="{75992B0B-0C21-48A3-8920-1B7EAD4462A9}" srcOrd="3" destOrd="0" presId="urn:microsoft.com/office/officeart/2005/8/layout/default"/>
    <dgm:cxn modelId="{23435EAF-BBD5-4EA6-B301-123F7E88AA18}" type="presParOf" srcId="{0DAAB353-2971-4DFC-8399-6929C4118A87}" destId="{666E58C7-658A-4364-84C7-1FF2CD47AB56}" srcOrd="4" destOrd="0" presId="urn:microsoft.com/office/officeart/2005/8/layout/default"/>
    <dgm:cxn modelId="{E7940571-B7E3-40E9-B2EA-F0CE043583E6}" type="presParOf" srcId="{0DAAB353-2971-4DFC-8399-6929C4118A87}" destId="{17CE6C2B-E64B-415D-ACD2-D28311EDF4F6}" srcOrd="5" destOrd="0" presId="urn:microsoft.com/office/officeart/2005/8/layout/default"/>
    <dgm:cxn modelId="{CBB66DB8-301C-46A4-ACDB-32503FE379EB}" type="presParOf" srcId="{0DAAB353-2971-4DFC-8399-6929C4118A87}" destId="{B2CED7A1-4EF5-4745-B7DF-FEACB279E9DC}" srcOrd="6" destOrd="0" presId="urn:microsoft.com/office/officeart/2005/8/layout/default"/>
    <dgm:cxn modelId="{50A3C03A-2049-43E9-93E1-39847E86C037}" type="presParOf" srcId="{0DAAB353-2971-4DFC-8399-6929C4118A87}" destId="{439CA833-D4DA-41B0-ADEA-E43FB51FBC5D}" srcOrd="7" destOrd="0" presId="urn:microsoft.com/office/officeart/2005/8/layout/default"/>
    <dgm:cxn modelId="{96F5F5D0-97D3-438C-B50F-9AF6303192D6}" type="presParOf" srcId="{0DAAB353-2971-4DFC-8399-6929C4118A87}" destId="{68F3F960-8BC5-47F1-BDCA-ED7E9DB52BB1}" srcOrd="8" destOrd="0" presId="urn:microsoft.com/office/officeart/2005/8/layout/default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17.05.2014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17.05.2014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17.05.2014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17.05.2014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17.05.2014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17.05.2014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17.05.2014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17.05.2014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17.05.2014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17.05.2014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17.05.2014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17.05.2014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digital.ru/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57158" y="2357430"/>
            <a:ext cx="8077200" cy="1673352"/>
          </a:xfrm>
        </p:spPr>
        <p:txBody>
          <a:bodyPr/>
          <a:lstStyle/>
          <a:p>
            <a:r>
              <a:rPr lang="uk-UA" dirty="0" smtClean="0"/>
              <a:t>Загрози та переваги світової глобалізації</a:t>
            </a:r>
            <a:endParaRPr lang="uk-UA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85720" y="3571876"/>
            <a:ext cx="8077200" cy="1499616"/>
          </a:xfrm>
        </p:spPr>
        <p:txBody>
          <a:bodyPr/>
          <a:lstStyle/>
          <a:p>
            <a:r>
              <a:rPr lang="uk-UA" dirty="0" smtClean="0"/>
              <a:t>Презентацію підготувала</a:t>
            </a:r>
            <a:br>
              <a:rPr lang="uk-UA" dirty="0" smtClean="0"/>
            </a:br>
            <a:r>
              <a:rPr lang="uk-UA" dirty="0" smtClean="0"/>
              <a:t>учениця 11-в класу</a:t>
            </a:r>
            <a:br>
              <a:rPr lang="uk-UA" dirty="0" smtClean="0"/>
            </a:br>
            <a:r>
              <a:rPr lang="uk-UA" dirty="0" err="1" smtClean="0"/>
              <a:t>Кузнецовської</a:t>
            </a:r>
            <a:r>
              <a:rPr lang="uk-UA" dirty="0" smtClean="0"/>
              <a:t> гімназії</a:t>
            </a:r>
            <a:br>
              <a:rPr lang="uk-UA" dirty="0" smtClean="0"/>
            </a:br>
            <a:r>
              <a:rPr lang="uk-UA" dirty="0" err="1" smtClean="0"/>
              <a:t>Турик</a:t>
            </a:r>
            <a:r>
              <a:rPr lang="uk-UA" dirty="0" smtClean="0"/>
              <a:t>  Даша</a:t>
            </a:r>
            <a:endParaRPr lang="uk-UA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928802"/>
            <a:ext cx="4143404" cy="4625609"/>
          </a:xfrm>
        </p:spPr>
        <p:txBody>
          <a:bodyPr>
            <a:normAutofit fontScale="92500" lnSpcReduction="10000"/>
          </a:bodyPr>
          <a:lstStyle/>
          <a:p>
            <a:r>
              <a:rPr lang="uk-UA" sz="2800" dirty="0" smtClean="0"/>
              <a:t>Глобалізація економіки – це суттєве посилення взаємної залежності країн в результаті зростання масштабів міжнародної торгівлі товарами і послугами, посилення міжнародних фінансових потоків, руху робочої сили та науково-технічного співробітництва. </a:t>
            </a:r>
            <a:endParaRPr lang="uk-UA" sz="2800" dirty="0"/>
          </a:p>
        </p:txBody>
      </p:sp>
      <p:pic>
        <p:nvPicPr>
          <p:cNvPr id="4" name="Рисунок 3" descr="image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43438" y="2143116"/>
            <a:ext cx="3929073" cy="3035401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500042"/>
            <a:ext cx="8229600" cy="1252728"/>
          </a:xfrm>
        </p:spPr>
        <p:txBody>
          <a:bodyPr>
            <a:normAutofit fontScale="90000"/>
          </a:bodyPr>
          <a:lstStyle/>
          <a:p>
            <a:r>
              <a:rPr lang="uk-UA" sz="3600" dirty="0" smtClean="0"/>
              <a:t>Глобалізація економіки пояснюється наступними передумовами:</a:t>
            </a:r>
            <a:r>
              <a:rPr lang="uk-UA" dirty="0" smtClean="0"/>
              <a:t/>
            </a:r>
            <a:br>
              <a:rPr lang="uk-UA" dirty="0" smtClean="0"/>
            </a:br>
            <a:endParaRPr lang="uk-UA" dirty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428596" y="1785926"/>
            <a:ext cx="3500462" cy="42862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base"/>
            <a:r>
              <a:rPr lang="uk-UA" sz="2400" dirty="0" smtClean="0">
                <a:solidFill>
                  <a:schemeClr val="bg2">
                    <a:lumMod val="10000"/>
                  </a:schemeClr>
                </a:solidFill>
              </a:rPr>
              <a:t>1) Діяльність урядів різних країн спрямована на інтеграцію національних економік шляхом лібералізації торгівлі, ринку капіталів, міграції робочої сили і т.д.</a:t>
            </a:r>
            <a:endParaRPr lang="uk-UA" sz="2400" dirty="0" smtClean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5000628" y="1785926"/>
            <a:ext cx="3500462" cy="42862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base"/>
            <a:r>
              <a:rPr lang="uk-UA" sz="2400" dirty="0" smtClean="0">
                <a:solidFill>
                  <a:schemeClr val="tx1"/>
                </a:solidFill>
              </a:rPr>
              <a:t>2</a:t>
            </a:r>
            <a:r>
              <a:rPr lang="uk-UA" sz="2400" dirty="0" smtClean="0">
                <a:solidFill>
                  <a:schemeClr val="tx1"/>
                </a:solidFill>
              </a:rPr>
              <a:t>) Інформаційні та комунікаційні технології проходять етап бурхливого розвитку завдяки загальносвітовому користуванню мережею </a:t>
            </a:r>
            <a:r>
              <a:rPr lang="uk-UA" sz="2400" dirty="0" err="1" smtClean="0">
                <a:solidFill>
                  <a:schemeClr val="tx1"/>
                </a:solidFill>
              </a:rPr>
              <a:t>інтернет</a:t>
            </a:r>
            <a:r>
              <a:rPr lang="uk-UA" sz="2400" dirty="0" smtClean="0">
                <a:solidFill>
                  <a:schemeClr val="tx1"/>
                </a:solidFill>
              </a:rPr>
              <a:t>.</a:t>
            </a:r>
          </a:p>
          <a:p>
            <a:pPr fontAlgn="base"/>
            <a:endParaRPr lang="uk-UA" sz="2400" dirty="0" smtClean="0">
              <a:solidFill>
                <a:schemeClr val="tx1"/>
              </a:solidFill>
            </a:endParaRPr>
          </a:p>
          <a:p>
            <a:pPr fontAlgn="base"/>
            <a:endParaRPr lang="uk-UA" sz="2400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200" b="0" dirty="0" smtClean="0"/>
              <a:t>Глобалізація економіки породжує наступні форми економічної і політичної взаємодії:</a:t>
            </a:r>
            <a:endParaRPr lang="uk-UA" sz="32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774825"/>
          <a:ext cx="8229600" cy="46259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428736"/>
            <a:ext cx="4757742" cy="4900626"/>
          </a:xfrm>
        </p:spPr>
        <p:txBody>
          <a:bodyPr>
            <a:normAutofit fontScale="92500"/>
          </a:bodyPr>
          <a:lstStyle/>
          <a:p>
            <a:r>
              <a:rPr lang="uk-UA" sz="2800" dirty="0" smtClean="0"/>
              <a:t>Особливою формою прояву глобалізації є офшорні зони. Вони являють собою окрему територію або навіть цілу країну, в межах якої капітали інших країн отримують податкові пільги і можливість здійснювати різні фінансові операції в будь-якій валюті. У сучасному світі існує більше ста офшорних </a:t>
            </a:r>
            <a:r>
              <a:rPr lang="uk-UA" sz="2800" dirty="0" smtClean="0"/>
              <a:t>зон.</a:t>
            </a:r>
            <a:endParaRPr lang="uk-UA" sz="2800" dirty="0"/>
          </a:p>
        </p:txBody>
      </p:sp>
      <p:pic>
        <p:nvPicPr>
          <p:cNvPr id="4" name="Рисунок 3" descr="1385040602_ofshory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43504" y="2500306"/>
            <a:ext cx="3857620" cy="2717535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uk-UA" sz="3200" b="0" dirty="0" smtClean="0"/>
              <a:t>Процес глобалізації є дуже суперечливим явищем сучасного світу, оскільки має як позитивні, так і негативні сторони.</a:t>
            </a:r>
            <a:endParaRPr lang="uk-UA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500174"/>
            <a:ext cx="8229600" cy="5143535"/>
          </a:xfrm>
        </p:spPr>
        <p:txBody>
          <a:bodyPr>
            <a:normAutofit fontScale="85000" lnSpcReduction="10000"/>
          </a:bodyPr>
          <a:lstStyle/>
          <a:p>
            <a:pPr fontAlgn="base">
              <a:buNone/>
            </a:pPr>
            <a:r>
              <a:rPr lang="uk-UA" b="1" dirty="0" smtClean="0"/>
              <a:t>Позитивні наслідки:</a:t>
            </a:r>
          </a:p>
          <a:p>
            <a:pPr fontAlgn="base"/>
            <a:r>
              <a:rPr lang="uk-UA" dirty="0" smtClean="0"/>
              <a:t>– досягаються більш високі і стабільні середні світові темпи економічного зростання;</a:t>
            </a:r>
          </a:p>
          <a:p>
            <a:pPr fontAlgn="base"/>
            <a:r>
              <a:rPr lang="uk-UA" dirty="0" smtClean="0"/>
              <a:t>– підвищується середній рівень життя , а споживчий вибір (перелік доступних товарів і послуг) стає більш різноманітним;</a:t>
            </a:r>
          </a:p>
          <a:p>
            <a:pPr fontAlgn="base"/>
            <a:r>
              <a:rPr lang="uk-UA" dirty="0" smtClean="0"/>
              <a:t>– </a:t>
            </a:r>
            <a:r>
              <a:rPr lang="uk-UA" b="1" u="sng" dirty="0" smtClean="0">
                <a:hlinkClick r:id="rId2"/>
              </a:rPr>
              <a:t>моб</a:t>
            </a:r>
            <a:r>
              <a:rPr lang="uk-UA" dirty="0" smtClean="0"/>
              <a:t>ілізуються значні фінансові ресурси для здійснення життєво важливих проектів для людей всієї планети – запобігання захворювань, подолання наслідків екологічних катастроф тощо;</a:t>
            </a:r>
          </a:p>
          <a:p>
            <a:pPr fontAlgn="base"/>
            <a:r>
              <a:rPr lang="uk-UA" dirty="0" err="1" smtClean="0"/>
              <a:t>-сучасні</a:t>
            </a:r>
            <a:r>
              <a:rPr lang="uk-UA" dirty="0" smtClean="0"/>
              <a:t> технології стають доступними не тільки для найрозвиненіших країн, але і для всієї світової спільноти.</a:t>
            </a:r>
          </a:p>
          <a:p>
            <a:endParaRPr lang="uk-UA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b="0" dirty="0" smtClean="0"/>
              <a:t>При </a:t>
            </a:r>
            <a:r>
              <a:rPr lang="ru-RU" sz="3200" b="0" dirty="0" err="1" smtClean="0"/>
              <a:t>всіх</a:t>
            </a:r>
            <a:r>
              <a:rPr lang="ru-RU" sz="3200" b="0" dirty="0" smtClean="0"/>
              <a:t> </a:t>
            </a:r>
            <a:r>
              <a:rPr lang="ru-RU" sz="3200" b="0" dirty="0" err="1" smtClean="0"/>
              <a:t>очевидних</a:t>
            </a:r>
            <a:r>
              <a:rPr lang="ru-RU" sz="3200" b="0" dirty="0" smtClean="0"/>
              <a:t> </a:t>
            </a:r>
            <a:r>
              <a:rPr lang="ru-RU" sz="3200" b="0" dirty="0" err="1" smtClean="0"/>
              <a:t>перевагах</a:t>
            </a:r>
            <a:r>
              <a:rPr lang="ru-RU" sz="3200" b="0" dirty="0" smtClean="0"/>
              <a:t>, </a:t>
            </a:r>
            <a:r>
              <a:rPr lang="ru-RU" sz="3200" b="0" dirty="0" err="1" smtClean="0"/>
              <a:t>глобалізація</a:t>
            </a:r>
            <a:r>
              <a:rPr lang="ru-RU" sz="3200" b="0" dirty="0" smtClean="0"/>
              <a:t> </a:t>
            </a:r>
            <a:r>
              <a:rPr lang="ru-RU" sz="3200" b="0" dirty="0" err="1" smtClean="0"/>
              <a:t>економіки</a:t>
            </a:r>
            <a:r>
              <a:rPr lang="ru-RU" sz="3200" b="0" dirty="0" smtClean="0"/>
              <a:t> </a:t>
            </a:r>
            <a:r>
              <a:rPr lang="ru-RU" sz="3200" b="0" dirty="0" err="1" smtClean="0"/>
              <a:t>несе</a:t>
            </a:r>
            <a:r>
              <a:rPr lang="ru-RU" sz="3200" b="0" dirty="0" smtClean="0"/>
              <a:t> в </a:t>
            </a:r>
            <a:r>
              <a:rPr lang="ru-RU" sz="3200" b="0" dirty="0" err="1" smtClean="0"/>
              <a:t>собі</a:t>
            </a:r>
            <a:r>
              <a:rPr lang="ru-RU" sz="3200" b="0" dirty="0" smtClean="0"/>
              <a:t> </a:t>
            </a:r>
            <a:r>
              <a:rPr lang="ru-RU" sz="3200" b="0" dirty="0" err="1" smtClean="0"/>
              <a:t>і</a:t>
            </a:r>
            <a:r>
              <a:rPr lang="ru-RU" sz="3200" b="0" dirty="0" smtClean="0"/>
              <a:t> </a:t>
            </a:r>
            <a:r>
              <a:rPr lang="ru-RU" sz="3200" b="0" dirty="0" err="1" smtClean="0"/>
              <a:t>загрози</a:t>
            </a:r>
            <a:r>
              <a:rPr lang="ru-RU" sz="3200" b="0" dirty="0" smtClean="0"/>
              <a:t>, особливо </a:t>
            </a:r>
            <a:r>
              <a:rPr lang="ru-RU" sz="3200" b="0" dirty="0" err="1" smtClean="0"/>
              <a:t>країнам</a:t>
            </a:r>
            <a:r>
              <a:rPr lang="ru-RU" sz="3200" b="0" dirty="0" smtClean="0"/>
              <a:t> </a:t>
            </a:r>
            <a:r>
              <a:rPr lang="ru-RU" sz="3200" b="0" dirty="0" err="1" smtClean="0"/>
              <a:t>з</a:t>
            </a:r>
            <a:r>
              <a:rPr lang="ru-RU" sz="3200" b="0" dirty="0" smtClean="0"/>
              <a:t> </a:t>
            </a:r>
            <a:r>
              <a:rPr lang="ru-RU" sz="3200" b="0" dirty="0" err="1" smtClean="0"/>
              <a:t>низьким</a:t>
            </a:r>
            <a:r>
              <a:rPr lang="ru-RU" sz="3200" b="0" dirty="0" smtClean="0"/>
              <a:t> </a:t>
            </a:r>
            <a:r>
              <a:rPr lang="ru-RU" sz="3200" b="0" dirty="0" err="1" smtClean="0"/>
              <a:t>рівнем</a:t>
            </a:r>
            <a:r>
              <a:rPr lang="ru-RU" sz="3200" b="0" dirty="0" smtClean="0"/>
              <a:t> </a:t>
            </a:r>
            <a:r>
              <a:rPr lang="ru-RU" sz="3200" b="0" dirty="0" err="1" smtClean="0"/>
              <a:t>розвитку</a:t>
            </a:r>
            <a:endParaRPr lang="uk-UA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571613"/>
            <a:ext cx="8229600" cy="5286388"/>
          </a:xfrm>
        </p:spPr>
        <p:txBody>
          <a:bodyPr>
            <a:normAutofit fontScale="77500" lnSpcReduction="20000"/>
          </a:bodyPr>
          <a:lstStyle/>
          <a:p>
            <a:pPr fontAlgn="base"/>
            <a:r>
              <a:rPr lang="uk-UA" dirty="0" smtClean="0"/>
              <a:t>– Економіки окремих країн починають втрачати свої відмінні риси, посилюється залежність їх розвитку від міжнародного економічного порядку. Повна інтеграція у світову економіку загрожує втратою здатності уряду керувати власною країною. Ця загроза стосується, перш за все, країн, слабких економічно і політично. Розвинені ж починають диктувати умови гри і визначають глобальну економічну середу.</a:t>
            </a:r>
          </a:p>
          <a:p>
            <a:pPr fontAlgn="base"/>
            <a:r>
              <a:rPr lang="uk-UA" dirty="0" smtClean="0"/>
              <a:t>– Виникають передумови для виникнення специфічних конфліктів – культурних, правових, світоглядних. Те, що для людей однієї культури вважається нормою, для інших народів буде абсолютно неприйнятним і ворожим. Міжнародний бізнес, активно працює в умовах різних країн, повинен пристосовуватися і враховувати особливості кожної національної культури.</a:t>
            </a:r>
          </a:p>
          <a:p>
            <a:endParaRPr lang="uk-UA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Модульная">
  <a:themeElements>
    <a:clrScheme name="Модульная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Модульная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Моду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10</TotalTime>
  <Words>402</Words>
  <PresentationFormat>Экран (4:3)</PresentationFormat>
  <Paragraphs>22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Модульная</vt:lpstr>
      <vt:lpstr>Загрози та переваги світової глобалізації</vt:lpstr>
      <vt:lpstr>Слайд 2</vt:lpstr>
      <vt:lpstr>Глобалізація економіки пояснюється наступними передумовами: </vt:lpstr>
      <vt:lpstr>Глобалізація економіки породжує наступні форми економічної і політичної взаємодії:</vt:lpstr>
      <vt:lpstr>Слайд 5</vt:lpstr>
      <vt:lpstr>Процес глобалізації є дуже суперечливим явищем сучасного світу, оскільки має як позитивні, так і негативні сторони.</vt:lpstr>
      <vt:lpstr>При всіх очевидних перевагах, глобалізація економіки несе в собі і загрози, особливо країнам з низьким рівнем розвитку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Загрози світової глобалізації</dc:title>
  <dc:creator>home</dc:creator>
  <cp:lastModifiedBy>home</cp:lastModifiedBy>
  <cp:revision>3</cp:revision>
  <dcterms:created xsi:type="dcterms:W3CDTF">2014-05-17T14:55:17Z</dcterms:created>
  <dcterms:modified xsi:type="dcterms:W3CDTF">2014-05-17T15:21:01Z</dcterms:modified>
</cp:coreProperties>
</file>