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5" r:id="rId6"/>
    <p:sldId id="264" r:id="rId7"/>
    <p:sldId id="26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>
    <p:restoredLeft sz="34587" autoAdjust="0"/>
    <p:restoredTop sz="86462" autoAdjust="0"/>
  </p:normalViewPr>
  <p:slideViewPr>
    <p:cSldViewPr>
      <p:cViewPr>
        <p:scale>
          <a:sx n="95" d="100"/>
          <a:sy n="95" d="100"/>
        </p:scale>
        <p:origin x="-894" y="-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5EAFC25-65E0-4C10-B892-FD35F93C377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92B0A68-5A03-40D2-BCD5-D54096D52A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EAFC25-65E0-4C10-B892-FD35F93C377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2B0A68-5A03-40D2-BCD5-D54096D52A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EAFC25-65E0-4C10-B892-FD35F93C377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2B0A68-5A03-40D2-BCD5-D54096D52A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EAFC25-65E0-4C10-B892-FD35F93C377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2B0A68-5A03-40D2-BCD5-D54096D52AB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EAFC25-65E0-4C10-B892-FD35F93C377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2B0A68-5A03-40D2-BCD5-D54096D52AB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EAFC25-65E0-4C10-B892-FD35F93C377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2B0A68-5A03-40D2-BCD5-D54096D52AB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EAFC25-65E0-4C10-B892-FD35F93C377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2B0A68-5A03-40D2-BCD5-D54096D52A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EAFC25-65E0-4C10-B892-FD35F93C377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2B0A68-5A03-40D2-BCD5-D54096D52AB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EAFC25-65E0-4C10-B892-FD35F93C377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2B0A68-5A03-40D2-BCD5-D54096D52A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5EAFC25-65E0-4C10-B892-FD35F93C377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2B0A68-5A03-40D2-BCD5-D54096D52A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5EAFC25-65E0-4C10-B892-FD35F93C377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92B0A68-5A03-40D2-BCD5-D54096D52AB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5EAFC25-65E0-4C10-B892-FD35F93C3770}" type="datetimeFigureOut">
              <a:rPr lang="ru-RU" smtClean="0"/>
              <a:pPr/>
              <a:t>02.03.2014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92B0A68-5A03-40D2-BCD5-D54096D52AB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 </a:t>
            </a:r>
            <a:r>
              <a:rPr lang="ru-RU" b="1" dirty="0" err="1"/>
              <a:t>Вплив</a:t>
            </a:r>
            <a:r>
              <a:rPr lang="ru-RU" b="1" dirty="0"/>
              <a:t> </a:t>
            </a:r>
            <a:r>
              <a:rPr lang="ru-RU" b="1" dirty="0" err="1"/>
              <a:t>господарської</a:t>
            </a:r>
            <a:r>
              <a:rPr lang="ru-RU" b="1" dirty="0"/>
              <a:t> </a:t>
            </a:r>
            <a:r>
              <a:rPr lang="ru-RU" b="1" dirty="0" err="1"/>
              <a:t>діяльності</a:t>
            </a:r>
            <a:r>
              <a:rPr lang="ru-RU" b="1" dirty="0"/>
              <a:t> на </a:t>
            </a:r>
            <a:r>
              <a:rPr lang="ru-RU" b="1" dirty="0" err="1"/>
              <a:t>ґрунт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72132" y="3571876"/>
            <a:ext cx="2843210" cy="1752600"/>
          </a:xfrm>
        </p:spPr>
        <p:txBody>
          <a:bodyPr>
            <a:normAutofit/>
          </a:bodyPr>
          <a:lstStyle/>
          <a:p>
            <a:pPr algn="l"/>
            <a:r>
              <a:rPr lang="uk-UA" sz="2000" dirty="0"/>
              <a:t>у</a:t>
            </a:r>
            <a:r>
              <a:rPr lang="uk-UA" sz="2000" dirty="0" smtClean="0"/>
              <a:t>чениці 11-а класу</a:t>
            </a:r>
          </a:p>
          <a:p>
            <a:pPr algn="l"/>
            <a:r>
              <a:rPr lang="uk-UA" sz="2000" dirty="0" smtClean="0"/>
              <a:t>КЗО ДСЗШ №147</a:t>
            </a:r>
          </a:p>
          <a:p>
            <a:pPr algn="l"/>
            <a:r>
              <a:rPr lang="uk-UA" sz="2000" dirty="0" smtClean="0"/>
              <a:t>ім. В. Чорновола</a:t>
            </a:r>
          </a:p>
          <a:p>
            <a:pPr algn="l"/>
            <a:r>
              <a:rPr lang="uk-UA" sz="2000" dirty="0" smtClean="0"/>
              <a:t>Іващенко Ірини</a:t>
            </a:r>
            <a:endParaRPr lang="ru-RU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err="1" smtClean="0"/>
              <a:t>Ґрунт</a:t>
            </a:r>
            <a:r>
              <a:rPr lang="ru-RU" sz="2000" dirty="0" smtClean="0"/>
              <a:t> - система </a:t>
            </a:r>
            <a:r>
              <a:rPr lang="ru-RU" sz="2000" dirty="0" err="1" smtClean="0"/>
              <a:t>більш</a:t>
            </a:r>
            <a:r>
              <a:rPr lang="ru-RU" sz="2000" dirty="0" smtClean="0"/>
              <a:t> </a:t>
            </a:r>
            <a:r>
              <a:rPr lang="ru-RU" sz="2000" dirty="0" err="1" smtClean="0"/>
              <a:t>стійка</a:t>
            </a:r>
            <a:r>
              <a:rPr lang="ru-RU" sz="2000" dirty="0" smtClean="0"/>
              <a:t>, </a:t>
            </a:r>
            <a:r>
              <a:rPr lang="ru-RU" sz="2000" dirty="0" err="1" smtClean="0"/>
              <a:t>ніж</a:t>
            </a:r>
            <a:r>
              <a:rPr lang="ru-RU" sz="2000" dirty="0" smtClean="0"/>
              <a:t> </a:t>
            </a:r>
            <a:r>
              <a:rPr lang="ru-RU" sz="2000" dirty="0" err="1" smtClean="0"/>
              <a:t>повітря</a:t>
            </a:r>
            <a:r>
              <a:rPr lang="ru-RU" sz="2000" dirty="0" smtClean="0"/>
              <a:t> </a:t>
            </a:r>
            <a:r>
              <a:rPr lang="ru-RU" sz="2000" dirty="0" err="1" smtClean="0"/>
              <a:t>чи</a:t>
            </a:r>
            <a:r>
              <a:rPr lang="ru-RU" sz="2000" dirty="0" smtClean="0"/>
              <a:t> вода,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здатний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протидіяти</a:t>
            </a:r>
            <a:r>
              <a:rPr lang="ru-RU" sz="2000" dirty="0" smtClean="0"/>
              <a:t> </a:t>
            </a:r>
            <a:r>
              <a:rPr lang="ru-RU" sz="2000" dirty="0" err="1" smtClean="0"/>
              <a:t>забрудненню</a:t>
            </a:r>
            <a:r>
              <a:rPr lang="ru-RU" sz="2000" dirty="0" smtClean="0"/>
              <a:t>. Але </a:t>
            </a:r>
            <a:r>
              <a:rPr lang="ru-RU" sz="2000" dirty="0" err="1" smtClean="0"/>
              <a:t>ґрунт</a:t>
            </a:r>
            <a:r>
              <a:rPr lang="ru-RU" sz="2000" dirty="0" smtClean="0"/>
              <a:t> </a:t>
            </a:r>
            <a:r>
              <a:rPr lang="ru-RU" sz="2000" dirty="0" err="1" smtClean="0"/>
              <a:t>довше</a:t>
            </a:r>
            <a:r>
              <a:rPr lang="ru-RU" sz="2000" dirty="0" smtClean="0"/>
              <a:t>, </a:t>
            </a:r>
            <a:r>
              <a:rPr lang="ru-RU" sz="2000" dirty="0" err="1" smtClean="0"/>
              <a:t>ніж</a:t>
            </a:r>
            <a:r>
              <a:rPr lang="ru-RU" sz="2000" dirty="0" smtClean="0"/>
              <a:t> вода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повітря</a:t>
            </a:r>
            <a:r>
              <a:rPr lang="ru-RU" sz="2000" dirty="0" smtClean="0"/>
              <a:t>, </a:t>
            </a:r>
            <a:r>
              <a:rPr lang="ru-RU" sz="2000" dirty="0" err="1" smtClean="0"/>
              <a:t>залишається</a:t>
            </a:r>
            <a:r>
              <a:rPr lang="ru-RU" sz="2000" dirty="0" smtClean="0"/>
              <a:t> в </a:t>
            </a:r>
            <a:r>
              <a:rPr lang="ru-RU" sz="2000" dirty="0" err="1" smtClean="0"/>
              <a:t>забрудненому</a:t>
            </a:r>
            <a:r>
              <a:rPr lang="ru-RU" sz="2000" dirty="0" smtClean="0"/>
              <a:t> </a:t>
            </a:r>
            <a:r>
              <a:rPr lang="ru-RU" sz="2000" dirty="0" err="1" smtClean="0"/>
              <a:t>стані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Основою </a:t>
            </a:r>
            <a:r>
              <a:rPr lang="ru-RU" sz="2000" dirty="0" smtClean="0"/>
              <a:t>для </a:t>
            </a:r>
            <a:r>
              <a:rPr lang="ru-RU" sz="2000" dirty="0" err="1" smtClean="0"/>
              <a:t>оцінки</a:t>
            </a:r>
            <a:r>
              <a:rPr lang="ru-RU" sz="2000" dirty="0" smtClean="0"/>
              <a:t> </a:t>
            </a:r>
            <a:r>
              <a:rPr lang="ru-RU" sz="2000" dirty="0" err="1" smtClean="0"/>
              <a:t>рівня</a:t>
            </a:r>
            <a:r>
              <a:rPr lang="ru-RU" sz="2000" dirty="0" smtClean="0"/>
              <a:t> </a:t>
            </a:r>
            <a:r>
              <a:rPr lang="ru-RU" sz="2000" dirty="0" err="1" smtClean="0"/>
              <a:t>забруднення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ґрунтів</a:t>
            </a:r>
            <a:r>
              <a:rPr lang="ru-RU" sz="2000" dirty="0" smtClean="0"/>
              <a:t> </a:t>
            </a:r>
            <a:r>
              <a:rPr lang="ru-RU" sz="2000" dirty="0" err="1" smtClean="0"/>
              <a:t>є</a:t>
            </a:r>
            <a:r>
              <a:rPr lang="ru-RU" sz="2000" dirty="0" smtClean="0"/>
              <a:t> </a:t>
            </a:r>
            <a:r>
              <a:rPr lang="ru-RU" sz="2000" dirty="0" err="1" smtClean="0"/>
              <a:t>фонова</a:t>
            </a:r>
            <a:r>
              <a:rPr lang="ru-RU" sz="2000" dirty="0" smtClean="0"/>
              <a:t> </a:t>
            </a:r>
            <a:r>
              <a:rPr lang="ru-RU" sz="2000" dirty="0" err="1" smtClean="0"/>
              <a:t>концентрація</a:t>
            </a:r>
            <a:r>
              <a:rPr lang="ru-RU" sz="2000" dirty="0" smtClean="0"/>
              <a:t> </a:t>
            </a:r>
            <a:r>
              <a:rPr lang="ru-RU" sz="2000" dirty="0" err="1" smtClean="0"/>
              <a:t>речовини</a:t>
            </a:r>
            <a:r>
              <a:rPr lang="ru-RU" sz="2000" dirty="0" smtClean="0"/>
              <a:t> в </a:t>
            </a:r>
            <a:r>
              <a:rPr lang="ru-RU" sz="2000" dirty="0" err="1" smtClean="0"/>
              <a:t>ґрунтах</a:t>
            </a:r>
            <a:r>
              <a:rPr lang="ru-RU" sz="2000" dirty="0" smtClean="0"/>
              <a:t> </a:t>
            </a:r>
            <a:r>
              <a:rPr lang="ru-RU" sz="2000" dirty="0" err="1" smtClean="0"/>
              <a:t>регіону</a:t>
            </a:r>
            <a:r>
              <a:rPr lang="ru-RU" sz="2000" dirty="0" smtClean="0"/>
              <a:t> – </a:t>
            </a:r>
            <a:r>
              <a:rPr lang="ru-RU" sz="2000" dirty="0" err="1" smtClean="0"/>
              <a:t>геохімічний</a:t>
            </a:r>
            <a:r>
              <a:rPr lang="ru-RU" sz="2000" dirty="0" smtClean="0"/>
              <a:t> фон.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</a:t>
            </a:r>
            <a:r>
              <a:rPr lang="ru-RU" dirty="0" err="1" smtClean="0"/>
              <a:t>Ґрунт</a:t>
            </a:r>
            <a:endParaRPr lang="ru-RU" dirty="0"/>
          </a:p>
        </p:txBody>
      </p:sp>
      <p:pic>
        <p:nvPicPr>
          <p:cNvPr id="4" name="Picture 4" descr="http://cembet.ru/user/images/10362/ad_10650_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18225" y="3965854"/>
            <a:ext cx="3125411" cy="23206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err="1" smtClean="0"/>
              <a:t>Сучасний</a:t>
            </a:r>
            <a:r>
              <a:rPr lang="ru-RU" sz="2000" dirty="0" smtClean="0"/>
              <a:t> стан </a:t>
            </a:r>
            <a:r>
              <a:rPr lang="ru-RU" sz="2000" dirty="0" err="1" smtClean="0"/>
              <a:t>ґрунтового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покриву</a:t>
            </a:r>
            <a:r>
              <a:rPr lang="ru-RU" sz="2000" dirty="0" smtClean="0"/>
              <a:t> </a:t>
            </a:r>
            <a:r>
              <a:rPr lang="ru-RU" sz="2000" dirty="0" err="1" smtClean="0"/>
              <a:t>залежить</a:t>
            </a:r>
            <a:r>
              <a:rPr lang="ru-RU" sz="2000" dirty="0" smtClean="0"/>
              <a:t>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ru-RU" sz="2000" dirty="0" err="1" smtClean="0"/>
              <a:t>діяльності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людини</a:t>
            </a:r>
            <a:r>
              <a:rPr lang="ru-RU" sz="2000" dirty="0" smtClean="0"/>
              <a:t> – антропогенного фактора. </a:t>
            </a:r>
            <a:r>
              <a:rPr lang="ru-RU" sz="2000" dirty="0" err="1" smtClean="0"/>
              <a:t>Щорічно</a:t>
            </a:r>
            <a:r>
              <a:rPr lang="ru-RU" sz="2000" dirty="0" smtClean="0"/>
              <a:t> через </a:t>
            </a:r>
            <a:r>
              <a:rPr lang="ru-RU" sz="2000" dirty="0" err="1" smtClean="0"/>
              <a:t>вплив</a:t>
            </a:r>
            <a:r>
              <a:rPr lang="ru-RU" sz="2000" dirty="0" smtClean="0"/>
              <a:t> на </a:t>
            </a:r>
            <a:r>
              <a:rPr lang="ru-RU" sz="2000" dirty="0" err="1" smtClean="0"/>
              <a:t>ґрунти</a:t>
            </a:r>
            <a:r>
              <a:rPr lang="ru-RU" sz="2000" dirty="0" smtClean="0"/>
              <a:t> </a:t>
            </a:r>
            <a:r>
              <a:rPr lang="ru-RU" sz="2000" dirty="0" err="1" smtClean="0"/>
              <a:t>вітру</a:t>
            </a:r>
            <a:r>
              <a:rPr lang="ru-RU" sz="2000" dirty="0" smtClean="0"/>
              <a:t>, </a:t>
            </a:r>
            <a:r>
              <a:rPr lang="ru-RU" sz="2000" dirty="0" err="1" smtClean="0"/>
              <a:t>дощу</a:t>
            </a:r>
            <a:r>
              <a:rPr lang="ru-RU" sz="2000" dirty="0" smtClean="0"/>
              <a:t>, </a:t>
            </a:r>
            <a:r>
              <a:rPr lang="ru-RU" sz="2000" dirty="0" err="1" smtClean="0"/>
              <a:t>внаслідок</a:t>
            </a:r>
            <a:r>
              <a:rPr lang="ru-RU" sz="2000" dirty="0" smtClean="0"/>
              <a:t> </a:t>
            </a:r>
            <a:r>
              <a:rPr lang="ru-RU" sz="2000" dirty="0" err="1" smtClean="0"/>
              <a:t>хімізації</a:t>
            </a:r>
            <a:r>
              <a:rPr lang="ru-RU" sz="2000" dirty="0" smtClean="0"/>
              <a:t> </a:t>
            </a:r>
            <a:r>
              <a:rPr lang="ru-RU" sz="2000" dirty="0" err="1" smtClean="0"/>
              <a:t>сільського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господарства</a:t>
            </a:r>
            <a:r>
              <a:rPr lang="ru-RU" sz="2000" dirty="0" smtClean="0"/>
              <a:t>, </a:t>
            </a:r>
            <a:r>
              <a:rPr lang="ru-RU" sz="2000" dirty="0" err="1" smtClean="0"/>
              <a:t>будівництва</a:t>
            </a:r>
            <a:r>
              <a:rPr lang="ru-RU" sz="2000" dirty="0" smtClean="0"/>
              <a:t> </a:t>
            </a:r>
            <a:r>
              <a:rPr lang="ru-RU" sz="2000" dirty="0" err="1" smtClean="0"/>
              <a:t>міст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доріг</a:t>
            </a:r>
            <a:r>
              <a:rPr lang="ru-RU" sz="2000" dirty="0" smtClean="0"/>
              <a:t>, </a:t>
            </a:r>
            <a:r>
              <a:rPr lang="ru-RU" sz="2000" dirty="0" err="1" smtClean="0"/>
              <a:t>кар’єрів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шахт у </a:t>
            </a:r>
            <a:r>
              <a:rPr lang="ru-RU" sz="2000" dirty="0" err="1" smtClean="0"/>
              <a:t>світі</a:t>
            </a:r>
            <a:r>
              <a:rPr lang="ru-RU" sz="2000" dirty="0" smtClean="0"/>
              <a:t> </a:t>
            </a:r>
            <a:r>
              <a:rPr lang="ru-RU" sz="2000" dirty="0" err="1" smtClean="0"/>
              <a:t>втрачається</a:t>
            </a:r>
            <a:r>
              <a:rPr lang="ru-RU" sz="2000" dirty="0" smtClean="0"/>
              <a:t> 5-7 млн. га </a:t>
            </a:r>
            <a:r>
              <a:rPr lang="ru-RU" sz="2000" dirty="0" err="1" smtClean="0"/>
              <a:t>родючих</a:t>
            </a:r>
            <a:r>
              <a:rPr lang="ru-RU" sz="2000" dirty="0" smtClean="0"/>
              <a:t> земель.</a:t>
            </a:r>
          </a:p>
          <a:p>
            <a:r>
              <a:rPr lang="ru-RU" sz="2000" dirty="0" smtClean="0"/>
              <a:t>Разом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врожаєм</a:t>
            </a:r>
            <a:r>
              <a:rPr lang="ru-RU" sz="2000" dirty="0" smtClean="0"/>
              <a:t> </a:t>
            </a:r>
            <a:r>
              <a:rPr lang="ru-RU" sz="2000" dirty="0" err="1" smtClean="0"/>
              <a:t>людина</a:t>
            </a:r>
            <a:r>
              <a:rPr lang="ru-RU" sz="2000" dirty="0" smtClean="0"/>
              <a:t> </a:t>
            </a:r>
            <a:r>
              <a:rPr lang="ru-RU" sz="2000" dirty="0" err="1" smtClean="0"/>
              <a:t>забирає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ґрунту</a:t>
            </a:r>
            <a:r>
              <a:rPr lang="ru-RU" sz="2000" dirty="0" smtClean="0"/>
              <a:t> </a:t>
            </a:r>
            <a:r>
              <a:rPr lang="ru-RU" sz="2000" dirty="0" err="1" smtClean="0"/>
              <a:t>значну</a:t>
            </a:r>
            <a:r>
              <a:rPr lang="ru-RU" sz="2000" dirty="0" smtClean="0"/>
              <a:t> </a:t>
            </a:r>
            <a:r>
              <a:rPr lang="ru-RU" sz="2000" dirty="0" err="1" smtClean="0"/>
              <a:t>кількість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органічних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мінеральних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речовин</a:t>
            </a:r>
            <a:r>
              <a:rPr lang="ru-RU" sz="2000" dirty="0" smtClean="0"/>
              <a:t>, </a:t>
            </a:r>
            <a:r>
              <a:rPr lang="ru-RU" sz="2000" dirty="0" err="1" smtClean="0"/>
              <a:t>збіднює</a:t>
            </a:r>
            <a:r>
              <a:rPr lang="ru-RU" sz="2000" dirty="0" smtClean="0"/>
              <a:t>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.</a:t>
            </a:r>
          </a:p>
          <a:p>
            <a:endParaRPr lang="ru-RU" sz="2000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 </a:t>
            </a:r>
            <a:r>
              <a:rPr lang="ru-RU" sz="2800" dirty="0" err="1" smtClean="0"/>
              <a:t>Вплив</a:t>
            </a:r>
            <a:r>
              <a:rPr lang="ru-RU" sz="2800" dirty="0" smtClean="0"/>
              <a:t> </a:t>
            </a:r>
            <a:r>
              <a:rPr lang="ru-RU" sz="2800" dirty="0" err="1" smtClean="0"/>
              <a:t>господарської</a:t>
            </a:r>
            <a:r>
              <a:rPr lang="ru-RU" sz="2800" dirty="0" smtClean="0"/>
              <a:t> </a:t>
            </a:r>
            <a:r>
              <a:rPr lang="ru-RU" sz="2800" dirty="0" err="1" smtClean="0"/>
              <a:t>діяльності</a:t>
            </a:r>
            <a:r>
              <a:rPr lang="ru-RU" sz="2800" dirty="0" smtClean="0"/>
              <a:t> на </a:t>
            </a:r>
            <a:r>
              <a:rPr lang="ru-RU" sz="2800" dirty="0" err="1" smtClean="0"/>
              <a:t>ґрунт</a:t>
            </a:r>
            <a:endParaRPr lang="ru-RU" sz="2800" dirty="0"/>
          </a:p>
        </p:txBody>
      </p:sp>
      <p:pic>
        <p:nvPicPr>
          <p:cNvPr id="4098" name="Picture 2" descr="http://www.oilexp.ru/wp-content/uploads/2009/01/zasuh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4000504"/>
            <a:ext cx="3189925" cy="20566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525963"/>
          </a:xfrm>
        </p:spPr>
        <p:txBody>
          <a:bodyPr>
            <a:normAutofit/>
          </a:bodyPr>
          <a:lstStyle/>
          <a:p>
            <a:r>
              <a:rPr lang="ru-RU" sz="1800" i="1" dirty="0" err="1" smtClean="0"/>
              <a:t>Хімізація</a:t>
            </a:r>
            <a:r>
              <a:rPr lang="ru-RU" sz="1800" i="1" dirty="0" smtClean="0"/>
              <a:t> </a:t>
            </a:r>
            <a:r>
              <a:rPr lang="ru-RU" sz="1800" i="1" dirty="0" err="1" smtClean="0"/>
              <a:t>сільського</a:t>
            </a:r>
            <a:r>
              <a:rPr lang="ru-RU" sz="1800" dirty="0" smtClean="0"/>
              <a:t> </a:t>
            </a:r>
            <a:r>
              <a:rPr lang="ru-RU" sz="1800" dirty="0" err="1" smtClean="0"/>
              <a:t>господарства</a:t>
            </a:r>
            <a:r>
              <a:rPr lang="ru-RU" sz="1800" dirty="0" smtClean="0"/>
              <a:t> </a:t>
            </a:r>
            <a:r>
              <a:rPr lang="ru-RU" sz="1800" dirty="0" err="1" smtClean="0"/>
              <a:t>зумовлює</a:t>
            </a:r>
            <a:r>
              <a:rPr lang="ru-RU" sz="1800" dirty="0" smtClean="0"/>
              <a:t> </a:t>
            </a:r>
            <a:r>
              <a:rPr lang="ru-RU" sz="1800" dirty="0" err="1" smtClean="0"/>
              <a:t>погіршення</a:t>
            </a:r>
            <a:r>
              <a:rPr lang="ru-RU" sz="1800" dirty="0" smtClean="0"/>
              <a:t> стану </a:t>
            </a:r>
            <a:r>
              <a:rPr lang="ru-RU" sz="1800" dirty="0" err="1" smtClean="0"/>
              <a:t>ґрунтів</a:t>
            </a:r>
            <a:r>
              <a:rPr lang="ru-RU" sz="1800" dirty="0" smtClean="0"/>
              <a:t> в </a:t>
            </a:r>
            <a:r>
              <a:rPr lang="ru-RU" sz="1800" dirty="0" err="1" smtClean="0"/>
              <a:t>результаті</a:t>
            </a:r>
            <a:r>
              <a:rPr lang="ru-RU" sz="1800" dirty="0" smtClean="0"/>
              <a:t> </a:t>
            </a:r>
            <a:r>
              <a:rPr lang="ru-RU" sz="1800" dirty="0" err="1" smtClean="0"/>
              <a:t>накопичення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в</a:t>
            </a:r>
            <a:r>
              <a:rPr lang="ru-RU" sz="1800" dirty="0" smtClean="0"/>
              <a:t> них </a:t>
            </a:r>
            <a:r>
              <a:rPr lang="ru-RU" sz="1800" dirty="0" err="1" smtClean="0"/>
              <a:t>шкідливих</a:t>
            </a:r>
            <a:r>
              <a:rPr lang="ru-RU" sz="1800" dirty="0" smtClean="0"/>
              <a:t> </a:t>
            </a:r>
            <a:r>
              <a:rPr lang="ru-RU" sz="1800" dirty="0" err="1" smtClean="0"/>
              <a:t>хімічних</a:t>
            </a:r>
            <a:r>
              <a:rPr lang="ru-RU" sz="1800" dirty="0" smtClean="0"/>
              <a:t> </a:t>
            </a:r>
            <a:r>
              <a:rPr lang="ru-RU" sz="1800" dirty="0" err="1" smtClean="0"/>
              <a:t>речовин</a:t>
            </a:r>
            <a:r>
              <a:rPr lang="ru-RU" sz="1800" dirty="0" smtClean="0"/>
              <a:t> </a:t>
            </a:r>
            <a:r>
              <a:rPr lang="ru-RU" sz="1800" dirty="0" err="1" smtClean="0"/>
              <a:t>після</a:t>
            </a:r>
            <a:r>
              <a:rPr lang="ru-RU" sz="1800" dirty="0" smtClean="0"/>
              <a:t> </a:t>
            </a:r>
            <a:r>
              <a:rPr lang="ru-RU" sz="1800" dirty="0" err="1" smtClean="0"/>
              <a:t>внесення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мінеральних</a:t>
            </a:r>
            <a:r>
              <a:rPr lang="ru-RU" sz="1800" dirty="0" smtClean="0"/>
              <a:t> добрив, </a:t>
            </a:r>
            <a:r>
              <a:rPr lang="ru-RU" sz="1800" dirty="0" err="1" smtClean="0"/>
              <a:t>пестицидів</a:t>
            </a:r>
            <a:r>
              <a:rPr lang="ru-RU" sz="1800" dirty="0" smtClean="0"/>
              <a:t> та </a:t>
            </a:r>
            <a:r>
              <a:rPr lang="ru-RU" sz="1800" dirty="0" err="1" smtClean="0"/>
              <a:t>отрутохімікатів</a:t>
            </a:r>
            <a:r>
              <a:rPr lang="ru-RU" sz="1800" dirty="0" smtClean="0"/>
              <a:t>. Внесений у </a:t>
            </a:r>
            <a:r>
              <a:rPr lang="ru-RU" sz="1800" dirty="0" err="1" smtClean="0"/>
              <a:t>ґрунт</a:t>
            </a:r>
            <a:r>
              <a:rPr lang="ru-RU" sz="1800" dirty="0" smtClean="0"/>
              <a:t> </a:t>
            </a:r>
            <a:r>
              <a:rPr lang="ru-RU" sz="1800" dirty="0" err="1" smtClean="0"/>
              <a:t>сполуки</a:t>
            </a:r>
            <a:r>
              <a:rPr lang="ru-RU" sz="1800" dirty="0" smtClean="0"/>
              <a:t> фосфору практично не </a:t>
            </a:r>
            <a:r>
              <a:rPr lang="ru-RU" sz="1800" dirty="0" err="1" smtClean="0"/>
              <a:t>вимиваються</a:t>
            </a:r>
            <a:r>
              <a:rPr lang="ru-RU" sz="1800" dirty="0" smtClean="0"/>
              <a:t>. </a:t>
            </a:r>
            <a:r>
              <a:rPr lang="ru-RU" sz="1800" dirty="0" err="1" smtClean="0"/>
              <a:t>Використання</a:t>
            </a:r>
            <a:r>
              <a:rPr lang="ru-RU" sz="1800" dirty="0" smtClean="0"/>
              <a:t> </a:t>
            </a:r>
            <a:r>
              <a:rPr lang="ru-RU" sz="1800" dirty="0" err="1" smtClean="0"/>
              <a:t>фосфорних</a:t>
            </a:r>
            <a:r>
              <a:rPr lang="ru-RU" sz="1800" dirty="0" smtClean="0"/>
              <a:t> добрив </a:t>
            </a:r>
            <a:r>
              <a:rPr lang="ru-RU" sz="1800" dirty="0" err="1" smtClean="0"/>
              <a:t>сприяє</a:t>
            </a:r>
            <a:r>
              <a:rPr lang="ru-RU" sz="1800" dirty="0" smtClean="0"/>
              <a:t> </a:t>
            </a:r>
            <a:r>
              <a:rPr lang="ru-RU" sz="1800" dirty="0" err="1" smtClean="0"/>
              <a:t>накопиченню</a:t>
            </a:r>
            <a:r>
              <a:rPr lang="ru-RU" sz="1800" dirty="0" smtClean="0"/>
              <a:t> в </a:t>
            </a:r>
            <a:r>
              <a:rPr lang="ru-RU" sz="1800" dirty="0" err="1" smtClean="0"/>
              <a:t>ґрунті</a:t>
            </a:r>
            <a:r>
              <a:rPr lang="ru-RU" sz="1800" dirty="0" smtClean="0"/>
              <a:t> фтору, урану, </a:t>
            </a:r>
            <a:r>
              <a:rPr lang="ru-RU" sz="1800" dirty="0" err="1" smtClean="0"/>
              <a:t>стронцію</a:t>
            </a:r>
            <a:r>
              <a:rPr lang="ru-RU" sz="1800" dirty="0" smtClean="0"/>
              <a:t>, </a:t>
            </a:r>
            <a:r>
              <a:rPr lang="ru-RU" sz="1800" dirty="0" err="1" smtClean="0"/>
              <a:t>радію</a:t>
            </a:r>
            <a:r>
              <a:rPr lang="ru-RU" sz="1800" dirty="0" smtClean="0"/>
              <a:t>. </a:t>
            </a:r>
            <a:r>
              <a:rPr lang="ru-RU" sz="1800" dirty="0" err="1" smtClean="0"/>
              <a:t>Використання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азотних</a:t>
            </a:r>
            <a:r>
              <a:rPr lang="ru-RU" sz="1800" dirty="0" smtClean="0"/>
              <a:t> добрив </a:t>
            </a:r>
            <a:r>
              <a:rPr lang="ru-RU" sz="1800" dirty="0" err="1" smtClean="0"/>
              <a:t>зумовлює</a:t>
            </a:r>
            <a:r>
              <a:rPr lang="ru-RU" sz="1800" dirty="0" smtClean="0"/>
              <a:t> </a:t>
            </a:r>
            <a:r>
              <a:rPr lang="ru-RU" sz="1800" dirty="0" err="1" smtClean="0"/>
              <a:t>накопичення</a:t>
            </a:r>
            <a:r>
              <a:rPr lang="ru-RU" sz="1800" dirty="0" smtClean="0"/>
              <a:t> </a:t>
            </a:r>
            <a:r>
              <a:rPr lang="ru-RU" sz="1800" dirty="0" err="1" smtClean="0"/>
              <a:t>нітратів</a:t>
            </a:r>
            <a:r>
              <a:rPr lang="ru-RU" sz="1800" dirty="0" smtClean="0"/>
              <a:t> в </a:t>
            </a:r>
            <a:r>
              <a:rPr lang="ru-RU" sz="1800" dirty="0" err="1" smtClean="0"/>
              <a:t>ґрунті</a:t>
            </a:r>
            <a:r>
              <a:rPr lang="ru-RU" sz="1800" dirty="0" smtClean="0"/>
              <a:t>. З </a:t>
            </a:r>
            <a:r>
              <a:rPr lang="ru-RU" sz="1800" dirty="0" err="1" smtClean="0"/>
              <a:t>ґрунту</a:t>
            </a:r>
            <a:r>
              <a:rPr lang="ru-RU" sz="1800" dirty="0" smtClean="0"/>
              <a:t> вони </a:t>
            </a:r>
            <a:r>
              <a:rPr lang="ru-RU" sz="1800" dirty="0" err="1" smtClean="0"/>
              <a:t>переходять</a:t>
            </a:r>
            <a:r>
              <a:rPr lang="ru-RU" sz="1800" dirty="0" smtClean="0"/>
              <a:t> в </a:t>
            </a:r>
            <a:r>
              <a:rPr lang="ru-RU" sz="1800" dirty="0" err="1" smtClean="0"/>
              <a:t>овочі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фрукти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негативно </a:t>
            </a:r>
            <a:r>
              <a:rPr lang="ru-RU" sz="1800" dirty="0" err="1" smtClean="0"/>
              <a:t>впливають</a:t>
            </a:r>
            <a:r>
              <a:rPr lang="ru-RU" sz="1800" dirty="0" smtClean="0"/>
              <a:t> на </a:t>
            </a:r>
            <a:r>
              <a:rPr lang="ru-RU" sz="1800" dirty="0" err="1" smtClean="0"/>
              <a:t>здоров’я</a:t>
            </a:r>
            <a:r>
              <a:rPr lang="ru-RU" sz="1800" dirty="0" smtClean="0"/>
              <a:t> </a:t>
            </a:r>
            <a:r>
              <a:rPr lang="ru-RU" sz="1800" dirty="0" err="1" smtClean="0"/>
              <a:t>людини</a:t>
            </a:r>
            <a:r>
              <a:rPr lang="ru-RU" sz="1800" dirty="0" smtClean="0"/>
              <a:t>.</a:t>
            </a:r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                 </a:t>
            </a:r>
            <a:r>
              <a:rPr lang="ru-RU" sz="2800" dirty="0" err="1" smtClean="0"/>
              <a:t>Хімічне</a:t>
            </a:r>
            <a:r>
              <a:rPr lang="ru-RU" sz="2800" dirty="0" smtClean="0"/>
              <a:t> </a:t>
            </a:r>
            <a:r>
              <a:rPr lang="ru-RU" sz="2800" dirty="0" err="1" smtClean="0"/>
              <a:t>забруднення</a:t>
            </a:r>
            <a:endParaRPr lang="ru-RU" sz="2800" dirty="0"/>
          </a:p>
        </p:txBody>
      </p:sp>
      <p:pic>
        <p:nvPicPr>
          <p:cNvPr id="3074" name="Picture 2" descr="http://4.bp.blogspot.com/-a-OyRAdrlFc/UnpaS7PYg4I/AAAAAAAAACQ/fxS9ixxbE18/s1600/0,,15671882_303,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3929066"/>
            <a:ext cx="3929090" cy="22115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1800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Ерозія</a:t>
            </a:r>
            <a:r>
              <a:rPr lang="ru-RU" sz="18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ґрунту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 (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від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лат. </a:t>
            </a:r>
            <a:r>
              <a:rPr lang="en-GB" sz="1800" i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erosio</a:t>
            </a:r>
            <a:r>
              <a:rPr lang="en-GB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 –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роз’їдання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) –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це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різноманітні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процеси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руйнування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ґрунту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і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переміщення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продуктів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руйнування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водою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і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вітром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  <a:p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Ерозійні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процеси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поділяють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на </a:t>
            </a:r>
            <a:r>
              <a:rPr lang="ru-RU" sz="1800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геологічні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 (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природні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),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які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протікають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повільно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і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 </a:t>
            </a:r>
            <a:r>
              <a:rPr lang="ru-RU" sz="1800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руйнівні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що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виникають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внаслідок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антропогенної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діяльності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і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протікають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швидко</a:t>
            </a:r>
            <a:r>
              <a:rPr lang="ru-RU" sz="1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            Ерозія </a:t>
            </a:r>
            <a:r>
              <a:rPr lang="ru-RU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ґрунту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6" name="Picture 2" descr="http://agronationale.ru/upload/stories/statyi/005/erosio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1428736"/>
            <a:ext cx="4071966" cy="47863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 err="1" smtClean="0">
                <a:latin typeface="Calibri" pitchFamily="34" charset="0"/>
                <a:cs typeface="Times New Roman" pitchFamily="18" charset="0"/>
              </a:rPr>
              <a:t>Наслідки</a:t>
            </a:r>
            <a:r>
              <a:rPr lang="ru-RU" b="1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Calibri" pitchFamily="34" charset="0"/>
                <a:cs typeface="Times New Roman" pitchFamily="18" charset="0"/>
              </a:rPr>
              <a:t>забруднення</a:t>
            </a:r>
            <a:r>
              <a:rPr lang="ru-RU" b="1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Calibri" pitchFamily="34" charset="0"/>
                <a:cs typeface="Times New Roman" pitchFamily="18" charset="0"/>
              </a:rPr>
              <a:t>ґрунту</a:t>
            </a:r>
            <a:endParaRPr lang="ru-RU" dirty="0" smtClean="0">
              <a:latin typeface="Calibri" pitchFamily="34" charset="0"/>
              <a:cs typeface="Times New Roman" pitchFamily="18" charset="0"/>
            </a:endParaRPr>
          </a:p>
          <a:p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Забруднення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ґрунту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промисловими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об’єктами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несе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собі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серйозну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потенційну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загрозу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для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здоров’я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людини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екосистем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економіки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цілому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Наслідки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поки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зовсім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чітко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виявлені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через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наявність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великої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кількості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небезпечних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сполук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їх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різного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вмісту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ґрунті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. </a:t>
            </a:r>
            <a:br>
              <a:rPr lang="ru-RU" dirty="0" smtClean="0">
                <a:latin typeface="Calibri" pitchFamily="34" charset="0"/>
                <a:cs typeface="Times New Roman" pitchFamily="18" charset="0"/>
              </a:rPr>
            </a:br>
            <a:endParaRPr lang="ru-RU" dirty="0" smtClean="0">
              <a:latin typeface="Calibri" pitchFamily="34" charset="0"/>
              <a:cs typeface="Times New Roman" pitchFamily="18" charset="0"/>
            </a:endParaRPr>
          </a:p>
          <a:p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Наслідки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можуть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бути такими: </a:t>
            </a:r>
            <a:br>
              <a:rPr lang="ru-RU" dirty="0" smtClean="0">
                <a:latin typeface="Calibri" pitchFamily="34" charset="0"/>
                <a:cs typeface="Times New Roman" pitchFamily="18" charset="0"/>
              </a:rPr>
            </a:br>
            <a:endParaRPr lang="ru-RU" dirty="0" smtClean="0">
              <a:latin typeface="Calibri" pitchFamily="34" charset="0"/>
              <a:cs typeface="Times New Roman" pitchFamily="18" charset="0"/>
            </a:endParaRPr>
          </a:p>
          <a:p>
            <a:r>
              <a:rPr lang="ru-RU" dirty="0" smtClean="0">
                <a:latin typeface="Calibri" pitchFamily="34" charset="0"/>
                <a:cs typeface="Times New Roman" pitchFamily="18" charset="0"/>
              </a:rPr>
              <a:t>•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надходження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небезпечних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речовин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ґрунт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поверхневі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ґрунтові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води;</a:t>
            </a:r>
          </a:p>
          <a:p>
            <a:r>
              <a:rPr lang="ru-RU" dirty="0" smtClean="0">
                <a:latin typeface="Calibri" pitchFamily="34" charset="0"/>
                <a:cs typeface="Times New Roman" pitchFamily="18" charset="0"/>
              </a:rPr>
              <a:t>•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поглинання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забруднювальних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сполук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рослинами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Calibri" pitchFamily="34" charset="0"/>
                <a:cs typeface="Times New Roman" pitchFamily="18" charset="0"/>
              </a:rPr>
              <a:t>•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прямий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контакт людей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із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забрудненим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ґрунтом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Calibri" pitchFamily="34" charset="0"/>
                <a:cs typeface="Times New Roman" pitchFamily="18" charset="0"/>
              </a:rPr>
              <a:t>•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вдихання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часток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пилу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летких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речовин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Calibri" pitchFamily="34" charset="0"/>
                <a:cs typeface="Times New Roman" pitchFamily="18" charset="0"/>
              </a:rPr>
              <a:t>•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пожежа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виділення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газів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звалищах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побутових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промислових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відходів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Calibri" pitchFamily="34" charset="0"/>
                <a:cs typeface="Times New Roman" pitchFamily="18" charset="0"/>
              </a:rPr>
              <a:t>•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корозія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труб та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інших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елементів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підземних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комунікацій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Calibri" pitchFamily="34" charset="0"/>
                <a:cs typeface="Times New Roman" pitchFamily="18" charset="0"/>
              </a:rPr>
              <a:t>•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утворення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шкідливих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вторинних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відходів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;</a:t>
            </a:r>
          </a:p>
          <a:p>
            <a:r>
              <a:rPr lang="ru-RU" dirty="0" smtClean="0">
                <a:latin typeface="Calibri" pitchFamily="34" charset="0"/>
                <a:cs typeface="Times New Roman" pitchFamily="18" charset="0"/>
              </a:rPr>
              <a:t>•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конфлікти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при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обробці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та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використанні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Calibri" pitchFamily="34" charset="0"/>
                <a:cs typeface="Times New Roman" pitchFamily="18" charset="0"/>
              </a:rPr>
              <a:t>землі</a:t>
            </a:r>
            <a:r>
              <a:rPr lang="ru-RU" dirty="0" smtClean="0">
                <a:latin typeface="Calibri" pitchFamily="34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       Наслідки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Calibri" pitchFamily="34" charset="0"/>
              </a:rPr>
              <a:t>Таким чином, проблема </a:t>
            </a:r>
            <a:r>
              <a:rPr lang="ru-RU" sz="2000" dirty="0" err="1" smtClean="0">
                <a:latin typeface="Calibri" pitchFamily="34" charset="0"/>
              </a:rPr>
              <a:t>охорони</a:t>
            </a:r>
            <a:r>
              <a:rPr lang="ru-RU" sz="2000" dirty="0" smtClean="0">
                <a:latin typeface="Calibri" pitchFamily="34" charset="0"/>
              </a:rPr>
              <a:t> </a:t>
            </a:r>
            <a:r>
              <a:rPr lang="ru-RU" sz="2000" dirty="0" err="1" smtClean="0">
                <a:latin typeface="Calibri" pitchFamily="34" charset="0"/>
              </a:rPr>
              <a:t>ґрунтів</a:t>
            </a:r>
            <a:r>
              <a:rPr lang="ru-RU" sz="2000" dirty="0" smtClean="0">
                <a:latin typeface="Calibri" pitchFamily="34" charset="0"/>
              </a:rPr>
              <a:t> </a:t>
            </a:r>
            <a:r>
              <a:rPr lang="ru-RU" sz="2000" dirty="0" err="1" smtClean="0">
                <a:latin typeface="Calibri" pitchFamily="34" charset="0"/>
              </a:rPr>
              <a:t>набула</a:t>
            </a:r>
            <a:r>
              <a:rPr lang="ru-RU" sz="2000" dirty="0" smtClean="0">
                <a:latin typeface="Calibri" pitchFamily="34" charset="0"/>
              </a:rPr>
              <a:t> </a:t>
            </a:r>
            <a:r>
              <a:rPr lang="ru-RU" sz="2000" dirty="0" err="1" smtClean="0">
                <a:latin typeface="Calibri" pitchFamily="34" charset="0"/>
              </a:rPr>
              <a:t>надзвичайної</a:t>
            </a:r>
            <a:r>
              <a:rPr lang="ru-RU" sz="2000" dirty="0" smtClean="0">
                <a:latin typeface="Calibri" pitchFamily="34" charset="0"/>
              </a:rPr>
              <a:t> </a:t>
            </a:r>
            <a:r>
              <a:rPr lang="ru-RU" sz="2000" dirty="0" err="1" smtClean="0">
                <a:latin typeface="Calibri" pitchFamily="34" charset="0"/>
              </a:rPr>
              <a:t>гостроти</a:t>
            </a:r>
            <a:r>
              <a:rPr lang="ru-RU" sz="2000" dirty="0" smtClean="0">
                <a:latin typeface="Calibri" pitchFamily="34" charset="0"/>
              </a:rPr>
              <a:t>. З метою </a:t>
            </a:r>
            <a:r>
              <a:rPr lang="ru-RU" sz="2000" dirty="0" err="1" smtClean="0">
                <a:latin typeface="Calibri" pitchFamily="34" charset="0"/>
              </a:rPr>
              <a:t>охорони</a:t>
            </a:r>
            <a:r>
              <a:rPr lang="ru-RU" sz="2000" dirty="0" smtClean="0">
                <a:latin typeface="Calibri" pitchFamily="34" charset="0"/>
              </a:rPr>
              <a:t> </a:t>
            </a:r>
            <a:r>
              <a:rPr lang="ru-RU" sz="2000" dirty="0" err="1" smtClean="0">
                <a:latin typeface="Calibri" pitchFamily="34" charset="0"/>
              </a:rPr>
              <a:t>ґрунтів</a:t>
            </a:r>
            <a:r>
              <a:rPr lang="ru-RU" sz="2000" dirty="0" smtClean="0">
                <a:latin typeface="Calibri" pitchFamily="34" charset="0"/>
              </a:rPr>
              <a:t> </a:t>
            </a:r>
            <a:r>
              <a:rPr lang="ru-RU" sz="2000" dirty="0" err="1" smtClean="0">
                <a:latin typeface="Calibri" pitchFamily="34" charset="0"/>
              </a:rPr>
              <a:t>потрібно</a:t>
            </a:r>
            <a:r>
              <a:rPr lang="ru-RU" sz="2000" dirty="0" smtClean="0">
                <a:latin typeface="Calibri" pitchFamily="34" charset="0"/>
              </a:rPr>
              <a:t> </a:t>
            </a:r>
            <a:r>
              <a:rPr lang="ru-RU" sz="2000" dirty="0" err="1" smtClean="0">
                <a:latin typeface="Calibri" pitchFamily="34" charset="0"/>
              </a:rPr>
              <a:t>раціонально</a:t>
            </a:r>
            <a:r>
              <a:rPr lang="ru-RU" sz="2000" dirty="0" smtClean="0">
                <a:latin typeface="Calibri" pitchFamily="34" charset="0"/>
              </a:rPr>
              <a:t> </a:t>
            </a:r>
            <a:r>
              <a:rPr lang="ru-RU" sz="2000" dirty="0" err="1" smtClean="0">
                <a:latin typeface="Calibri" pitchFamily="34" charset="0"/>
              </a:rPr>
              <a:t>використовувати</a:t>
            </a:r>
            <a:r>
              <a:rPr lang="ru-RU" sz="2000" dirty="0" smtClean="0">
                <a:latin typeface="Calibri" pitchFamily="34" charset="0"/>
              </a:rPr>
              <a:t> </a:t>
            </a:r>
            <a:r>
              <a:rPr lang="ru-RU" sz="2000" dirty="0" err="1" smtClean="0">
                <a:latin typeface="Calibri" pitchFamily="34" charset="0"/>
              </a:rPr>
              <a:t>ґрунти</a:t>
            </a:r>
            <a:r>
              <a:rPr lang="ru-RU" sz="2000" dirty="0" smtClean="0">
                <a:latin typeface="Calibri" pitchFamily="34" charset="0"/>
              </a:rPr>
              <a:t>, </a:t>
            </a:r>
            <a:r>
              <a:rPr lang="ru-RU" sz="2000" dirty="0" err="1" smtClean="0">
                <a:latin typeface="Calibri" pitchFamily="34" charset="0"/>
              </a:rPr>
              <a:t>контролювати</a:t>
            </a:r>
            <a:r>
              <a:rPr lang="ru-RU" sz="2000" dirty="0" smtClean="0">
                <a:latin typeface="Calibri" pitchFamily="34" charset="0"/>
              </a:rPr>
              <a:t> </a:t>
            </a:r>
            <a:r>
              <a:rPr lang="ru-RU" sz="2000" dirty="0" err="1" smtClean="0">
                <a:latin typeface="Calibri" pitchFamily="34" charset="0"/>
              </a:rPr>
              <a:t>вміст</a:t>
            </a:r>
            <a:r>
              <a:rPr lang="ru-RU" sz="2000" dirty="0" smtClean="0">
                <a:latin typeface="Calibri" pitchFamily="34" charset="0"/>
              </a:rPr>
              <a:t> </a:t>
            </a:r>
            <a:r>
              <a:rPr lang="ru-RU" sz="2000" dirty="0" err="1" smtClean="0">
                <a:latin typeface="Calibri" pitchFamily="34" charset="0"/>
              </a:rPr>
              <a:t>забруднень</a:t>
            </a:r>
            <a:r>
              <a:rPr lang="ru-RU" sz="2000" dirty="0" smtClean="0">
                <a:latin typeface="Calibri" pitchFamily="34" charset="0"/>
              </a:rPr>
              <a:t>, </a:t>
            </a:r>
            <a:r>
              <a:rPr lang="ru-RU" sz="2000" dirty="0" err="1" smtClean="0">
                <a:latin typeface="Calibri" pitchFamily="34" charset="0"/>
              </a:rPr>
              <a:t>покращувати</a:t>
            </a:r>
            <a:r>
              <a:rPr lang="ru-RU" sz="2000" dirty="0" smtClean="0">
                <a:latin typeface="Calibri" pitchFamily="34" charset="0"/>
              </a:rPr>
              <a:t> </a:t>
            </a:r>
            <a:r>
              <a:rPr lang="ru-RU" sz="2000" dirty="0" err="1" smtClean="0">
                <a:latin typeface="Calibri" pitchFamily="34" charset="0"/>
              </a:rPr>
              <a:t>властивості</a:t>
            </a:r>
            <a:r>
              <a:rPr lang="ru-RU" sz="2000" dirty="0" smtClean="0">
                <a:latin typeface="Calibri" pitchFamily="34" charset="0"/>
              </a:rPr>
              <a:t> </a:t>
            </a:r>
            <a:r>
              <a:rPr lang="ru-RU" sz="2000" dirty="0" err="1" smtClean="0">
                <a:latin typeface="Calibri" pitchFamily="34" charset="0"/>
              </a:rPr>
              <a:t>ґрунтів</a:t>
            </a:r>
            <a:r>
              <a:rPr lang="ru-RU" sz="2000" dirty="0" smtClean="0">
                <a:latin typeface="Calibri" pitchFamily="34" charset="0"/>
              </a:rPr>
              <a:t> </a:t>
            </a:r>
            <a:r>
              <a:rPr lang="ru-RU" sz="2000" dirty="0" err="1" smtClean="0">
                <a:latin typeface="Calibri" pitchFamily="34" charset="0"/>
              </a:rPr>
              <a:t>і</a:t>
            </a:r>
            <a:r>
              <a:rPr lang="ru-RU" sz="2000" dirty="0" smtClean="0">
                <a:latin typeface="Calibri" pitchFamily="34" charset="0"/>
              </a:rPr>
              <a:t> </a:t>
            </a:r>
            <a:r>
              <a:rPr lang="ru-RU" sz="2000" dirty="0" err="1" smtClean="0">
                <a:latin typeface="Calibri" pitchFamily="34" charset="0"/>
              </a:rPr>
              <a:t>відновлювати</a:t>
            </a:r>
            <a:r>
              <a:rPr lang="ru-RU" sz="2000" dirty="0" smtClean="0">
                <a:latin typeface="Calibri" pitchFamily="34" charset="0"/>
              </a:rPr>
              <a:t> </a:t>
            </a:r>
            <a:r>
              <a:rPr lang="ru-RU" sz="2000" dirty="0" err="1" smtClean="0">
                <a:latin typeface="Calibri" pitchFamily="34" charset="0"/>
              </a:rPr>
              <a:t>ґрунтовий</a:t>
            </a:r>
            <a:r>
              <a:rPr lang="ru-RU" sz="2000" dirty="0" smtClean="0">
                <a:latin typeface="Calibri" pitchFamily="34" charset="0"/>
              </a:rPr>
              <a:t> </a:t>
            </a:r>
            <a:r>
              <a:rPr lang="ru-RU" sz="2000" dirty="0" err="1" smtClean="0">
                <a:latin typeface="Calibri" pitchFamily="34" charset="0"/>
              </a:rPr>
              <a:t>покрив</a:t>
            </a:r>
            <a:r>
              <a:rPr lang="ru-RU" sz="2000" dirty="0" smtClean="0">
                <a:latin typeface="Calibri" pitchFamily="34" charset="0"/>
              </a:rPr>
              <a:t>. </a:t>
            </a:r>
            <a:r>
              <a:rPr lang="ru-RU" sz="2000" dirty="0" err="1" smtClean="0">
                <a:latin typeface="Calibri" pitchFamily="34" charset="0"/>
              </a:rPr>
              <a:t>Однак</a:t>
            </a:r>
            <a:r>
              <a:rPr lang="ru-RU" sz="2000" dirty="0" smtClean="0">
                <a:latin typeface="Calibri" pitchFamily="34" charset="0"/>
              </a:rPr>
              <a:t>, </a:t>
            </a:r>
            <a:r>
              <a:rPr lang="ru-RU" sz="2000" dirty="0" err="1" smtClean="0">
                <a:latin typeface="Calibri" pitchFamily="34" charset="0"/>
              </a:rPr>
              <a:t>сучасний</a:t>
            </a:r>
            <a:r>
              <a:rPr lang="ru-RU" sz="2000" dirty="0" smtClean="0">
                <a:latin typeface="Calibri" pitchFamily="34" charset="0"/>
              </a:rPr>
              <a:t> </a:t>
            </a:r>
            <a:r>
              <a:rPr lang="ru-RU" sz="2000" dirty="0" err="1" smtClean="0">
                <a:latin typeface="Calibri" pitchFamily="34" charset="0"/>
              </a:rPr>
              <a:t>рівень</a:t>
            </a:r>
            <a:r>
              <a:rPr lang="ru-RU" sz="2000" dirty="0" smtClean="0">
                <a:latin typeface="Calibri" pitchFamily="34" charset="0"/>
              </a:rPr>
              <a:t> </a:t>
            </a:r>
            <a:r>
              <a:rPr lang="ru-RU" sz="2000" dirty="0" err="1" smtClean="0">
                <a:latin typeface="Calibri" pitchFamily="34" charset="0"/>
              </a:rPr>
              <a:t>господарювання</a:t>
            </a:r>
            <a:r>
              <a:rPr lang="ru-RU" sz="2000" dirty="0" smtClean="0">
                <a:latin typeface="Calibri" pitchFamily="34" charset="0"/>
              </a:rPr>
              <a:t> не </a:t>
            </a:r>
            <a:r>
              <a:rPr lang="ru-RU" sz="2000" dirty="0" err="1" smtClean="0">
                <a:latin typeface="Calibri" pitchFamily="34" charset="0"/>
              </a:rPr>
              <a:t>дає</a:t>
            </a:r>
            <a:r>
              <a:rPr lang="ru-RU" sz="2000" dirty="0" smtClean="0">
                <a:latin typeface="Calibri" pitchFamily="34" charset="0"/>
              </a:rPr>
              <a:t> </a:t>
            </a:r>
            <a:r>
              <a:rPr lang="ru-RU" sz="2000" dirty="0" err="1" smtClean="0">
                <a:latin typeface="Calibri" pitchFamily="34" charset="0"/>
              </a:rPr>
              <a:t>змоги</a:t>
            </a:r>
            <a:r>
              <a:rPr lang="ru-RU" sz="2000" dirty="0" smtClean="0">
                <a:latin typeface="Calibri" pitchFamily="34" charset="0"/>
              </a:rPr>
              <a:t> </a:t>
            </a:r>
            <a:r>
              <a:rPr lang="ru-RU" sz="2000" dirty="0" err="1" smtClean="0">
                <a:latin typeface="Calibri" pitchFamily="34" charset="0"/>
              </a:rPr>
              <a:t>ефективно</a:t>
            </a:r>
            <a:r>
              <a:rPr lang="ru-RU" sz="2000" dirty="0" smtClean="0">
                <a:latin typeface="Calibri" pitchFamily="34" charset="0"/>
              </a:rPr>
              <a:t> </a:t>
            </a:r>
            <a:r>
              <a:rPr lang="ru-RU" sz="2000" dirty="0" err="1" smtClean="0">
                <a:latin typeface="Calibri" pitchFamily="34" charset="0"/>
              </a:rPr>
              <a:t>і</a:t>
            </a:r>
            <a:r>
              <a:rPr lang="ru-RU" sz="2000" dirty="0" smtClean="0">
                <a:latin typeface="Calibri" pitchFamily="34" charset="0"/>
              </a:rPr>
              <a:t> радикально </a:t>
            </a:r>
            <a:r>
              <a:rPr lang="ru-RU" sz="2000" dirty="0" err="1" smtClean="0">
                <a:latin typeface="Calibri" pitchFamily="34" charset="0"/>
              </a:rPr>
              <a:t>вирішити</a:t>
            </a:r>
            <a:r>
              <a:rPr lang="ru-RU" sz="2000" dirty="0" smtClean="0">
                <a:latin typeface="Calibri" pitchFamily="34" charset="0"/>
              </a:rPr>
              <a:t> проблему </a:t>
            </a:r>
            <a:r>
              <a:rPr lang="ru-RU" sz="2000" dirty="0" err="1" smtClean="0">
                <a:latin typeface="Calibri" pitchFamily="34" charset="0"/>
              </a:rPr>
              <a:t>збереження</a:t>
            </a:r>
            <a:r>
              <a:rPr lang="ru-RU" sz="2000" dirty="0" smtClean="0">
                <a:latin typeface="Calibri" pitchFamily="34" charset="0"/>
              </a:rPr>
              <a:t> </a:t>
            </a:r>
            <a:r>
              <a:rPr lang="ru-RU" sz="2000" dirty="0" err="1" smtClean="0">
                <a:latin typeface="Calibri" pitchFamily="34" charset="0"/>
              </a:rPr>
              <a:t>ґрунтів</a:t>
            </a:r>
            <a:r>
              <a:rPr lang="ru-RU" sz="2000" dirty="0" smtClean="0">
                <a:latin typeface="Calibri" pitchFamily="34" charset="0"/>
              </a:rPr>
              <a:t>.</a:t>
            </a:r>
            <a:endParaRPr lang="ru-RU" sz="2000" dirty="0">
              <a:latin typeface="Calibri" pitchFamily="34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      Висновок</a:t>
            </a:r>
            <a:endParaRPr lang="ru-RU" dirty="0"/>
          </a:p>
        </p:txBody>
      </p:sp>
      <p:pic>
        <p:nvPicPr>
          <p:cNvPr id="23554" name="Picture 2" descr="http://upload.wikimedia.org/wikipedia/commons/9/94/Black_dirt_in_Black_Dirt_Reg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3643314"/>
            <a:ext cx="4406215" cy="24288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59</TotalTime>
  <Words>227</Words>
  <Application>Microsoft Office PowerPoint</Application>
  <PresentationFormat>Экран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Открытая</vt:lpstr>
      <vt:lpstr> Вплив господарської діяльності на ґрунт</vt:lpstr>
      <vt:lpstr>                   Ґрунт</vt:lpstr>
      <vt:lpstr> Вплив господарської діяльності на ґрунт</vt:lpstr>
      <vt:lpstr>                 Хімічне забруднення</vt:lpstr>
      <vt:lpstr>              Ерозія ґрунту</vt:lpstr>
      <vt:lpstr>                 Наслідки</vt:lpstr>
      <vt:lpstr>                Висновок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8</cp:revision>
  <dcterms:created xsi:type="dcterms:W3CDTF">2014-03-02T14:34:25Z</dcterms:created>
  <dcterms:modified xsi:type="dcterms:W3CDTF">2014-03-02T16:48:26Z</dcterms:modified>
</cp:coreProperties>
</file>