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56" r:id="rId3"/>
    <p:sldId id="257" r:id="rId4"/>
    <p:sldId id="259" r:id="rId5"/>
    <p:sldId id="268" r:id="rId6"/>
    <p:sldId id="260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1" autoAdjust="0"/>
    <p:restoredTop sz="94660"/>
  </p:normalViewPr>
  <p:slideViewPr>
    <p:cSldViewPr>
      <p:cViewPr varScale="1">
        <p:scale>
          <a:sx n="70" d="100"/>
          <a:sy n="70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F7C3559-1121-44F9-B2FD-0D3319B72F59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B306ECB-3601-4612-A6F0-742949D18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34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CA8EFD-E677-4620-A4AC-8270F8F69E4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12337-B3D3-484F-AF83-3A45A9793E09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1FD38-22A3-47FE-B59A-18F915266D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92231-1D5E-47E0-9C18-6670E76D7D39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11D32-1B60-4CF8-B743-DA1B35ABA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8BE77-2F07-4264-A085-C61D8645F0F2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64E97-7504-4017-A792-47BA09C3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3D591-D702-4021-AD62-C8B686CE64EE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2D201-D102-4542-8779-686C16AD1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85C7-FE74-4614-9E12-42E32E4F7928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286B-DE24-47F2-AC1A-B080A3ADC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E0AD7-75CC-4182-AE4B-1C9F11EC9D92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F43DA-A209-439D-8E9D-2535EC146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D078-0510-44BA-98D1-E4E819BB085D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1059-A50B-4D67-91EE-B83672839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FEC4-EE52-4D14-8EBE-540F93707601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CF1C-95D7-4EC9-8ECB-16B1C9748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803D5-FBB8-4656-883A-1C63BF585A06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15194-871D-4A9B-AB07-99277B282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79BC-6EEB-432E-BA71-61825559D207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E3567-C31A-41C5-88CD-07FE0DAD0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15884-FB71-4F7A-A074-A8D495B29F06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9FB74-9F86-4E63-8E66-08431BAB1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02F3E8-D652-4AA7-9B6E-6BE247B8A18B}" type="datetimeFigureOut">
              <a:rPr lang="ru-RU"/>
              <a:pPr>
                <a:defRPr/>
              </a:pPr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20DE8A-89C3-4860-BF18-E7EAB02B0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196752"/>
            <a:ext cx="820891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Види</a:t>
            </a:r>
            <a:r>
              <a:rPr lang="ru-RU" sz="8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 </a:t>
            </a:r>
            <a:r>
              <a:rPr lang="ru-RU" sz="8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безробіття</a:t>
            </a: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206215" y="6148156"/>
            <a:ext cx="1904256" cy="6949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Учениці 11 класу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Яременко Юлії</a:t>
            </a:r>
            <a:endParaRPr lang="ru-RU" sz="1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96944" cy="11521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Приховане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безробіття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характеризує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стан </a:t>
            </a:r>
            <a:r>
              <a:rPr lang="ru-RU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br>
              <a:rPr lang="ru-RU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людей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 </a:t>
            </a:r>
            <a:r>
              <a:rPr lang="ru-RU" sz="36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які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працюють</a:t>
            </a:r>
            <a:r>
              <a:rPr lang="ru-RU" sz="36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за наймом, але: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060848"/>
            <a:ext cx="8496944" cy="3528392"/>
          </a:xfrm>
          <a:solidFill>
            <a:schemeClr val="tx2">
              <a:lumMod val="20000"/>
              <a:lumOff val="80000"/>
              <a:alpha val="75000"/>
            </a:schemeClr>
          </a:solidFill>
        </p:spPr>
        <p:txBody>
          <a:bodyPr rtlCol="0">
            <a:noAutofit/>
          </a:bodyPr>
          <a:lstStyle/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незадоволені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підшукують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ймовірність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втратити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 через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претензії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роботодавця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незадоволеного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якістю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обставинами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шукають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роботу;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зайняті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неповний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робочий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адміністративній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відпустці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оплати,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шукають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готові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перейти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роботу.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2790" y="2510240"/>
            <a:ext cx="7992888" cy="2368197"/>
          </a:xfrm>
          <a:solidFill>
            <a:schemeClr val="tx2">
              <a:lumMod val="20000"/>
              <a:lumOff val="80000"/>
              <a:alpha val="54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1. Фрикційне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2. Структурне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3. Циклічне</a:t>
            </a:r>
            <a:endParaRPr lang="ru-RU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135938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Залежно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від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причин,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які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викликають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безробіття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,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розрізняють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його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різні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види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5554960" cy="63567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lang="uk-UA" sz="4400">
                <a:ln cmpd="sng" w="17780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Фрикційне безробіття</a:t>
            </a:r>
            <a:endParaRPr dirty="0" lang="ru-RU" sz="4400">
              <a:ln cmpd="sng" w="17780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250825" y="1052513"/>
            <a:ext cx="4681538" cy="5400675"/>
          </a:xfrm>
          <a:solidFill>
            <a:schemeClr val="tx2">
              <a:lumMod val="20000"/>
              <a:lumOff val="80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Фрикційне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безробіття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пов'язане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з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добровільною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зміною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працівниками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місця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000">
                <a:latin charset="0" pitchFamily="18" typeface="Times New Roman"/>
                <a:cs charset="0" pitchFamily="18" typeface="Times New Roman"/>
              </a:rPr>
              <a:t>роботи</a:t>
            </a:r>
            <a:r>
              <a:rPr b="1" dirty="0" lang="ru-RU" smtClean="0" sz="2000">
                <a:latin charset="0" pitchFamily="18" typeface="Times New Roman"/>
                <a:cs charset="0" pitchFamily="18" typeface="Times New Roman"/>
              </a:rPr>
              <a:t>.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Воно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стосується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робітників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які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шукають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роботу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або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чекають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отримання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роботи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в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найближчому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майбутньому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.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Цей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вид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безробіття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вважається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неминучим і до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певної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міри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бажаним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.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Останнє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пояснюється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тим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що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чимало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робітників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які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добровільно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опинилися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без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роботи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переходять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з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низькооплачуваної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малопродуктивної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роботи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на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вищеоплачувану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і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продуктивнішу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роботу.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Це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обумовлює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раціональніший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розподіл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трудових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ресурсів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а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отже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, і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збільшення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реального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обсягу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національного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продукту.</a:t>
            </a:r>
          </a:p>
          <a:p>
            <a:endParaRPr dirty="0" lang="ru-RU" smtClean="0"/>
          </a:p>
        </p:txBody>
      </p:sp>
      <p:pic>
        <p:nvPicPr>
          <p:cNvPr id="7" name="Объект 6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/>
          </a:blip>
          <a:srcRect r="76"/>
          <a:stretch/>
        </p:blipFill>
        <p:spPr>
          <a:xfrm>
            <a:off x="5004048" y="1052736"/>
            <a:ext cx="3983570" cy="5328592"/>
          </a:xfrm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Структурне безробіття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57200" y="1484313"/>
            <a:ext cx="4402138" cy="5040312"/>
          </a:xfrm>
          <a:solidFill>
            <a:schemeClr val="tx2">
              <a:lumMod val="20000"/>
              <a:lumOff val="80000"/>
              <a:alpha val="62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Структурне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безробіття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пов'яза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не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технологіях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ринок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товарів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постійно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змінюється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з'являються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нові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товари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витісняють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старі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корис-туються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попитом. 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переглядають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структуру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і,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ресурсів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Як правило,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впровадження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технологій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приводить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перенавчання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персоналу. </a:t>
            </a:r>
          </a:p>
          <a:p>
            <a:pPr marL="0" indent="0">
              <a:lnSpc>
                <a:spcPct val="90000"/>
              </a:lnSpc>
            </a:pPr>
            <a:endParaRPr lang="ru-RU" sz="2200" dirty="0" smtClean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4794845" y="1850587"/>
            <a:ext cx="3948617" cy="3591078"/>
          </a:xfrm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468313" y="1916113"/>
            <a:ext cx="8229600" cy="2809031"/>
          </a:xfrm>
          <a:solidFill>
            <a:schemeClr val="accent1">
              <a:alpha val="17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dirty="0" err="1" smtClean="0"/>
              <a:t>Фрикційне</a:t>
            </a:r>
            <a:r>
              <a:rPr lang="ru-RU" altLang="ru-RU" dirty="0" smtClean="0"/>
              <a:t> і </a:t>
            </a:r>
            <a:r>
              <a:rPr lang="ru-RU" altLang="ru-RU" dirty="0" err="1" smtClean="0"/>
              <a:t>структурне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безробіття</a:t>
            </a:r>
            <a:r>
              <a:rPr lang="ru-RU" altLang="ru-RU" dirty="0" smtClean="0"/>
              <a:t> разом </a:t>
            </a:r>
            <a:r>
              <a:rPr lang="ru-RU" altLang="ru-RU" dirty="0" err="1" smtClean="0"/>
              <a:t>дають</a:t>
            </a:r>
            <a:r>
              <a:rPr lang="ru-RU" altLang="ru-RU" dirty="0" smtClean="0"/>
              <a:t> так званий </a:t>
            </a:r>
            <a:r>
              <a:rPr lang="ru-RU" altLang="ru-RU" b="1" dirty="0" err="1" smtClean="0"/>
              <a:t>природний</a:t>
            </a:r>
            <a:r>
              <a:rPr lang="ru-RU" altLang="ru-RU" b="1" dirty="0" smtClean="0"/>
              <a:t> </a:t>
            </a:r>
            <a:r>
              <a:rPr lang="ru-RU" altLang="ru-RU" b="1" dirty="0" err="1" smtClean="0"/>
              <a:t>рівень</a:t>
            </a:r>
            <a:r>
              <a:rPr lang="ru-RU" altLang="ru-RU" b="1" dirty="0" smtClean="0"/>
              <a:t> </a:t>
            </a:r>
            <a:r>
              <a:rPr lang="ru-RU" altLang="ru-RU" b="1" dirty="0" err="1" smtClean="0"/>
              <a:t>безробіття</a:t>
            </a:r>
            <a:r>
              <a:rPr lang="ru-RU" altLang="ru-RU" b="1" dirty="0" smtClean="0"/>
              <a:t> </a:t>
            </a:r>
            <a:r>
              <a:rPr lang="ru-RU" altLang="ru-RU" dirty="0" err="1" smtClean="0"/>
              <a:t>або</a:t>
            </a:r>
            <a:r>
              <a:rPr lang="ru-RU" altLang="ru-RU" dirty="0" smtClean="0"/>
              <a:t> </a:t>
            </a:r>
            <a:r>
              <a:rPr lang="ru-RU" altLang="ru-RU" b="1" dirty="0" err="1" smtClean="0"/>
              <a:t>рівноважне</a:t>
            </a:r>
            <a:r>
              <a:rPr lang="ru-RU" altLang="ru-RU" b="1" dirty="0" smtClean="0"/>
              <a:t> </a:t>
            </a:r>
            <a:r>
              <a:rPr lang="ru-RU" altLang="ru-RU" b="1" dirty="0" err="1" smtClean="0"/>
              <a:t>безробіття</a:t>
            </a:r>
            <a:r>
              <a:rPr lang="ru-RU" altLang="ru-RU" dirty="0" smtClean="0"/>
              <a:t>. </a:t>
            </a:r>
            <a:endParaRPr lang="ru-RU" altLang="ru-RU" dirty="0" smtClean="0"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altLang="ru-RU" dirty="0" err="1" smtClean="0"/>
              <a:t>Рівноважне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безробіття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ще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інколи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називають</a:t>
            </a:r>
            <a:r>
              <a:rPr lang="ru-RU" altLang="ru-RU" dirty="0" smtClean="0"/>
              <a:t> </a:t>
            </a:r>
            <a:r>
              <a:rPr lang="ru-RU" altLang="ru-RU" b="1" dirty="0" err="1" smtClean="0"/>
              <a:t>добровільним</a:t>
            </a:r>
            <a:r>
              <a:rPr lang="ru-RU" altLang="ru-RU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28886"/>
            <a:ext cx="4680520" cy="8640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lang="uk-UA" sz="4000">
                <a:ln cmpd="sng" w="17780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Циклічне безробіття</a:t>
            </a:r>
            <a:endParaRPr dirty="0" lang="ru-RU" sz="4000">
              <a:ln cmpd="sng" w="17780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2" sz="half" type="body"/>
          </p:nvPr>
        </p:nvSpPr>
        <p:spPr>
          <a:xfrm>
            <a:off x="4427984" y="1124744"/>
            <a:ext cx="4546600" cy="5233987"/>
          </a:xfrm>
          <a:solidFill>
            <a:schemeClr val="tx2">
              <a:lumMod val="20000"/>
              <a:lumOff val="80000"/>
              <a:alpha val="68000"/>
            </a:schemeClr>
          </a:solidFill>
        </p:spPr>
        <p:txBody>
          <a:bodyPr>
            <a:noAutofit/>
          </a:bodyPr>
          <a:lstStyle/>
          <a:p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Циклічне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безробіття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властиве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країнам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,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що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переживають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загальний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err="1" lang="ru-RU" smtClean="0" sz="2400">
                <a:latin charset="0" pitchFamily="18" typeface="Times New Roman"/>
                <a:cs charset="0" pitchFamily="18" typeface="Times New Roman"/>
              </a:rPr>
              <a:t>економічний</a:t>
            </a:r>
            <a:r>
              <a:rPr b="1" dirty="0" lang="ru-RU" smtClean="0" sz="2400">
                <a:latin charset="0" pitchFamily="18" typeface="Times New Roman"/>
                <a:cs charset="0" pitchFamily="18" typeface="Times New Roman"/>
              </a:rPr>
              <a:t> спад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 У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цьому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випадку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кризові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явища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виникають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не на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окремих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, а практично на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всіх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товарних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ринках.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Труднощі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переживає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більшість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фірм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країни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, а тому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масові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звільнення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починаються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майже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одночасно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і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повсюдно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 У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підсумку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загальна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кількість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вільних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робочих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місць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в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країні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виявляється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менше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кількості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err="1" lang="ru-RU" smtClean="0" sz="2400">
                <a:latin charset="0" pitchFamily="18" typeface="Times New Roman"/>
                <a:cs charset="0" pitchFamily="18" typeface="Times New Roman"/>
              </a:rPr>
              <a:t>безробітних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. </a:t>
            </a:r>
          </a:p>
        </p:txBody>
      </p:sp>
      <p:pic>
        <p:nvPicPr>
          <p:cNvPr descr="http://yak-prosto.com/images/9/a/yak-rozrahuvati-bezrobittya.jpg" id="1028" name="Picture 4"/>
          <p:cNvPicPr>
            <a:picLocks noChangeArrowheads="1"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51520" y="156182"/>
            <a:ext cx="3943350" cy="371475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/>
          </a:blip>
          <a:srcRect r="48"/>
          <a:stretch/>
        </p:blipFill>
        <p:spPr>
          <a:xfrm>
            <a:off x="397875" y="3870934"/>
            <a:ext cx="3650640" cy="2807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4663" y="347663"/>
            <a:ext cx="8229599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 lang="uk-UA" sz="4800">
                <a:ln cmpd="sng" w="17780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Ще безробіття розрізняють як:</a:t>
            </a:r>
            <a:endParaRPr b="1" dirty="0" lang="ru-RU" sz="4800">
              <a:ln cmpd="sng" w="17780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96147" y="1628800"/>
            <a:ext cx="8219256" cy="1756792"/>
          </a:xfrm>
          <a:solidFill>
            <a:schemeClr val="tx2">
              <a:lumMod val="20000"/>
              <a:lumOff val="80000"/>
              <a:alpha val="81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b="1" dirty="0" lang="uk-UA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algn="tl" blurRad="41275" dir="12000000" dist="12700" rotWithShape="0">
                    <a:srgbClr val="000000">
                      <a:alpha val="40000"/>
                    </a:srgbClr>
                  </a:outerShdw>
                </a:effectLst>
              </a:rPr>
              <a:t>Відкрите</a:t>
            </a:r>
          </a:p>
          <a:p>
            <a:pPr fontAlgn="auto">
              <a:spcAft>
                <a:spcPts val="0"/>
              </a:spcAft>
              <a:buFont charset="0" panose="020B0604020202020204" pitchFamily="34" typeface="Arial"/>
              <a:buChar char="•"/>
              <a:defRPr/>
            </a:pPr>
            <a:r>
              <a:rPr b="1" dirty="0" lang="uk-UA" sz="4400">
                <a:ln cmpd="sng" w="31550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algn="tl" blurRad="41275" dir="12000000" dist="12700" rotWithShape="0">
                    <a:srgbClr val="000000">
                      <a:alpha val="40000"/>
                    </a:srgbClr>
                  </a:outerShdw>
                </a:effectLst>
              </a:rPr>
              <a:t>Приховане</a:t>
            </a:r>
            <a:endParaRPr b="1" dirty="0" lang="ru-RU" sz="4400">
              <a:ln cmpd="sng" w="31550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algn="tl" blurRad="41275" dir="12000000" dist="12700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descr="http://www.greecetoday.ru/img/news/big/3450_1328846831.jpg" id="4098" name="Picture 2"/>
          <p:cNvPicPr>
            <a:picLocks noChangeArrowheads="1" noChangeAspect="1"/>
          </p:cNvPicPr>
          <p:nvPr/>
        </p:nvPicPr>
        <p:blipFill rotWithShape="1">
          <a:blip r:embed="rId2">
            <a:extLst/>
          </a:blip>
          <a:srcRect b="78"/>
          <a:stretch/>
        </p:blipFill>
        <p:spPr bwMode="auto">
          <a:xfrm>
            <a:off x="2172331" y="3452884"/>
            <a:ext cx="4857906" cy="340511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059016" cy="86409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lang="uk-UA" sz="4800">
                <a:ln cmpd="sng" w="17780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Відкрите безробіття</a:t>
            </a:r>
            <a:endParaRPr dirty="0" lang="ru-RU" sz="4800">
              <a:ln cmpd="sng" w="17780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323850" y="981075"/>
            <a:ext cx="8351838" cy="2376488"/>
          </a:xfrm>
          <a:solidFill>
            <a:schemeClr val="tx2">
              <a:lumMod val="20000"/>
              <a:lumOff val="80000"/>
              <a:alpha val="69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charset="0" panose="020B0604020202020204" pitchFamily="34" typeface="Arial"/>
              <a:buNone/>
              <a:defRPr/>
            </a:pP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Відкрите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безробіття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не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вимагає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особливих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коментарів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: люди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привселюдно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заявляють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про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своє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бажання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працювати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й активно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займаються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пошуком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роботи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 До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зареєстрованого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безробіття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належить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та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частина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громадян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відкритого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безробіття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, яка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зареєстрована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в органах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служби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зайнятості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населення</a:t>
            </a:r>
            <a:r>
              <a:rPr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</a:p>
        </p:txBody>
      </p:sp>
      <p:pic>
        <p:nvPicPr>
          <p:cNvPr descr="http://sunny7.ua/sites/default/files/images/ohne_manieren_keine_karriere__dmitriy_shironosov_2.jpg" id="3074" name="Picture 2"/>
          <p:cNvPicPr>
            <a:picLocks noChangeArrowheads="1" noChangeAspect="1"/>
          </p:cNvPicPr>
          <p:nvPr/>
        </p:nvPicPr>
        <p:blipFill rotWithShape="1">
          <a:blip r:embed="rId2">
            <a:extLst/>
          </a:blip>
          <a:stretch/>
        </p:blipFill>
        <p:spPr bwMode="auto">
          <a:xfrm>
            <a:off x="1608882" y="3443201"/>
            <a:ext cx="6140624" cy="341479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ransition spd="slow">
    <p:fade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04856" cy="99571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60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  <a:cs typeface="+mn-cs"/>
              </a:rPr>
              <a:t>Приховане безробіття</a:t>
            </a:r>
            <a:endParaRPr lang="ru-RU" sz="60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916832"/>
            <a:ext cx="8147050" cy="2498725"/>
          </a:xfrm>
          <a:solidFill>
            <a:schemeClr val="tx2">
              <a:lumMod val="20000"/>
              <a:lumOff val="80000"/>
              <a:alpha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Приховане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безробіття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неповна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вимушена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зайнятість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стали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зайвими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організаційно-економічних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причин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виробництва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продовжують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знаходитися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складі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398</Words>
  <Application>Microsoft Office PowerPoint</Application>
  <PresentationFormat>Экран (4:3)</PresentationFormat>
  <Paragraphs>29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Фрикційне безробіття</vt:lpstr>
      <vt:lpstr>Структурне безробіття</vt:lpstr>
      <vt:lpstr>Презентация PowerPoint</vt:lpstr>
      <vt:lpstr>Циклічне безробіття</vt:lpstr>
      <vt:lpstr>Ще безробіття розрізняють як:</vt:lpstr>
      <vt:lpstr>Відкрите безробіття</vt:lpstr>
      <vt:lpstr>Приховане безробіття</vt:lpstr>
      <vt:lpstr>Приховане безробіття характеризує стан       людей, які працюють за наймом, але: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Buh</dc:creator>
  <cp:lastModifiedBy>Buh</cp:lastModifiedBy>
  <cp:revision>16</cp:revision>
  <dcterms:created xsi:type="dcterms:W3CDTF">2014-02-18T19:14:22Z</dcterms:created>
  <dcterms:modified xsi:type="dcterms:W3CDTF">2014-02-23T17:51:22Z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250511</vt:lpwstr>
  </property>
  <property fmtid="{D5CDD505-2E9C-101B-9397-08002B2CF9AE}" name="NXPowerLiteVersion" pid="3">
    <vt:lpwstr>D4.1.4</vt:lpwstr>
  </property>
</Properties>
</file>