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sldIdLst>
    <p:sldId id="257" r:id="rId4"/>
    <p:sldId id="258" r:id="rId5"/>
    <p:sldId id="272" r:id="rId6"/>
    <p:sldId id="273" r:id="rId7"/>
    <p:sldId id="274" r:id="rId8"/>
    <p:sldId id="275" r:id="rId9"/>
    <p:sldId id="276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103" d="100"/>
          <a:sy n="103" d="100"/>
        </p:scale>
        <p:origin x="3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9,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jp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hyperlink" Target="http://uk.wikipedia.org/wiki/%D0%A4%D0%B0%D0%B9%D0%BB:Recycle001.svg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06" y="5313201"/>
            <a:ext cx="7580993" cy="1360133"/>
          </a:xfrm>
        </p:spPr>
        <p:txBody>
          <a:bodyPr/>
          <a:lstStyle/>
          <a:p>
            <a:pPr algn="ctr"/>
            <a:r>
              <a:rPr lang="uk-UA" b="1" dirty="0"/>
              <a:t>«Закони екології – закони життя!» </a:t>
            </a:r>
            <a:endParaRPr lang="uk-UA" b="1" dirty="0" smtClean="0"/>
          </a:p>
          <a:p>
            <a:pPr algn="ctr"/>
            <a:r>
              <a:rPr lang="uk-UA" b="1" dirty="0" smtClean="0"/>
              <a:t>за </a:t>
            </a:r>
            <a:r>
              <a:rPr lang="uk-UA" b="1" dirty="0"/>
              <a:t>законами Баррі Коммонера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6488668"/>
            <a:ext cx="29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Борейко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Альона 10-А клас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"/>
          <a:stretch/>
        </p:blipFill>
        <p:spPr>
          <a:xfrm>
            <a:off x="4653455" y="0"/>
            <a:ext cx="4269135" cy="330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" y="1557650"/>
            <a:ext cx="4764557" cy="357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92" y="3206516"/>
            <a:ext cx="1740901" cy="262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8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214" y="4383494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Спалювання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використанні технології спалювання ТПВ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утворю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ються шлак й летюча зола, а також димові гази. Через підвищений вміст 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шлакуважких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металів його досить важко утилізувати. Попереднє сортування зменшує кількість шлаку 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золи.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чотирьох сміттєспалювальних заводів (Київ, Харків,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 Севастополь та Дн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іпропетровськ) працюють лише Київський і Дніпропетровський, обладнання яких застаріле і не відповідає сучасним екологічним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вимогам, внаслідок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чого вони стають джерелом забруднення довкілля токсичними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газами.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9" y="764704"/>
            <a:ext cx="4619732" cy="361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467544" y="434870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Майже всі побутові відходи в Україні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захоронюються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полігонах.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Переважна їх більшість працює в режимі перевантаження, тобто з порушенням проектних показників щодо обсягів накопичення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відходів.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Водночас полігони є джерелом інтенсивного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забруднення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 та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підземних вод. Практично ні на одному з 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знешкоджується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фільтрат.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Майже усі полігони потребують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невідкладної санації та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рекультивації. Не вирішуються питання створення нових полігонів. Половина полігонів побутових відходів приймає промислові відходи. Крім того, у багатьох містах триває процес утворення несанкціонованих звалищ побутових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відходів.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805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5780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5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93305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сміттєконтейнерів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виготовляється без кришок, що призводить до підвищення вологості побутових відходів, зумовлює прискорення процесів загнивання в теплий період року та примерзання їх до контейнерів у морозну погоду, у зв'язку з чим ускладнюється транспортування та стає практично неможливою подальша переробка побутових відходів. Через несвоєчасне вивезення побутових відходів контейнери стають місцем розповсюдження гризунів, шкідливих комах та небезпечним джерелом інфекцій.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результаті комплексної переробки ТПВ утворюються шлаки, зола та відходи сортування, які є екологічно небезпечними і потребують знешкодження. Серед існуючих технологій переробки ТПВ найбільш небезпечним для довкілля є технології ферментації та спалювання вихідних ТПВ.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78" y="764704"/>
            <a:ext cx="4320480" cy="32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583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0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2611" r="9259" b="7757"/>
          <a:stretch/>
        </p:blipFill>
        <p:spPr>
          <a:xfrm>
            <a:off x="471947" y="1412776"/>
            <a:ext cx="430924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87652" y="1340768"/>
            <a:ext cx="41404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Ми щодня використовуємо прилади, які працюють 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батарейках.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Слугують батарейки зазвичай недовго, а опинившись на смітнику, завдають величезної шкоди здоров’ю людей і довкіллю.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Вони містять різні токсичні метали та сполуки. Найнебезпечніші з них — ртуть, свинець і кадмій. На звалищі металева оболонка батарейок руйнується, ці речовини витікають і потрапляють у ґрунтові води та річки. Тривале отруєння кадмієм ушкоджує нирки та кістки, ртуттю — руйнує нирки та нервову систему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Розробка та впровадження програм збирання, знешкодження та утилізації відходів належить до компетенції уряду.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9396" y="5229200"/>
            <a:ext cx="8268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сказано в законі 1998 року ”Про відходи”. Однак в Україні досі немає умов для утилізації використаних батарейок, кажуть екологи.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Утилізація батарейок дала б змогу економити кольорові метали, а повторне використання хімічних елементів створювало б дешеві джерела струму. Однак маленькі батарейки складно збирати. Тому почати утилізацію можна з великих промислових акумуляторів.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6" name="Горизонтальный свиток 15"/>
          <p:cNvSpPr/>
          <p:nvPr/>
        </p:nvSpPr>
        <p:spPr>
          <a:xfrm>
            <a:off x="2097020" y="307496"/>
            <a:ext cx="4680520" cy="1033272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Батарейки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9781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75956" y="487025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Україні великий обсяг відходів олово-свинцевих акумуляторів. Саме через них в основному забруднюються наші річки. Тому утилізувати їх потрібно насамперед задля довкілля. А вже потім — задля видобутку дешевих хімічних джерел струму.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Тривале отруєння кадмієм ушкоджує нирки та кістки, ртуттю — руйнує нирки та нервову систему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 розвинених країнах багато громадян здають батарейки на переробку. Однак не всі батарейки придатні до цього.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57" y="3534013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З-поміж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тих, які використовують у побуті, переробляти можна нікель-кадмієві,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нікель-металгідридні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літій-іонні та олово-свинцеві. Проте в багатьох країнах збирають навіть ті батарейки, які не можна переробити, щоб запобігти потраплянню небезпечних речовин у довкілля.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Більшість магазинів у розвинених країнах, які продають автомобільні акумулятори, навзамін просять здати їм старі акумулятори для правильного захоронення.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Сподіваюся, в Україні невдовзі теж з’явиться така можливість.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Поки що її немає. Але можна зменшити шкоду для довкілля, використовуючи акумулятори замість одноразових батарейок. До того ж це дає відчутну економію: акумулятори розраховані в середньому на 1000 циклів заряджання. Отже, купивши акумулятор за 60 гривень, на батарейках вартістю 2–3 гривні можна заощадити 2–3 тисячі.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" y="207473"/>
            <a:ext cx="3531579" cy="333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39544" y="1268760"/>
            <a:ext cx="3636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Сьогодні все більш популярними стають розрядні (енергоощадні) лампи, основними перевагами яких є економія коштів та енергії. Проте усі люмінесцентні лампи містять від 4 до 150 міліграмів ртуті, яка є отруйною речовиною і може заподіяти шкоду здоров'ю. В інструкції до використання енергозберігаючих розрядних ламп та на упаковках виробники вказують напис: «Лампу не можна викидати в смітник!», проте, після закінчення терміну служби лампу, як правило, викидають будь-куди.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516" y="4697760"/>
            <a:ext cx="817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проблему утилізації цієї продукції в Україні, на відміну від Європи, не звертають уваги ані більшість споживачів, ані виробники. В загальному в Україні утилізується не більше 20-ти відсотків люмінесцентних ламп.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4" name="Горизонтальный свиток 13"/>
          <p:cNvSpPr/>
          <p:nvPr/>
        </p:nvSpPr>
        <p:spPr>
          <a:xfrm>
            <a:off x="2178410" y="188640"/>
            <a:ext cx="4680520" cy="1033272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Люмінесцентні лампи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07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39951" y="601850"/>
            <a:ext cx="45963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Галузь полімерної тари й упаковки агресивно відвойовує ринок у інших пакувальних матеріалів. Полімери привертають увагу виробників дешевизною, невеликою вагою і широтою спектра властивостей різних матеріалів, які можна підбирати під конкретний продукт, а також регулярній появі нових матеріалів. Завойовує прихильність виробників тара зі спіненого полістиролу.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відомо, пластикова упаковка має малий період споживання, проте великий період розкладу. Так як відходи полімерних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упаковок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373" y="3789040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накопичуються у великій кількості на сміттєзвалищах, то постає проблема їх переробки та усунення. Тому однією з глобальних проблем сьогодення є забруднення навколишнього середовища пластиковими відходами, зокрема відходами упаковки, для виготовлення якої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використовується полістирол.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Найдавнішим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способом знищення сміття є його поховання на звалищах або полігонах. Експлуатація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необлаштованих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звалищ, що не мають елементарних природоохоронних споруд – гідрозахисних екранів, систем збору і контролю фільтру і т.д., з соціальної точки зору – протипоказана, з природоохоронної – небезпечна. Полігонний метод знешкодження ТПВ технологічно не складний, проте вимагає довготривалого відчуження великих земельних площ, значних капіталовкладень, експлуатаційних і транспортних витрат. До технологічних методів усунення відходів пластикової упаковки відноситься їхнє знищення і утилізація (вживання з користю).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3968"/>
            <a:ext cx="3873172" cy="283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4" name="Горизонтальный свиток 13"/>
          <p:cNvSpPr/>
          <p:nvPr/>
        </p:nvSpPr>
        <p:spPr>
          <a:xfrm>
            <a:off x="2566839" y="26715"/>
            <a:ext cx="4303154" cy="1033272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Пластик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9565" y="39330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чином, поховання і спалювання не вирішують проблеми полімерних відходів, а лише переводять її в нове, небезпечне 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важкопередбачуване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русло. Тому ми пропонуємо найбільш безпечний метод утилізації відходів полістиролу – використання в якості функціональної оболонки повільно діючих мінеральних добрив, яка в ґрунті піддається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біодеструкції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Мета новітніх досліджень по створенню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біорозкладних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пластмас полягає в тому, щоб навчитися регулювати процеси деструкції для забезпечення швидкої і безпечної деградації упаковки після закінчення терміну її служби. З метою повторного використання відходів з полістиролу пропонується їхнє використання в якості оболонки для капсулювання мінеральних добрив. Це вирішує дві проблеми: зменшується вартість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капсульованих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мінеральних добрив за рахунок використання відходів та одночасної їх утилізації.</a:t>
            </a:r>
          </a:p>
          <a:p>
            <a:pPr algn="just"/>
            <a:r>
              <a:rPr lang="uk-UA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21405" r="28111" b="34039"/>
          <a:stretch/>
        </p:blipFill>
        <p:spPr>
          <a:xfrm>
            <a:off x="509861" y="362397"/>
            <a:ext cx="3770362" cy="362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1649" y="-15528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61728" y="666592"/>
            <a:ext cx="43284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Високі вимоги екологічної безпеки, що ставляться до пакувальних матеріалів, створили новий метод знищення полімерних відходів шляхом їх компостування, тобто контрольований саморозклад під дією чинників навколишнього середовища (мікроорганізмів,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УФ-випромінювання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води і ін.). Найбільш оптимальним варіантом утилізації пластикових відходів в наш час є їхнє спалювання. Найбільш оптимальним варіантом утилізації пластикових відходів в наш час є їхнє спалювання. Але при спалюванні відходів полімерів в атмосферу потрапляють шкідливі газоподібні продукти – високотоксичні діоксини, хлористий водень,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діоксид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сірки, а зола і стоки, які утворюються при цьому, містять немало інших шкідливих компонентів.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6648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" y="1340768"/>
            <a:ext cx="4908542" cy="429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1340768"/>
            <a:ext cx="3240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Природоохоро́нні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терито́рії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Украї́ни — території, створені з метою охорони природних ландшафтів від надмірних змін внаслідок господарської діяльності людини на території України. Найважливішими з таких об'єктів є заповідники, національні парки, заказники. Загальна площа природно-заповідного фонду України становить 2,8 млн. га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Поділяються на: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Природні заповідники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Природні парки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Заказники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2" name="Лента лицом вниз 11"/>
          <p:cNvSpPr/>
          <p:nvPr/>
        </p:nvSpPr>
        <p:spPr>
          <a:xfrm>
            <a:off x="620588" y="332656"/>
            <a:ext cx="7679518" cy="720080"/>
          </a:xfrm>
          <a:prstGeom prst="ribbon">
            <a:avLst>
              <a:gd name="adj1" fmla="val 29895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Природа знає краще</a:t>
            </a:r>
            <a:endParaRPr lang="uk-UA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21" y="5013176"/>
            <a:ext cx="2526027" cy="15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124899"/>
            <a:ext cx="8134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прекрасним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приносить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щиру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насолоду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відвідують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Синевирське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озеро.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куточки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мальовничі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пейзажі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карпатські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пройшовшись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екологічною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стежкою “Урочище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озеро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0207"/>
            <a:ext cx="7921295" cy="4224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539552" y="179685"/>
            <a:ext cx="8352928" cy="844329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НПП “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прокладає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стежку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Синевирського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озера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0571" y="1407940"/>
            <a:ext cx="893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Еколо́гія (грец. </a:t>
            </a:r>
            <a:r>
              <a:rPr lang="el-GR" sz="1600" dirty="0"/>
              <a:t>οίκος</a:t>
            </a:r>
            <a:r>
              <a:rPr lang="uk-UA" sz="1600" dirty="0"/>
              <a:t> — будинок, </a:t>
            </a:r>
            <a:r>
              <a:rPr lang="uk-UA" sz="1600" dirty="0" smtClean="0"/>
              <a:t>дім; грец. </a:t>
            </a:r>
            <a:r>
              <a:rPr lang="el-GR" sz="1600" dirty="0" smtClean="0"/>
              <a:t>λογος</a:t>
            </a:r>
            <a:r>
              <a:rPr lang="uk-UA" sz="1600" dirty="0" smtClean="0"/>
              <a:t> — наука) — наукова дисципліна, один з розділів</a:t>
            </a:r>
            <a:r>
              <a:rPr lang="uk-UA" sz="1600" dirty="0"/>
              <a:t> </a:t>
            </a:r>
            <a:r>
              <a:rPr lang="uk-UA" sz="1600" dirty="0" smtClean="0"/>
              <a:t>біології, </a:t>
            </a:r>
            <a:r>
              <a:rPr lang="uk-UA" sz="1600" dirty="0"/>
              <a:t>який досліджує взаємовідносини міжбіотичними та соціальними цілісностями та їхнім </a:t>
            </a:r>
            <a:r>
              <a:rPr lang="uk-UA" sz="1600" dirty="0" smtClean="0"/>
              <a:t>довкіллям.</a:t>
            </a:r>
            <a:endParaRPr lang="uk-U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-19305"/>
            <a:ext cx="429944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Екологія</a:t>
            </a:r>
            <a:endParaRPr lang="uk-UA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>
            <a:off x="-1" y="0"/>
            <a:ext cx="2076193" cy="1407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45792" y="0"/>
            <a:ext cx="2076193" cy="1407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879" y="2083033"/>
            <a:ext cx="893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Екологія вивчає </a:t>
            </a:r>
            <a:r>
              <a:rPr lang="uk-UA" sz="1600" dirty="0" smtClean="0"/>
              <a:t>взаємовідносини організмів</a:t>
            </a:r>
            <a:r>
              <a:rPr lang="uk-UA" sz="1600" dirty="0"/>
              <a:t> із довкіллям, досліджує структурно-функціональну організацію надорганізмових систем (популяцій, угруповань,екосистем, біосфери), виявляє механізми підтримання їх стійкості у просторі йчасі.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189" y="2787863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екології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Комонера: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«</a:t>
            </a:r>
            <a:r>
              <a:rPr lang="uk-UA" sz="1600" dirty="0"/>
              <a:t>Усе пов'язане з усім»; це означає, що жива динаміка складних і розгалужених </a:t>
            </a:r>
            <a:r>
              <a:rPr lang="uk-UA" sz="1600" dirty="0" smtClean="0"/>
              <a:t>еколог. </a:t>
            </a:r>
            <a:r>
              <a:rPr lang="uk-UA" sz="1600" dirty="0"/>
              <a:t>ланцюжків утворює, кінець-кінцем, </a:t>
            </a:r>
            <a:r>
              <a:rPr lang="uk-UA" sz="1600" dirty="0" smtClean="0"/>
              <a:t>єдину </a:t>
            </a:r>
            <a:r>
              <a:rPr lang="uk-UA" sz="1600" dirty="0"/>
              <a:t>взаємопов'язану систему; в абстрактному варіанті це твердження повторює відоме діалектико-матеріалістичне твердження про всезагальний зв'язок речей і явищ;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«Усе повинне кудись подітися»; це неформальне перефразування фундаментального фізичного закону збереження матерії; тут Комонер ставить одну з найважчих проблем прикладної екології — проблему асиміляції біосферою відходів людської цивілізації;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«Природа знає краще»; цей закон викликає в літературі найбільшу критику; це положення розпадається на дві відносно незалежні тези: перша, перегукується з відомим лозунгом «Назад до природи», який нині не може бути прийнятим в силу своєї </a:t>
            </a:r>
            <a:r>
              <a:rPr lang="uk-UA" sz="1600" dirty="0" smtClean="0"/>
              <a:t>не реалістичності; </a:t>
            </a:r>
            <a:r>
              <a:rPr lang="uk-UA" sz="1600" dirty="0"/>
              <a:t>друга, пов'язана з закликом до обережності при використанні природних екосистем, важливий і конструктивний;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«Ніщо не дається даром»; цей </a:t>
            </a:r>
            <a:r>
              <a:rPr lang="uk-UA" sz="1600" dirty="0" smtClean="0"/>
              <a:t>екологічний </a:t>
            </a:r>
            <a:r>
              <a:rPr lang="uk-UA" sz="1600" dirty="0"/>
              <a:t>закон об'єднує в собі три попередніх закони; на думку Комонера, «глобальна екосистема є єдиним цілим, в межах якої ніщо не може бути вигране або втрачене і яка не може бути об'єктом загального покращення; усе, що було взяте з неї </a:t>
            </a:r>
            <a:r>
              <a:rPr lang="uk-UA" sz="1600" dirty="0" smtClean="0"/>
              <a:t>людською </a:t>
            </a:r>
            <a:r>
              <a:rPr lang="uk-UA" sz="1600" dirty="0"/>
              <a:t>працею, повинне бути відшкодоване. </a:t>
            </a:r>
            <a:r>
              <a:rPr lang="uk-UA" sz="1600" dirty="0" smtClean="0"/>
              <a:t>Плати </a:t>
            </a:r>
            <a:r>
              <a:rPr lang="uk-UA" sz="1600" dirty="0"/>
              <a:t>за цим векселем не можна уникнути; вона може бути тільки відстрокована».</a:t>
            </a:r>
          </a:p>
        </p:txBody>
      </p:sp>
    </p:spTree>
    <p:extLst>
      <p:ext uri="{BB962C8B-B14F-4D97-AF65-F5344CB8AC3E}">
        <p14:creationId xmlns:p14="http://schemas.microsoft.com/office/powerpoint/2010/main" val="16704375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547" y="450912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НПП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прокладено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стежки: "Урочище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озеро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та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Гедешова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озеро".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для тих,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мандрувати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вподоби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стежка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Гедешова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озеро".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знайомитиме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натуралістів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бажаючих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багатством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захоплюючими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краєвидами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красою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навколишніх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НПП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науково-пізнавальні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стежки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маршрутів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" y="47667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79721" y="607905"/>
            <a:ext cx="3384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Стежка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озера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Карпат, водно-болотного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угіддя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одного з семи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чудес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вражає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унікальністю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неповторною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красою.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Пройтися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екологічною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стежкою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завершаться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прокладання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дороги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щитів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табличок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рекомендувати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туристам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978" y="116632"/>
            <a:ext cx="381194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Ніщо не дається даром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9047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"/>
          <a:stretch/>
        </p:blipFill>
        <p:spPr>
          <a:xfrm>
            <a:off x="5144957" y="616249"/>
            <a:ext cx="386533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0" y="95895"/>
            <a:ext cx="2929628" cy="292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лако 9"/>
          <p:cNvSpPr/>
          <p:nvPr/>
        </p:nvSpPr>
        <p:spPr bwMode="auto">
          <a:xfrm>
            <a:off x="1903221" y="2132856"/>
            <a:ext cx="4680520" cy="244827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Ніщо нам не дається даром, за все потрібно платити!!! Якщо природа забезпечує нас, то ми повинні берегти її, як зіницю ока.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107504" y="4221088"/>
            <a:ext cx="3837806" cy="246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224294" y="6488668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Борейко</a:t>
            </a:r>
            <a:r>
              <a:rPr lang="uk-UA" dirty="0" smtClean="0"/>
              <a:t> Альона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03054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806829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комплекс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видового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вод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124" y="2573387"/>
            <a:ext cx="8111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вичерпні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вичерпання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невичерпними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океанів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геотермальну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невідновні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вода,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55510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Розвиваючись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наростаючими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темпами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збільшувало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130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про­мислового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небачений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Так, СІЛА,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колишній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СРСР,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та­кож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вичерпали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поліметали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марганець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залізні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неконтрольований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некерований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людсь­кої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катастрофічні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природокористу­вання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глобальної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со­ціально-економічної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біосфері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навантажень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при­родне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стимулів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стимулів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1170298" y="692696"/>
            <a:ext cx="6696744" cy="792088"/>
          </a:xfrm>
          <a:prstGeom prst="ribbon">
            <a:avLst>
              <a:gd name="adj1" fmla="val 29895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Усе пов</a:t>
            </a:r>
            <a:r>
              <a:rPr lang="en-US" sz="2000" b="1" dirty="0" smtClean="0"/>
              <a:t>`</a:t>
            </a:r>
            <a:r>
              <a:rPr lang="uk-UA" sz="2000" b="1" dirty="0" smtClean="0"/>
              <a:t>язано з усім</a:t>
            </a:r>
            <a:endParaRPr lang="uk-UA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4117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7763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38387" y="-14117"/>
            <a:ext cx="936104" cy="6348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4117"/>
            <a:ext cx="936104" cy="634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68208" y="-7763"/>
            <a:ext cx="30419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55976" y="984175"/>
            <a:ext cx="41764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Моніторинг поширення білого лелеки в Україні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лелека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Ciconia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ciconia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– один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популярних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чорногузом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бузьком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буслом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гніздиться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південного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сходу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пiвнiчно-західних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областях.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Далi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гнізд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підвиди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лелеки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туркестанський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нас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підвид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Піринейського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півострова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Поволжя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Закавказзя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північ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ареал доходить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півдня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Швеції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" b="3499"/>
          <a:stretch/>
        </p:blipFill>
        <p:spPr>
          <a:xfrm>
            <a:off x="539552" y="404664"/>
            <a:ext cx="3816424" cy="599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8003" y="-15529"/>
            <a:ext cx="936104" cy="634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5590" y="4005064"/>
            <a:ext cx="8160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лелек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повсюди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Все ж у наших селах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1920-1930-ті роки.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знати,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популяція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птаха,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очікувати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треба,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руку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пульсі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простежувати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Ідеальним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щорічних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обліків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щорічні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переписи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лелечих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гнізд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ряді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надійну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але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нереально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лелек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от людей,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присвятити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обмаль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3" y="656899"/>
            <a:ext cx="4374255" cy="341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38" y="593145"/>
            <a:ext cx="37444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Ще в давні часи білий лелека почав розселятися у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чному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східному напрямках, з’явившись у Європі після відступу останнього льодовика.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й зараз,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Ареал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пульсує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просуваючись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XX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лелеки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зазнала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скорочувалась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птах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чорногузів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кардинальні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8003" y="-15529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0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4694" y="3717032"/>
            <a:ext cx="81997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вивченню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махаона.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започаткувати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науковці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вкривають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практично всю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застарілі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Потреба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кормовими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рослинами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гусіні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махаона 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зонтичні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 все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зонтичних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культурах. Все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розпочинаємо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махаона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долучитись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метеликів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>
          <a:xfrm>
            <a:off x="494234" y="699633"/>
            <a:ext cx="4559455" cy="310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2640" y="689339"/>
            <a:ext cx="36692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Махаона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Махаон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Papilio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machaon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L.) – один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метеликів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фауні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специфічній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махаона,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метелика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Махаони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галявинах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проїжджих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трас, в садах і на клумбах;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підпускають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себе.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комаха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занесена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8003" y="-15529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985"/>
            <a:ext cx="3721474" cy="359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8112" y="4006326"/>
            <a:ext cx="8127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Жук-олень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охороняється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(1994) та включений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вивченню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жука-оленя.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започаткувати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превеликий жаль,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жука-оленя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незначні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задокументовано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розпочинаємо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жука-оленя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долучитись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9018" y="679723"/>
            <a:ext cx="44783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Жука-оленя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Жук-олень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Lucanus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cervus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L.)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жук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наш час ареал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стрімко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імовірність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викликано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мешкання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жука-оленя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старовікові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діброви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знищують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Старезні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дуби, соком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жуки і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деревині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личинки,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лісівничим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перестійними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вирубуються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8003" y="-15529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45925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Переробка та утилізація відходів</a:t>
            </a:r>
            <a:endParaRPr lang="uk-UA" sz="3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http://upload.wikimedia.org/wikipedia/commons/thumb/4/44/Recycle001.svg/220px-Recycle001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508"/>
            <a:ext cx="1512167" cy="148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4"/>
            <a:ext cx="936104" cy="634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8488"/>
            <a:ext cx="5832648" cy="46974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9768" y="4387007"/>
            <a:ext cx="815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Утилізація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</a:t>
            </a:r>
            <a:r>
              <a:rPr lang="ru-RU" sz="1600" dirty="0" smtClean="0">
                <a:latin typeface="Century" pitchFamily="18" charset="0"/>
              </a:rPr>
              <a:t>(</a:t>
            </a:r>
            <a:r>
              <a:rPr lang="ru-RU" sz="1600" dirty="0">
                <a:latin typeface="Century" pitchFamily="18" charset="0"/>
              </a:rPr>
              <a:t>лат., </a:t>
            </a:r>
            <a:r>
              <a:rPr lang="ru-RU" sz="1600" dirty="0" err="1">
                <a:latin typeface="Century" pitchFamily="18" charset="0"/>
              </a:rPr>
              <a:t>корисний</a:t>
            </a:r>
            <a:r>
              <a:rPr lang="ru-RU" sz="1600" dirty="0">
                <a:latin typeface="Century" pitchFamily="18" charset="0"/>
              </a:rPr>
              <a:t>) </a:t>
            </a:r>
            <a:r>
              <a:rPr lang="ru-RU" sz="1600" dirty="0" err="1" smtClean="0">
                <a:latin typeface="Century" pitchFamily="18" charset="0"/>
              </a:rPr>
              <a:t>використання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>
                <a:latin typeface="Century" pitchFamily="18" charset="0"/>
              </a:rPr>
              <a:t>чогось</a:t>
            </a:r>
            <a:r>
              <a:rPr lang="ru-RU" sz="1600" dirty="0">
                <a:latin typeface="Century" pitchFamily="18" charset="0"/>
              </a:rPr>
              <a:t> для </a:t>
            </a:r>
            <a:r>
              <a:rPr lang="ru-RU" sz="1600" dirty="0" err="1">
                <a:latin typeface="Century" pitchFamily="18" charset="0"/>
              </a:rPr>
              <a:t>переробки</a:t>
            </a:r>
            <a:r>
              <a:rPr lang="ru-RU" sz="1600" dirty="0">
                <a:latin typeface="Century" pitchFamily="18" charset="0"/>
              </a:rPr>
              <a:t>; </a:t>
            </a:r>
            <a:r>
              <a:rPr lang="ru-RU" sz="1600" dirty="0" err="1">
                <a:latin typeface="Century" pitchFamily="18" charset="0"/>
              </a:rPr>
              <a:t>доцільне</a:t>
            </a:r>
            <a:r>
              <a:rPr lang="ru-RU" sz="1600" dirty="0">
                <a:latin typeface="Century" pitchFamily="18" charset="0"/>
              </a:rPr>
              <a:t> </a:t>
            </a:r>
            <a:r>
              <a:rPr lang="ru-RU" sz="1600" dirty="0" err="1">
                <a:latin typeface="Century" pitchFamily="18" charset="0"/>
              </a:rPr>
              <a:t>застосування</a:t>
            </a:r>
            <a:r>
              <a:rPr lang="ru-RU" sz="1600" dirty="0">
                <a:latin typeface="Century" pitchFamily="18" charset="0"/>
              </a:rPr>
              <a:t> </a:t>
            </a:r>
            <a:r>
              <a:rPr lang="ru-RU" sz="1600" dirty="0" err="1">
                <a:latin typeface="Century" pitchFamily="18" charset="0"/>
              </a:rPr>
              <a:t>відходів</a:t>
            </a:r>
            <a:r>
              <a:rPr lang="ru-RU" sz="1600" dirty="0">
                <a:latin typeface="Century" pitchFamily="18" charset="0"/>
              </a:rPr>
              <a:t>, </a:t>
            </a:r>
            <a:r>
              <a:rPr lang="ru-RU" sz="1600" dirty="0" err="1">
                <a:latin typeface="Century" pitchFamily="18" charset="0"/>
              </a:rPr>
              <a:t>лишків</a:t>
            </a:r>
            <a:r>
              <a:rPr lang="ru-RU" sz="1600" dirty="0">
                <a:latin typeface="Century" pitchFamily="18" charset="0"/>
              </a:rPr>
              <a:t> у </a:t>
            </a:r>
            <a:r>
              <a:rPr lang="ru-RU" sz="1600" dirty="0" err="1">
                <a:latin typeface="Century" pitchFamily="18" charset="0"/>
              </a:rPr>
              <a:t>господарстві</a:t>
            </a:r>
            <a:r>
              <a:rPr lang="ru-RU" sz="1600" dirty="0">
                <a:latin typeface="Century" pitchFamily="18" charset="0"/>
              </a:rPr>
              <a:t>.</a:t>
            </a:r>
            <a:endParaRPr lang="uk-UA" sz="1600" dirty="0">
              <a:latin typeface="Century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768" y="1832463"/>
            <a:ext cx="8231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354888" algn="l"/>
                <a:tab pos="7445375" algn="l"/>
              </a:tabLst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Переро́бка</a:t>
            </a:r>
            <a:r>
              <a:rPr lang="uk-UA" sz="1600" dirty="0">
                <a:latin typeface="Century" pitchFamily="18" charset="0"/>
              </a:rPr>
              <a:t> </a:t>
            </a:r>
            <a:r>
              <a:rPr lang="uk-UA" sz="1600" dirty="0" smtClean="0">
                <a:latin typeface="Century" pitchFamily="18" charset="0"/>
              </a:rPr>
              <a:t>(оброблення, перероблення)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відходів</a:t>
            </a:r>
            <a:r>
              <a:rPr lang="uk-UA" sz="1600" dirty="0">
                <a:latin typeface="Century" pitchFamily="18" charset="0"/>
              </a:rPr>
              <a:t> (також: </a:t>
            </a:r>
            <a:r>
              <a:rPr lang="uk-UA" sz="1600" dirty="0" smtClean="0">
                <a:latin typeface="Century" pitchFamily="18" charset="0"/>
              </a:rPr>
              <a:t>вторинна переробка, рециклінг</a:t>
            </a:r>
            <a:r>
              <a:rPr lang="uk-UA" sz="1600" dirty="0">
                <a:latin typeface="Century" pitchFamily="18" charset="0"/>
              </a:rPr>
              <a:t> (від англ. recycling), рециклювання й утилізація відходів) — здійснення будь-яких технологічних операцій, пов'язаних зі зміною фізичних, хімічних або біологічних властивостей відходів, з метою підготовки їх до екологічно безпечного зберігання, перевезення, утилізації чи </a:t>
            </a:r>
            <a:r>
              <a:rPr lang="uk-UA" sz="1600" dirty="0" smtClean="0">
                <a:latin typeface="Century" pitchFamily="18" charset="0"/>
              </a:rPr>
              <a:t>видалення. Повторне </a:t>
            </a:r>
            <a:r>
              <a:rPr lang="uk-UA" sz="1600" dirty="0">
                <a:latin typeface="Century" pitchFamily="18" charset="0"/>
              </a:rPr>
              <a:t>використання або повернення в обіг відходів виробництва чи сміття. Найпоширеніша вторинна, третинна, інші переробки різними масштабами таких матеріалів</a:t>
            </a:r>
            <a:r>
              <a:rPr lang="uk-UA" sz="1600" dirty="0" smtClean="0">
                <a:latin typeface="Century" pitchFamily="18" charset="0"/>
              </a:rPr>
              <a:t>, як скло, папір,</a:t>
            </a:r>
            <a:r>
              <a:rPr lang="uk-UA" sz="1600" dirty="0">
                <a:latin typeface="Century" pitchFamily="18" charset="0"/>
              </a:rPr>
              <a:t> алюміній, асфальт,залізо, тканини та різних видів пластику. Також спрадавна використовують в сільському господарстві органічні господарські та побутові відходи.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13" y="4867380"/>
            <a:ext cx="2199474" cy="161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51357"/>
            <a:ext cx="1627309" cy="122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2836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87674"/>
            <a:ext cx="81369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— тип відходів,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 створюються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житлово-комунальному господарстві( побуті 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81657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Переробка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Актуальні питання вторинного використання, переробки й знешкодження ТПВ потребують вкладення значних коштів, а традиційний метод складування сміття на звалищах стає малоефективним і небезпечним для навколишнього середовища.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Переповнені звалища й полігони виводять з використання величезні площі,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отруюють водойми т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 повітря, є розсадникамигризунів, інкубаторами хвороботворних організмів. Вимоги до полігонів ТПВ постійно зростають, що підвищує вартість захоронення відходів.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Комплексна переробка ТПВ, що включає сортування, термообробку, ферментацію та інші процеси, забезпечує максимальну екологічну та економічну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ефективність.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Найбільш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розповсюдженими видами промислової переробки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ТПВ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є спалювання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 ферментація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 сортування та їх різні комбінації.</a:t>
            </a:r>
          </a:p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 ЄС використовую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ть 40% побутових відходів (2010 р.).</a:t>
            </a:r>
          </a:p>
        </p:txBody>
      </p:sp>
      <p:sp>
        <p:nvSpPr>
          <p:cNvPr id="10" name="Лента лицом вниз 9"/>
          <p:cNvSpPr/>
          <p:nvPr/>
        </p:nvSpPr>
        <p:spPr>
          <a:xfrm>
            <a:off x="683568" y="738411"/>
            <a:ext cx="7679518" cy="720080"/>
          </a:xfrm>
          <a:prstGeom prst="ribbon">
            <a:avLst>
              <a:gd name="adj1" fmla="val 29895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Усе повинне кудись подітися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20988" y="-15528"/>
            <a:ext cx="936104" cy="63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6221055" y="-15526"/>
            <a:ext cx="936104" cy="634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5436096" y="-15525"/>
            <a:ext cx="936104" cy="63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7053498" y="-15527"/>
            <a:ext cx="936104" cy="63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37955" r="60467" b="35237"/>
          <a:stretch/>
        </p:blipFill>
        <p:spPr>
          <a:xfrm flipH="1">
            <a:off x="7807713" y="-15526"/>
            <a:ext cx="402432" cy="6503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60467" b="35237"/>
          <a:stretch/>
        </p:blipFill>
        <p:spPr>
          <a:xfrm flipH="1">
            <a:off x="4608003" y="-15529"/>
            <a:ext cx="936104" cy="6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78</TotalTime>
  <Words>2235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</vt:lpstr>
      <vt:lpstr>Century Gothic</vt:lpstr>
      <vt:lpstr>Courier New</vt:lpstr>
      <vt:lpstr>Segoe</vt:lpstr>
      <vt:lpstr>Times New Roman</vt:lpstr>
      <vt:lpstr>Wingdings</vt:lpstr>
      <vt:lpstr>Wingdings 2</vt:lpstr>
      <vt:lpstr>Тема4</vt:lpstr>
      <vt:lpstr>Белый текст и шрифт Courier для слайдов с кодом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Петрович</dc:creator>
  <cp:lastModifiedBy>Oleg</cp:lastModifiedBy>
  <cp:revision>15</cp:revision>
  <dcterms:created xsi:type="dcterms:W3CDTF">2012-12-19T18:56:36Z</dcterms:created>
  <dcterms:modified xsi:type="dcterms:W3CDTF">2014-06-09T10:35:21Z</dcterms:modified>
</cp:coreProperties>
</file>