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67D7-E5B8-4F23-AE99-9824EDE0FCBA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580E-C8A1-430D-B287-5023B98AA660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2A06-FCF5-4D7E-B82A-B17E498867E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5A7D-261F-4831-A58B-BD0930206C27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21D8-6EEC-4A50-A476-B6A4ED0AF8DE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6525-8736-478B-9926-9B8B34129DC7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4637-EDB6-4719-AA14-7A2244EDE0F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E727-CC6D-4997-A278-E10F669BB771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8862-6007-4394-BEB3-8D8482658A0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138C-8DFD-4AE3-945A-D4737A6E26B4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923F-D50F-4F85-9C6E-860FD5940D10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12BC-4AD3-4B8E-97A3-38DA21F9F18B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5CEB-60D9-4B5A-A184-EB33542EB3DE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6C14-FCAB-4273-B536-AA999A0788A0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A956-5083-4345-9222-D16B8D4FF8F3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9B2BE-1D39-471D-8154-39EE018946FE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453A-C7AE-4FC0-9F81-858A90673213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BEC1-494F-482E-AB72-54391663D8C5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5AA9-B9B1-4CD3-8BB4-062EA9A9BD16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BF83-5A97-4D0A-8ADE-C9DF30B99F03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AEA5-327A-4C75-85AB-46FE6BA7C34A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D4EA1-B6D4-4352-9805-3FAF8C471352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94CF4-E929-4806-BA86-FC83940BA1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5CFA1-2260-448F-8290-BCCBD6F9B1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63EB2-C91F-4069-BF49-B5C9012E53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6A58-7E74-4698-8256-CADF13AA61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2C80F-C241-4BC1-8A0B-A1A2CF62B1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427CC-8B93-4A3C-A531-5C9C7364D7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9D4A8-0634-422C-9076-3A3124EEE9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2E2B3-2FC1-4E61-AFDD-FB3EED9A7F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7F914-FF50-45D6-9DF0-5E533AA40F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D2C4A-02A1-4B69-916B-A5E98C04A1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FCD8D-740B-43A4-A0E9-187F27075F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C6FFB4-8DE4-4315-B3DE-4B571BC36254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26.09.2012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3C9DE0-B39B-46A8-91E5-08408FA5C920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85761-C1EE-4111-A4A1-D3E3C7BE8D0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99592" y="25649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</a:t>
            </a:r>
          </a:p>
          <a:p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Бойко Юлія Володимирівна</a:t>
            </a:r>
          </a:p>
          <a:p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9-В клас</a:t>
            </a:r>
          </a:p>
          <a:p>
            <a:r>
              <a:rPr lang="uk-UA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Новогуйвинської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гімназії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керівник</a:t>
            </a:r>
          </a:p>
          <a:p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Ярова-Боровик Марія Яківна</a:t>
            </a:r>
          </a:p>
          <a:p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біології </a:t>
            </a:r>
          </a:p>
          <a:p>
            <a:r>
              <a:rPr lang="uk-UA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Новогуйвинської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гімназії</a:t>
            </a:r>
            <a:endParaRPr lang="uk-UA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620688"/>
            <a:ext cx="6738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dirty="0" smtClean="0">
                <a:solidFill>
                  <a:srgbClr val="438086">
                    <a:lumMod val="50000"/>
                  </a:srgbClr>
                </a:solidFill>
                <a:latin typeface="Book Antiqua" pitchFamily="18" charset="0"/>
              </a:rPr>
              <a:t>«Батьки </a:t>
            </a:r>
            <a:r>
              <a:rPr lang="ru-RU" sz="6000" b="1" i="1" dirty="0" err="1" smtClean="0">
                <a:solidFill>
                  <a:srgbClr val="438086">
                    <a:lumMod val="50000"/>
                  </a:srgbClr>
                </a:solidFill>
                <a:latin typeface="Book Antiqua" pitchFamily="18" charset="0"/>
              </a:rPr>
              <a:t>і</a:t>
            </a:r>
            <a:r>
              <a:rPr lang="ru-RU" sz="6000" b="1" i="1" dirty="0" smtClean="0">
                <a:solidFill>
                  <a:srgbClr val="438086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ru-RU" sz="6000" b="1" i="1" dirty="0" err="1" smtClean="0">
                <a:solidFill>
                  <a:srgbClr val="438086">
                    <a:lumMod val="50000"/>
                  </a:srgbClr>
                </a:solidFill>
                <a:latin typeface="Book Antiqua" pitchFamily="18" charset="0"/>
              </a:rPr>
              <a:t>діти</a:t>
            </a:r>
            <a:r>
              <a:rPr lang="ru-RU" sz="6000" b="1" i="1" dirty="0" smtClean="0">
                <a:solidFill>
                  <a:srgbClr val="438086">
                    <a:lumMod val="50000"/>
                  </a:srgbClr>
                </a:solidFill>
                <a:latin typeface="Book Antiqua" pitchFamily="18" charset="0"/>
              </a:rPr>
              <a:t>»</a:t>
            </a:r>
            <a:endParaRPr lang="ru-RU" sz="6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/>
          <a:lstStyle/>
          <a:p>
            <a:r>
              <a:rPr lang="uk-UA" sz="6600" dirty="0" smtClean="0">
                <a:solidFill>
                  <a:srgbClr val="FF0000"/>
                </a:solidFill>
              </a:rPr>
              <a:t>ДЯКУЮ ЗА УВАГУ!</a:t>
            </a:r>
            <a:endParaRPr lang="uk-UA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Генетика </a:t>
            </a:r>
            <a:r>
              <a:rPr lang="uk-UA" dirty="0" smtClean="0">
                <a:solidFill>
                  <a:srgbClr val="002060"/>
                </a:solidFill>
              </a:rPr>
              <a:t>( з </a:t>
            </a:r>
            <a:r>
              <a:rPr lang="uk-UA" dirty="0" err="1" smtClean="0">
                <a:solidFill>
                  <a:srgbClr val="002060"/>
                </a:solidFill>
              </a:rPr>
              <a:t>стард.грец</a:t>
            </a:r>
            <a:r>
              <a:rPr lang="uk-UA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γενετικός </a:t>
            </a:r>
            <a:r>
              <a:rPr lang="ru-RU" i="1" dirty="0" err="1" smtClean="0">
                <a:solidFill>
                  <a:srgbClr val="002060"/>
                </a:solidFill>
              </a:rPr>
              <a:t>genetikos</a:t>
            </a:r>
            <a:r>
              <a:rPr lang="uk-UA" i="1" dirty="0" smtClean="0">
                <a:solidFill>
                  <a:srgbClr val="002060"/>
                </a:solidFill>
              </a:rPr>
              <a:t> – породжувати та </a:t>
            </a:r>
            <a:r>
              <a:rPr lang="ru-RU" dirty="0" err="1" smtClean="0">
                <a:solidFill>
                  <a:srgbClr val="002060"/>
                </a:solidFill>
              </a:rPr>
              <a:t>γένεσις </a:t>
            </a:r>
            <a:r>
              <a:rPr lang="ru-RU" i="1" dirty="0" err="1" smtClean="0">
                <a:solidFill>
                  <a:srgbClr val="002060"/>
                </a:solidFill>
              </a:rPr>
              <a:t>genesis</a:t>
            </a: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dirty="0" err="1" smtClean="0">
                <a:solidFill>
                  <a:srgbClr val="002060"/>
                </a:solidFill>
              </a:rPr>
              <a:t>–походити</a:t>
            </a:r>
            <a:r>
              <a:rPr lang="uk-UA" i="1" dirty="0" smtClean="0">
                <a:solidFill>
                  <a:srgbClr val="002060"/>
                </a:solidFill>
              </a:rPr>
              <a:t>)</a:t>
            </a:r>
            <a:r>
              <a:rPr lang="uk-UA" dirty="0" smtClean="0">
                <a:solidFill>
                  <a:srgbClr val="002060"/>
                </a:solidFill>
              </a:rPr>
              <a:t> – галузь біології; наука про гени, спадковість та варіативність організмів. 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ДНК</a:t>
            </a: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- молекулярна основа спадковості. Кожна молекула ДНК є подвійним ланцюгом з </a:t>
            </a:r>
            <a:r>
              <a:rPr lang="uk-UA" dirty="0" err="1" smtClean="0">
                <a:solidFill>
                  <a:srgbClr val="002060"/>
                </a:solidFill>
              </a:rPr>
              <a:t>нуклеотидів</a:t>
            </a:r>
            <a:r>
              <a:rPr lang="uk-UA" dirty="0" smtClean="0">
                <a:solidFill>
                  <a:srgbClr val="002060"/>
                </a:solidFill>
              </a:rPr>
              <a:t> (полінуклеотид), що з’єднуються посередині, утворюючи подвійну спіраль.</a:t>
            </a:r>
            <a:r>
              <a:rPr lang="ru-RU" dirty="0" smtClean="0">
                <a:solidFill>
                  <a:srgbClr val="002060"/>
                </a:solidFill>
              </a:rPr>
              <a:t>       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Гени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ділянками</a:t>
            </a:r>
            <a:r>
              <a:rPr lang="ru-RU" dirty="0" smtClean="0">
                <a:solidFill>
                  <a:srgbClr val="002060"/>
                </a:solidFill>
              </a:rPr>
              <a:t> в ДНК - молекула,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ланцюга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чотирьох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різних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типів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нуклеотидів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послідовність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власне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генетичною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інформацією</a:t>
            </a:r>
            <a:r>
              <a:rPr lang="ru-RU" dirty="0" smtClean="0">
                <a:solidFill>
                  <a:srgbClr val="002060"/>
                </a:solidFill>
              </a:rPr>
              <a:t>, яку </a:t>
            </a:r>
            <a:r>
              <a:rPr lang="ru-RU" dirty="0" err="1" smtClean="0">
                <a:solidFill>
                  <a:srgbClr val="002060"/>
                </a:solidFill>
              </a:rPr>
              <a:t>успадковують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uk-UA" dirty="0" smtClean="0">
              <a:solidFill>
                <a:srgbClr val="002060"/>
              </a:solidFill>
            </a:endParaRPr>
          </a:p>
          <a:p>
            <a:endParaRPr lang="uk-UA" dirty="0" smtClean="0"/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536" y="3068960"/>
            <a:ext cx="41764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я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476672"/>
            <a:ext cx="55446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послідовністю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нуклеотидів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амінокислот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генетичним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кодом.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одного нуклеотиду.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спричиняє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якесь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генетичне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передаватися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спадковості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я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07704" y="620688"/>
            <a:ext cx="56521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Підвалини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сучасної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генетики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закладені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Грегором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Іоганном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Менделем 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німецько-чеським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монахом-августином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вченим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вивчав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природу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успадкування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8448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Грегора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Менделя: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Перший закон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«Закон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одноманітності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гібридів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«Закон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розщеплення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«Закон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незалежного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успадкування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§"/>
            </a:pPr>
            <a:endParaRPr lang="uk-U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470648" cy="1143000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Менделюючі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підпорядковуються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успадковуються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закономірностями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встановленими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Г.Менделем.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Генетика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успадкування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зчеплене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313659" cy="279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19672" y="1052736"/>
            <a:ext cx="666023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Біологічне значення </a:t>
            </a:r>
            <a:r>
              <a:rPr kumimoji="0" lang="uk-UA" sz="200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“розподілу”</a:t>
            </a:r>
            <a:r>
              <a:rPr kumimoji="0" lang="uk-UA" sz="200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має дві сторони: позитивну та негативну. Наприклад,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успадковуються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Х-хромосомою,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томучислі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гемофелія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дальтонізм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колірна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сліпота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м'язова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дистрофія,потемніння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емалі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зубів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одна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агаммглобулінеміі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Спадкування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відхиляється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Менделем. Х-хромосома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закономірно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переходить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дочка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успадковує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Х-хромосому батька, 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Х-хромосому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Успадкування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сини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успадковують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доньки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батька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хрест-навхрест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5612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5400" i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35844" name="Text Box 18"/>
          <p:cNvSpPr txBox="1">
            <a:spLocks noChangeArrowheads="1"/>
          </p:cNvSpPr>
          <p:nvPr/>
        </p:nvSpPr>
        <p:spPr bwMode="auto">
          <a:xfrm>
            <a:off x="3492500" y="2781300"/>
            <a:ext cx="5183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67744" y="548680"/>
            <a:ext cx="669674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Відомі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порушення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колірного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зору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звана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кольорова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сліпота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b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основі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появи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дефектів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зору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лежить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ряду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генів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зчеплених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рецесивних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генів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м'язової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дистрофії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Дюмена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дистрофія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ранньому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дитинствіі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20-річного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дистрофією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Дюмена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потомства, 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гетерозиготні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геном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нормальні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Y-хромосома </a:t>
            </a:r>
            <a:r>
              <a:rPr lang="ru-RU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передається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батька </a:t>
            </a:r>
            <a:r>
              <a:rPr lang="ru-RU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всім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його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синам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тільки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їм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Патологічні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ознаки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успадковуються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по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паралельній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схемі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успадкування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(100%-не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прояв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по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чоловічій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лінії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). До них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відносять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1)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облисіння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2)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гіпертрихоз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оволосення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вушної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раковини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у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зрілому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віці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);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3)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наявність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перетинок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нижніх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кінцівках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 </a:t>
            </a:r>
            <a: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4)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іхтіоз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плямисте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потовщення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шкіри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).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pic>
        <p:nvPicPr>
          <p:cNvPr id="1026" name="Picture 2" descr="C:\Users\Юля\Desktop\Юля\75401672_Gender_symb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1368152" cy="174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ля\Desktop\Юля\75401672_Gender_symbols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717032"/>
            <a:ext cx="1080120" cy="166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84784"/>
            <a:ext cx="8229600" cy="1143000"/>
          </a:xfrm>
        </p:spPr>
        <p:txBody>
          <a:bodyPr/>
          <a:lstStyle/>
          <a:p>
            <a:r>
              <a:rPr lang="ru-RU" sz="3600" dirty="0" smtClean="0"/>
              <a:t>Але </a:t>
            </a:r>
            <a:r>
              <a:rPr lang="ru-RU" sz="3600" dirty="0" err="1" smtClean="0"/>
              <a:t>біологічне</a:t>
            </a:r>
            <a:r>
              <a:rPr lang="ru-RU" sz="3600" dirty="0" smtClean="0"/>
              <a:t> </a:t>
            </a:r>
            <a:r>
              <a:rPr lang="ru-RU" sz="3600" dirty="0" err="1" smtClean="0"/>
              <a:t>значення</a:t>
            </a:r>
            <a:r>
              <a:rPr lang="ru-RU" sz="3600" dirty="0" smtClean="0"/>
              <a:t> такого </a:t>
            </a:r>
            <a:r>
              <a:rPr lang="ru-RU" sz="3600" dirty="0" err="1" smtClean="0"/>
              <a:t>розпод</a:t>
            </a:r>
            <a:r>
              <a:rPr lang="uk-UA" sz="3600" dirty="0" err="1" smtClean="0"/>
              <a:t>ілу</a:t>
            </a:r>
            <a:r>
              <a:rPr lang="uk-UA" sz="3600" dirty="0" smtClean="0"/>
              <a:t> є й позитивне. Воно полягає  у чіткому визначенні статі і особливостей, пов'язаних із нею (статеві органи, статура, голос…) </a:t>
            </a:r>
            <a:br>
              <a:rPr lang="uk-UA" sz="3600" dirty="0" smtClean="0"/>
            </a:br>
            <a:endParaRPr lang="uk-UA" sz="36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2693665" cy="20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Тема1</vt:lpstr>
      <vt:lpstr>Оформление по умолчанию</vt:lpstr>
      <vt:lpstr>Слайд 1</vt:lpstr>
      <vt:lpstr>Слайд 2</vt:lpstr>
      <vt:lpstr>Слайд 3</vt:lpstr>
      <vt:lpstr>Слайд 4</vt:lpstr>
      <vt:lpstr>Менделюючі ознаки людини – це ознаки, які підпорядковуються або успадковуються за закономірностями, встановленими Г.Менделем.  Генетика статі, успадкування, зчеплене зі статтю. </vt:lpstr>
      <vt:lpstr>Слайд 6</vt:lpstr>
      <vt:lpstr>Слайд 7</vt:lpstr>
      <vt:lpstr>Y-хромосома передається від батька всім його синам, і тільки їм. Патологічні ознаки успадковуються по паралельній схемі успадкування (100%-не прояв по чоловічій лінії). До них відносять:  1) облисіння;  2) гіпертрихоз (оволосення вушної раковини у зрілому віці);  3) наявність перетинок на нижніх кінцівках;  4) іхтіоз (плямисте потовщення шкіри).  </vt:lpstr>
      <vt:lpstr>Але біологічне значення такого розподілу є й позитивне. Воно полягає  у чіткому визначенні статі і особливостей, пов'язаних із нею (статеві органи, статура, голос…) 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14</cp:revision>
  <dcterms:created xsi:type="dcterms:W3CDTF">2012-09-25T20:25:01Z</dcterms:created>
  <dcterms:modified xsi:type="dcterms:W3CDTF">2012-09-25T21:24:28Z</dcterms:modified>
</cp:coreProperties>
</file>