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1" r:id="rId4"/>
    <p:sldId id="288" r:id="rId5"/>
    <p:sldId id="273" r:id="rId6"/>
    <p:sldId id="270" r:id="rId7"/>
    <p:sldId id="272" r:id="rId8"/>
    <p:sldId id="258" r:id="rId9"/>
    <p:sldId id="259" r:id="rId10"/>
    <p:sldId id="274" r:id="rId11"/>
    <p:sldId id="260" r:id="rId12"/>
    <p:sldId id="261" r:id="rId13"/>
    <p:sldId id="262" r:id="rId14"/>
    <p:sldId id="263" r:id="rId15"/>
    <p:sldId id="264" r:id="rId16"/>
    <p:sldId id="265" r:id="rId17"/>
    <p:sldId id="266" r:id="rId18"/>
    <p:sldId id="267" r:id="rId19"/>
    <p:sldId id="268" r:id="rId20"/>
    <p:sldId id="269" r:id="rId21"/>
    <p:sldId id="275" r:id="rId22"/>
    <p:sldId id="276" r:id="rId23"/>
    <p:sldId id="277" r:id="rId24"/>
    <p:sldId id="278" r:id="rId25"/>
    <p:sldId id="282" r:id="rId26"/>
    <p:sldId id="279" r:id="rId27"/>
    <p:sldId id="283" r:id="rId28"/>
    <p:sldId id="284" r:id="rId29"/>
    <p:sldId id="285" r:id="rId30"/>
    <p:sldId id="286" r:id="rId31"/>
    <p:sldId id="287" r:id="rId32"/>
    <p:sldId id="281"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38" autoAdjust="0"/>
  </p:normalViewPr>
  <p:slideViewPr>
    <p:cSldViewPr>
      <p:cViewPr varScale="1">
        <p:scale>
          <a:sx n="62" d="100"/>
          <a:sy n="62" d="100"/>
        </p:scale>
        <p:origin x="-54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ru-RU" smtClean="0"/>
              <a:t>Образец заголовка</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bwMode="white"/>
        <p:txBody>
          <a:bodyPr/>
          <a:lstStyle/>
          <a:p>
            <a:fld id="{B4C71EC6-210F-42DE-9C53-41977AD35B3D}" type="datetimeFigureOut">
              <a:rPr lang="ru-RU" smtClean="0"/>
              <a:t>18.11.2012</a:t>
            </a:fld>
            <a:endParaRPr lang="ru-RU"/>
          </a:p>
        </p:txBody>
      </p:sp>
      <p:sp>
        <p:nvSpPr>
          <p:cNvPr id="5" name="Footer Placeholder 4"/>
          <p:cNvSpPr>
            <a:spLocks noGrp="1"/>
          </p:cNvSpPr>
          <p:nvPr>
            <p:ph type="ftr" sz="quarter" idx="11"/>
          </p:nvPr>
        </p:nvSpPr>
        <p:spPr bwMode="white"/>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18.11.2012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18.11.2012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18.11.2012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18.11.2012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18.11.2012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2" name="Content Placeholder 11"/>
          <p:cNvSpPr>
            <a:spLocks noGrp="1"/>
          </p:cNvSpPr>
          <p:nvPr>
            <p:ph sz="quarter" idx="14"/>
          </p:nvPr>
        </p:nvSpPr>
        <p:spPr>
          <a:xfrm>
            <a:off x="4648200" y="2438400"/>
            <a:ext cx="3124200" cy="3124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18.11.2012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18.11.2012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18.11.2012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ru-RU" smtClean="0"/>
              <a:t>Образец заголовка</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18.11.2012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1371600" y="1676400"/>
            <a:ext cx="3276600" cy="3505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ru-RU" smtClean="0"/>
              <a:t>Образец заголовка</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18.11.2012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B4C71EC6-210F-42DE-9C53-41977AD35B3D}" type="datetimeFigureOut">
              <a:rPr lang="ru-RU" smtClean="0"/>
              <a:t>18.11.2012</a:t>
            </a:fld>
            <a:endParaRPr lang="ru-RU"/>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ru-RU"/>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07704" y="836712"/>
            <a:ext cx="6400800" cy="1295400"/>
          </a:xfrm>
        </p:spPr>
        <p:txBody>
          <a:bodyPr/>
          <a:lstStyle/>
          <a:p>
            <a:r>
              <a:rPr lang="ru-RU" dirty="0" err="1" smtClean="0"/>
              <a:t>Членистоног</a:t>
            </a:r>
            <a:r>
              <a:rPr lang="uk-UA" dirty="0" smtClean="0"/>
              <a:t>і</a:t>
            </a:r>
            <a:endParaRPr lang="ru-RU" dirty="0"/>
          </a:p>
        </p:txBody>
      </p:sp>
      <p:sp>
        <p:nvSpPr>
          <p:cNvPr id="3" name="Подзаголовок 2"/>
          <p:cNvSpPr>
            <a:spLocks noGrp="1"/>
          </p:cNvSpPr>
          <p:nvPr>
            <p:ph type="subTitle" idx="1"/>
          </p:nvPr>
        </p:nvSpPr>
        <p:spPr>
          <a:xfrm>
            <a:off x="4932040" y="4797152"/>
            <a:ext cx="3376464" cy="906016"/>
          </a:xfrm>
        </p:spPr>
        <p:txBody>
          <a:bodyPr>
            <a:normAutofit fontScale="62500" lnSpcReduction="20000"/>
          </a:bodyPr>
          <a:lstStyle/>
          <a:p>
            <a:r>
              <a:rPr lang="uk-UA" sz="2900" dirty="0" smtClean="0"/>
              <a:t>Підготувала</a:t>
            </a:r>
          </a:p>
          <a:p>
            <a:r>
              <a:rPr lang="uk-UA" sz="2900" dirty="0" err="1" smtClean="0"/>
              <a:t>Петрухно</a:t>
            </a:r>
            <a:r>
              <a:rPr lang="uk-UA" sz="2900" dirty="0" smtClean="0"/>
              <a:t> Юлія</a:t>
            </a:r>
          </a:p>
          <a:p>
            <a:endParaRPr lang="ru-R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2857"/>
            <a:ext cx="4764820" cy="472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7787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6770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1645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340768"/>
            <a:ext cx="7344816" cy="4464496"/>
          </a:xfrm>
        </p:spPr>
        <p:txBody>
          <a:bodyPr>
            <a:noAutofit/>
          </a:bodyPr>
          <a:lstStyle/>
          <a:p>
            <a:r>
              <a:rPr lang="ru-RU" sz="900" dirty="0" err="1"/>
              <a:t>Важливою</a:t>
            </a:r>
            <a:r>
              <a:rPr lang="ru-RU" sz="900" dirty="0"/>
              <a:t> </a:t>
            </a:r>
            <a:r>
              <a:rPr lang="ru-RU" sz="900" dirty="0" err="1"/>
              <a:t>особливістю</a:t>
            </a:r>
            <a:r>
              <a:rPr lang="ru-RU" sz="900" dirty="0"/>
              <a:t> членистоногих, яка </a:t>
            </a:r>
            <a:r>
              <a:rPr lang="ru-RU" sz="900" dirty="0" err="1"/>
              <a:t>відрізняє</a:t>
            </a:r>
            <a:r>
              <a:rPr lang="ru-RU" sz="900" dirty="0"/>
              <a:t> </a:t>
            </a:r>
            <a:r>
              <a:rPr lang="ru-RU" sz="900" dirty="0" err="1"/>
              <a:t>їх</a:t>
            </a:r>
            <a:r>
              <a:rPr lang="ru-RU" sz="900" dirty="0"/>
              <a:t> </a:t>
            </a:r>
            <a:r>
              <a:rPr lang="ru-RU" sz="900" dirty="0" err="1"/>
              <a:t>від</a:t>
            </a:r>
            <a:r>
              <a:rPr lang="ru-RU" sz="900" dirty="0"/>
              <a:t> </a:t>
            </a:r>
            <a:r>
              <a:rPr lang="ru-RU" sz="900" dirty="0" err="1"/>
              <a:t>кільчастих</a:t>
            </a:r>
            <a:r>
              <a:rPr lang="ru-RU" sz="900" dirty="0"/>
              <a:t> </a:t>
            </a:r>
            <a:r>
              <a:rPr lang="ru-RU" sz="900" dirty="0" err="1"/>
              <a:t>червів</a:t>
            </a:r>
            <a:r>
              <a:rPr lang="ru-RU" sz="900" dirty="0"/>
              <a:t> і </a:t>
            </a:r>
            <a:r>
              <a:rPr lang="ru-RU" sz="900" dirty="0" err="1"/>
              <a:t>обумовлює</a:t>
            </a:r>
            <a:r>
              <a:rPr lang="ru-RU" sz="900" dirty="0"/>
              <a:t> </a:t>
            </a:r>
            <a:r>
              <a:rPr lang="ru-RU" sz="900" dirty="0" err="1"/>
              <a:t>основні</a:t>
            </a:r>
            <a:r>
              <a:rPr lang="ru-RU" sz="900" dirty="0"/>
              <a:t> </a:t>
            </a:r>
            <a:r>
              <a:rPr lang="ru-RU" sz="900" dirty="0" err="1"/>
              <a:t>риси</a:t>
            </a:r>
            <a:r>
              <a:rPr lang="ru-RU" sz="900" dirty="0"/>
              <a:t> </a:t>
            </a:r>
            <a:r>
              <a:rPr lang="ru-RU" sz="900" dirty="0" err="1"/>
              <a:t>їх</a:t>
            </a:r>
            <a:r>
              <a:rPr lang="ru-RU" sz="900" dirty="0"/>
              <a:t> </a:t>
            </a:r>
            <a:r>
              <a:rPr lang="ru-RU" sz="900" dirty="0" err="1"/>
              <a:t>організації</a:t>
            </a:r>
            <a:r>
              <a:rPr lang="ru-RU" sz="900" dirty="0"/>
              <a:t>, є </a:t>
            </a:r>
            <a:r>
              <a:rPr lang="ru-RU" sz="900" dirty="0" err="1"/>
              <a:t>наявність</a:t>
            </a:r>
            <a:r>
              <a:rPr lang="ru-RU" sz="900" dirty="0"/>
              <a:t> </a:t>
            </a:r>
            <a:r>
              <a:rPr lang="ru-RU" sz="900" dirty="0" err="1"/>
              <a:t>твердої</a:t>
            </a:r>
            <a:r>
              <a:rPr lang="ru-RU" sz="900" dirty="0"/>
              <a:t> </a:t>
            </a:r>
            <a:r>
              <a:rPr lang="ru-RU" sz="900" dirty="0" err="1"/>
              <a:t>кутикули</a:t>
            </a:r>
            <a:r>
              <a:rPr lang="ru-RU" sz="900" dirty="0"/>
              <a:t>, </a:t>
            </a:r>
            <a:r>
              <a:rPr lang="ru-RU" sz="900" dirty="0" err="1"/>
              <a:t>що</a:t>
            </a:r>
            <a:r>
              <a:rPr lang="ru-RU" sz="900" dirty="0"/>
              <a:t> </a:t>
            </a:r>
            <a:r>
              <a:rPr lang="ru-RU" sz="900" dirty="0" err="1"/>
              <a:t>виконує</a:t>
            </a:r>
            <a:r>
              <a:rPr lang="ru-RU" sz="900" dirty="0"/>
              <a:t> не </a:t>
            </a:r>
            <a:r>
              <a:rPr lang="ru-RU" sz="900" dirty="0" err="1"/>
              <a:t>тільки</a:t>
            </a:r>
            <a:r>
              <a:rPr lang="ru-RU" sz="900" dirty="0"/>
              <a:t> </a:t>
            </a:r>
            <a:r>
              <a:rPr lang="ru-RU" sz="900" dirty="0" err="1"/>
              <a:t>захисну</a:t>
            </a:r>
            <a:r>
              <a:rPr lang="ru-RU" sz="900" dirty="0"/>
              <a:t> </a:t>
            </a:r>
            <a:r>
              <a:rPr lang="ru-RU" sz="900" dirty="0" err="1"/>
              <a:t>функцію</a:t>
            </a:r>
            <a:r>
              <a:rPr lang="ru-RU" sz="900" dirty="0"/>
              <a:t>, а є </a:t>
            </a:r>
            <a:r>
              <a:rPr lang="ru-RU" sz="900" dirty="0" err="1"/>
              <a:t>також</a:t>
            </a:r>
            <a:r>
              <a:rPr lang="ru-RU" sz="900" dirty="0"/>
              <a:t> </a:t>
            </a:r>
            <a:r>
              <a:rPr lang="ru-RU" sz="900" dirty="0" err="1"/>
              <a:t>зовнішнім</a:t>
            </a:r>
            <a:r>
              <a:rPr lang="ru-RU" sz="900" dirty="0"/>
              <a:t> скелетом (</a:t>
            </a:r>
            <a:r>
              <a:rPr lang="ru-RU" sz="900" dirty="0" err="1"/>
              <a:t>екзоскелетом</a:t>
            </a:r>
            <a:r>
              <a:rPr lang="ru-RU" sz="900" dirty="0"/>
              <a:t>), до </a:t>
            </a:r>
            <a:r>
              <a:rPr lang="ru-RU" sz="900" dirty="0" err="1"/>
              <a:t>якого</a:t>
            </a:r>
            <a:r>
              <a:rPr lang="ru-RU" sz="900" dirty="0"/>
              <a:t> </a:t>
            </a:r>
            <a:r>
              <a:rPr lang="ru-RU" sz="900" dirty="0" err="1"/>
              <a:t>прикріплюються</a:t>
            </a:r>
            <a:r>
              <a:rPr lang="ru-RU" sz="900" dirty="0"/>
              <a:t> </a:t>
            </a:r>
            <a:r>
              <a:rPr lang="ru-RU" sz="900" dirty="0" err="1"/>
              <a:t>м'язи</a:t>
            </a:r>
            <a:r>
              <a:rPr lang="ru-RU" sz="900" dirty="0"/>
              <a:t>.</a:t>
            </a:r>
            <a:br>
              <a:rPr lang="ru-RU" sz="900" dirty="0"/>
            </a:br>
            <a:r>
              <a:rPr lang="ru-RU" sz="900" dirty="0"/>
              <a:t/>
            </a:r>
            <a:br>
              <a:rPr lang="ru-RU" sz="900" dirty="0"/>
            </a:br>
            <a:r>
              <a:rPr lang="ru-RU" sz="900" dirty="0"/>
              <a:t>До складу </a:t>
            </a:r>
            <a:r>
              <a:rPr lang="ru-RU" sz="900" dirty="0" err="1"/>
              <a:t>кутикули</a:t>
            </a:r>
            <a:r>
              <a:rPr lang="ru-RU" sz="900" dirty="0"/>
              <a:t> </a:t>
            </a:r>
            <a:r>
              <a:rPr lang="ru-RU" sz="900" dirty="0" err="1"/>
              <a:t>входять</a:t>
            </a:r>
            <a:r>
              <a:rPr lang="ru-RU" sz="900" dirty="0"/>
              <a:t> </a:t>
            </a:r>
            <a:r>
              <a:rPr lang="ru-RU" sz="900" dirty="0" err="1"/>
              <a:t>білки</a:t>
            </a:r>
            <a:r>
              <a:rPr lang="ru-RU" sz="900" dirty="0"/>
              <a:t>, </a:t>
            </a:r>
            <a:r>
              <a:rPr lang="ru-RU" sz="900" dirty="0" err="1"/>
              <a:t>амінокислоти</a:t>
            </a:r>
            <a:r>
              <a:rPr lang="ru-RU" sz="900" dirty="0"/>
              <a:t>, </a:t>
            </a:r>
            <a:r>
              <a:rPr lang="ru-RU" sz="900" dirty="0" err="1"/>
              <a:t>ліпіди</a:t>
            </a:r>
            <a:r>
              <a:rPr lang="ru-RU" sz="900" dirty="0"/>
              <a:t>, </a:t>
            </a:r>
            <a:r>
              <a:rPr lang="ru-RU" sz="900" dirty="0" err="1"/>
              <a:t>глікопротеїди</a:t>
            </a:r>
            <a:r>
              <a:rPr lang="ru-RU" sz="900" dirty="0"/>
              <a:t>, </a:t>
            </a:r>
            <a:r>
              <a:rPr lang="ru-RU" sz="900" dirty="0" err="1"/>
              <a:t>феноли</a:t>
            </a:r>
            <a:r>
              <a:rPr lang="ru-RU" sz="900" dirty="0"/>
              <a:t>, </a:t>
            </a:r>
            <a:r>
              <a:rPr lang="ru-RU" sz="900" dirty="0" err="1"/>
              <a:t>пігменти</a:t>
            </a:r>
            <a:r>
              <a:rPr lang="ru-RU" sz="900" dirty="0"/>
              <a:t>, вода (до 40%). </a:t>
            </a:r>
            <a:r>
              <a:rPr lang="ru-RU" sz="900" dirty="0" err="1"/>
              <a:t>Проте</a:t>
            </a:r>
            <a:r>
              <a:rPr lang="ru-RU" sz="900" dirty="0"/>
              <a:t> </a:t>
            </a:r>
            <a:r>
              <a:rPr lang="ru-RU" sz="900" dirty="0" err="1"/>
              <a:t>найхарактернішим</a:t>
            </a:r>
            <a:r>
              <a:rPr lang="ru-RU" sz="900" dirty="0"/>
              <a:t> компонентом </a:t>
            </a:r>
            <a:r>
              <a:rPr lang="ru-RU" sz="900" dirty="0" err="1"/>
              <a:t>кутикули</a:t>
            </a:r>
            <a:r>
              <a:rPr lang="ru-RU" sz="900" dirty="0"/>
              <a:t> членистоногих є </a:t>
            </a:r>
            <a:r>
              <a:rPr lang="ru-RU" sz="900" dirty="0" err="1"/>
              <a:t>хітин</a:t>
            </a:r>
            <a:r>
              <a:rPr lang="ru-RU" sz="900" dirty="0"/>
              <a:t>. </a:t>
            </a:r>
            <a:r>
              <a:rPr lang="ru-RU" sz="900" dirty="0" err="1"/>
              <a:t>Це</a:t>
            </a:r>
            <a:r>
              <a:rPr lang="ru-RU" sz="900" dirty="0"/>
              <a:t> </a:t>
            </a:r>
            <a:r>
              <a:rPr lang="ru-RU" sz="900" dirty="0" err="1"/>
              <a:t>високомолекулярний</a:t>
            </a:r>
            <a:r>
              <a:rPr lang="ru-RU" sz="900" dirty="0"/>
              <a:t> </a:t>
            </a:r>
            <a:r>
              <a:rPr lang="ru-RU" sz="900" dirty="0" err="1"/>
              <a:t>полісахарид</a:t>
            </a:r>
            <a:r>
              <a:rPr lang="ru-RU" sz="900" dirty="0"/>
              <a:t>, мономером </a:t>
            </a:r>
            <a:r>
              <a:rPr lang="ru-RU" sz="900" dirty="0" err="1"/>
              <a:t>якого</a:t>
            </a:r>
            <a:r>
              <a:rPr lang="ru-RU" sz="900" dirty="0"/>
              <a:t> є глюкоза. </a:t>
            </a:r>
            <a:r>
              <a:rPr lang="ru-RU" sz="900" dirty="0" err="1"/>
              <a:t>Він</a:t>
            </a:r>
            <a:r>
              <a:rPr lang="ru-RU" sz="900" dirty="0"/>
              <a:t> </a:t>
            </a:r>
            <a:r>
              <a:rPr lang="ru-RU" sz="900" dirty="0" err="1"/>
              <a:t>нагадує</a:t>
            </a:r>
            <a:r>
              <a:rPr lang="ru-RU" sz="900" dirty="0"/>
              <a:t> </a:t>
            </a:r>
            <a:r>
              <a:rPr lang="ru-RU" sz="900" dirty="0" err="1"/>
              <a:t>глікоген</a:t>
            </a:r>
            <a:r>
              <a:rPr lang="ru-RU" sz="900" dirty="0"/>
              <a:t> </a:t>
            </a:r>
            <a:r>
              <a:rPr lang="ru-RU" sz="900" dirty="0" err="1"/>
              <a:t>або</a:t>
            </a:r>
            <a:r>
              <a:rPr lang="ru-RU" sz="900" dirty="0"/>
              <a:t> </a:t>
            </a:r>
            <a:r>
              <a:rPr lang="ru-RU" sz="900" dirty="0" err="1"/>
              <a:t>целюлозу</a:t>
            </a:r>
            <a:r>
              <a:rPr lang="ru-RU" sz="900" dirty="0"/>
              <a:t>, але на </a:t>
            </a:r>
            <a:r>
              <a:rPr lang="ru-RU" sz="900" dirty="0" err="1"/>
              <a:t>відміну</a:t>
            </a:r>
            <a:r>
              <a:rPr lang="ru-RU" sz="900" dirty="0"/>
              <a:t> </a:t>
            </a:r>
            <a:r>
              <a:rPr lang="ru-RU" sz="900" dirty="0" err="1"/>
              <a:t>від</a:t>
            </a:r>
            <a:r>
              <a:rPr lang="ru-RU" sz="900" dirty="0"/>
              <a:t> </a:t>
            </a:r>
            <a:r>
              <a:rPr lang="ru-RU" sz="900" dirty="0" err="1"/>
              <a:t>цих</a:t>
            </a:r>
            <a:r>
              <a:rPr lang="ru-RU" sz="900" dirty="0"/>
              <a:t> </a:t>
            </a:r>
            <a:r>
              <a:rPr lang="ru-RU" sz="900" dirty="0" err="1"/>
              <a:t>сполук</a:t>
            </a:r>
            <a:r>
              <a:rPr lang="ru-RU" sz="900" dirty="0"/>
              <a:t> </a:t>
            </a:r>
            <a:r>
              <a:rPr lang="ru-RU" sz="900" dirty="0" err="1"/>
              <a:t>кожна</a:t>
            </a:r>
            <a:r>
              <a:rPr lang="ru-RU" sz="900" dirty="0"/>
              <a:t> молекула мономера через </a:t>
            </a:r>
            <a:r>
              <a:rPr lang="ru-RU" sz="900" dirty="0" err="1"/>
              <a:t>групу</a:t>
            </a:r>
            <a:r>
              <a:rPr lang="ru-RU" sz="900" dirty="0"/>
              <a:t> </a:t>
            </a:r>
            <a:r>
              <a:rPr lang="en-US" sz="900" dirty="0"/>
              <a:t>NH </a:t>
            </a:r>
            <a:r>
              <a:rPr lang="ru-RU" sz="900" dirty="0" err="1"/>
              <a:t>зв'язана</a:t>
            </a:r>
            <a:r>
              <a:rPr lang="ru-RU" sz="900" dirty="0"/>
              <a:t> з ацетильною </a:t>
            </a:r>
            <a:r>
              <a:rPr lang="ru-RU" sz="900" dirty="0" err="1"/>
              <a:t>групою</a:t>
            </a:r>
            <a:r>
              <a:rPr lang="ru-RU" sz="900" dirty="0"/>
              <a:t> О=С—СН3. </a:t>
            </a:r>
            <a:r>
              <a:rPr lang="ru-RU" sz="900" dirty="0" err="1"/>
              <a:t>Його</a:t>
            </a:r>
            <a:r>
              <a:rPr lang="ru-RU" sz="900" dirty="0"/>
              <a:t> </a:t>
            </a:r>
            <a:r>
              <a:rPr lang="ru-RU" sz="900" dirty="0" err="1"/>
              <a:t>хімічна</a:t>
            </a:r>
            <a:r>
              <a:rPr lang="ru-RU" sz="900" dirty="0"/>
              <a:t> </a:t>
            </a:r>
            <a:r>
              <a:rPr lang="ru-RU" sz="900" dirty="0" err="1"/>
              <a:t>назва</a:t>
            </a:r>
            <a:r>
              <a:rPr lang="ru-RU" sz="900" dirty="0"/>
              <a:t> — </a:t>
            </a:r>
            <a:r>
              <a:rPr lang="ru-RU" sz="900" dirty="0" err="1"/>
              <a:t>полі</a:t>
            </a:r>
            <a:r>
              <a:rPr lang="ru-RU" sz="900" dirty="0"/>
              <a:t>-</a:t>
            </a:r>
            <a:r>
              <a:rPr lang="en-US" sz="900" dirty="0"/>
              <a:t>N-</a:t>
            </a:r>
            <a:r>
              <a:rPr lang="ru-RU" sz="900" dirty="0"/>
              <a:t>ацетил-</a:t>
            </a:r>
            <a:r>
              <a:rPr lang="en-US" sz="900" dirty="0"/>
              <a:t>d-</a:t>
            </a:r>
            <a:r>
              <a:rPr lang="ru-RU" sz="900" dirty="0" err="1"/>
              <a:t>глюкозамін</a:t>
            </a:r>
            <a:r>
              <a:rPr lang="ru-RU" sz="900" dirty="0"/>
              <a:t>. У членистоногих </a:t>
            </a:r>
            <a:r>
              <a:rPr lang="ru-RU" sz="900" dirty="0" err="1"/>
              <a:t>хітин</a:t>
            </a:r>
            <a:r>
              <a:rPr lang="ru-RU" sz="900" dirty="0"/>
              <a:t> представлений не в чистому </a:t>
            </a:r>
            <a:r>
              <a:rPr lang="ru-RU" sz="900" dirty="0" err="1"/>
              <a:t>вигляді</a:t>
            </a:r>
            <a:r>
              <a:rPr lang="ru-RU" sz="900" dirty="0"/>
              <a:t>, а як </a:t>
            </a:r>
            <a:r>
              <a:rPr lang="ru-RU" sz="900" dirty="0" err="1"/>
              <a:t>сполука</a:t>
            </a:r>
            <a:r>
              <a:rPr lang="ru-RU" sz="900" dirty="0"/>
              <a:t> з </a:t>
            </a:r>
            <a:r>
              <a:rPr lang="ru-RU" sz="900" dirty="0" err="1"/>
              <a:t>білком</a:t>
            </a:r>
            <a:r>
              <a:rPr lang="ru-RU" sz="900" dirty="0"/>
              <a:t> </a:t>
            </a:r>
            <a:r>
              <a:rPr lang="ru-RU" sz="900" dirty="0" err="1"/>
              <a:t>артроподином</a:t>
            </a:r>
            <a:r>
              <a:rPr lang="ru-RU" sz="900" dirty="0"/>
              <a:t> (</a:t>
            </a:r>
            <a:r>
              <a:rPr lang="ru-RU" sz="900" dirty="0" err="1"/>
              <a:t>насправді</a:t>
            </a:r>
            <a:r>
              <a:rPr lang="ru-RU" sz="900" dirty="0"/>
              <a:t> </a:t>
            </a:r>
            <a:r>
              <a:rPr lang="ru-RU" sz="900" dirty="0" err="1"/>
              <a:t>це</a:t>
            </a:r>
            <a:r>
              <a:rPr lang="ru-RU" sz="900" dirty="0"/>
              <a:t> </a:t>
            </a:r>
            <a:r>
              <a:rPr lang="ru-RU" sz="900" dirty="0" err="1"/>
              <a:t>кілька</a:t>
            </a:r>
            <a:r>
              <a:rPr lang="ru-RU" sz="900" dirty="0"/>
              <a:t> </a:t>
            </a:r>
            <a:r>
              <a:rPr lang="ru-RU" sz="900" dirty="0" err="1"/>
              <a:t>білків</a:t>
            </a:r>
            <a:r>
              <a:rPr lang="ru-RU" sz="900" dirty="0"/>
              <a:t>), </a:t>
            </a:r>
            <a:r>
              <a:rPr lang="ru-RU" sz="900" dirty="0" err="1"/>
              <a:t>який</a:t>
            </a:r>
            <a:r>
              <a:rPr lang="ru-RU" sz="900" dirty="0"/>
              <a:t> з </a:t>
            </a:r>
            <a:r>
              <a:rPr lang="ru-RU" sz="900" dirty="0" err="1"/>
              <a:t>хітином</a:t>
            </a:r>
            <a:r>
              <a:rPr lang="ru-RU" sz="900" dirty="0"/>
              <a:t> </a:t>
            </a:r>
            <a:r>
              <a:rPr lang="ru-RU" sz="900" dirty="0" err="1"/>
              <a:t>утворює</a:t>
            </a:r>
            <a:r>
              <a:rPr lang="ru-RU" sz="900" dirty="0"/>
              <a:t> </a:t>
            </a:r>
            <a:r>
              <a:rPr lang="ru-RU" sz="900" dirty="0" err="1"/>
              <a:t>нерозчинний</a:t>
            </a:r>
            <a:r>
              <a:rPr lang="ru-RU" sz="900" dirty="0"/>
              <a:t> комплекс.</a:t>
            </a:r>
            <a:br>
              <a:rPr lang="ru-RU" sz="900" dirty="0"/>
            </a:br>
            <a:r>
              <a:rPr lang="ru-RU" sz="900" dirty="0"/>
              <a:t/>
            </a:r>
            <a:br>
              <a:rPr lang="ru-RU" sz="900" dirty="0"/>
            </a:br>
            <a:r>
              <a:rPr lang="ru-RU" sz="900" dirty="0"/>
              <a:t>У </a:t>
            </a:r>
            <a:r>
              <a:rPr lang="ru-RU" sz="900" dirty="0" err="1"/>
              <a:t>кутикулі</a:t>
            </a:r>
            <a:r>
              <a:rPr lang="ru-RU" sz="900" dirty="0"/>
              <a:t> членистоногих є </a:t>
            </a:r>
            <a:r>
              <a:rPr lang="ru-RU" sz="900" dirty="0" err="1"/>
              <a:t>ділянки</a:t>
            </a:r>
            <a:r>
              <a:rPr lang="ru-RU" sz="900" dirty="0"/>
              <a:t>, </a:t>
            </a:r>
            <a:r>
              <a:rPr lang="ru-RU" sz="900" dirty="0" err="1"/>
              <a:t>вкриті</a:t>
            </a:r>
            <a:r>
              <a:rPr lang="ru-RU" sz="900" dirty="0"/>
              <a:t> </a:t>
            </a:r>
            <a:r>
              <a:rPr lang="ru-RU" sz="900" dirty="0" err="1"/>
              <a:t>товстою</a:t>
            </a:r>
            <a:r>
              <a:rPr lang="ru-RU" sz="900" dirty="0"/>
              <a:t>, твердою кутикулою, </a:t>
            </a:r>
            <a:r>
              <a:rPr lang="ru-RU" sz="900" dirty="0" err="1"/>
              <a:t>нездатною</a:t>
            </a:r>
            <a:r>
              <a:rPr lang="ru-RU" sz="900" dirty="0"/>
              <a:t> до </a:t>
            </a:r>
            <a:r>
              <a:rPr lang="ru-RU" sz="900" dirty="0" err="1"/>
              <a:t>розтягнення</a:t>
            </a:r>
            <a:r>
              <a:rPr lang="ru-RU" sz="900" dirty="0"/>
              <a:t> (</a:t>
            </a:r>
            <a:r>
              <a:rPr lang="ru-RU" sz="900" dirty="0" err="1"/>
              <a:t>склерити</a:t>
            </a:r>
            <a:r>
              <a:rPr lang="ru-RU" sz="900" dirty="0"/>
              <a:t>), і </a:t>
            </a:r>
            <a:r>
              <a:rPr lang="ru-RU" sz="900" dirty="0" err="1"/>
              <a:t>м'якою</a:t>
            </a:r>
            <a:r>
              <a:rPr lang="ru-RU" sz="900" dirty="0"/>
              <a:t>, </a:t>
            </a:r>
            <a:r>
              <a:rPr lang="ru-RU" sz="900" dirty="0" err="1"/>
              <a:t>еластичною</a:t>
            </a:r>
            <a:r>
              <a:rPr lang="ru-RU" sz="900" dirty="0"/>
              <a:t>, </a:t>
            </a:r>
            <a:r>
              <a:rPr lang="ru-RU" sz="900" dirty="0" err="1"/>
              <a:t>розтяжною</a:t>
            </a:r>
            <a:r>
              <a:rPr lang="ru-RU" sz="900" dirty="0"/>
              <a:t> (</a:t>
            </a:r>
            <a:r>
              <a:rPr lang="ru-RU" sz="900" dirty="0" err="1"/>
              <a:t>мембрани</a:t>
            </a:r>
            <a:r>
              <a:rPr lang="ru-RU" sz="900" dirty="0"/>
              <a:t>). </a:t>
            </a:r>
            <a:r>
              <a:rPr lang="ru-RU" sz="900" dirty="0" err="1"/>
              <a:t>Чергування</a:t>
            </a:r>
            <a:r>
              <a:rPr lang="ru-RU" sz="900" dirty="0"/>
              <a:t> </a:t>
            </a:r>
            <a:r>
              <a:rPr lang="ru-RU" sz="900" dirty="0" err="1"/>
              <a:t>цих</a:t>
            </a:r>
            <a:r>
              <a:rPr lang="ru-RU" sz="900" dirty="0"/>
              <a:t> </a:t>
            </a:r>
            <a:r>
              <a:rPr lang="ru-RU" sz="900" dirty="0" err="1"/>
              <a:t>ділянок</a:t>
            </a:r>
            <a:r>
              <a:rPr lang="ru-RU" sz="900" dirty="0"/>
              <a:t> і </a:t>
            </a:r>
            <a:r>
              <a:rPr lang="ru-RU" sz="900" dirty="0" err="1"/>
              <a:t>зумовлює</a:t>
            </a:r>
            <a:r>
              <a:rPr lang="ru-RU" sz="900" dirty="0"/>
              <a:t> </a:t>
            </a:r>
            <a:r>
              <a:rPr lang="ru-RU" sz="900" dirty="0" err="1"/>
              <a:t>рухливість</a:t>
            </a:r>
            <a:r>
              <a:rPr lang="ru-RU" sz="900" dirty="0"/>
              <a:t> </a:t>
            </a:r>
            <a:r>
              <a:rPr lang="ru-RU" sz="900" dirty="0" err="1"/>
              <a:t>тіла</a:t>
            </a:r>
            <a:r>
              <a:rPr lang="ru-RU" sz="900" dirty="0"/>
              <a:t> та </a:t>
            </a:r>
            <a:r>
              <a:rPr lang="ru-RU" sz="900" dirty="0" err="1"/>
              <a:t>його</a:t>
            </a:r>
            <a:r>
              <a:rPr lang="ru-RU" sz="900" dirty="0"/>
              <a:t> </a:t>
            </a:r>
            <a:r>
              <a:rPr lang="ru-RU" sz="900" dirty="0" err="1"/>
              <a:t>придатків</a:t>
            </a:r>
            <a:r>
              <a:rPr lang="ru-RU" sz="900" dirty="0"/>
              <a:t>. </a:t>
            </a:r>
            <a:r>
              <a:rPr lang="ru-RU" sz="900" dirty="0" err="1"/>
              <a:t>Найчастіше</a:t>
            </a:r>
            <a:r>
              <a:rPr lang="ru-RU" sz="900" dirty="0"/>
              <a:t> в кожному </a:t>
            </a:r>
            <a:r>
              <a:rPr lang="ru-RU" sz="900" dirty="0" err="1"/>
              <a:t>сегменті</a:t>
            </a:r>
            <a:r>
              <a:rPr lang="ru-RU" sz="900" dirty="0"/>
              <a:t> (</a:t>
            </a:r>
            <a:r>
              <a:rPr lang="ru-RU" sz="900" dirty="0" err="1"/>
              <a:t>крім</a:t>
            </a:r>
            <a:r>
              <a:rPr lang="ru-RU" sz="900" dirty="0"/>
              <a:t> </a:t>
            </a:r>
            <a:r>
              <a:rPr lang="ru-RU" sz="900" dirty="0" err="1"/>
              <a:t>головних</a:t>
            </a:r>
            <a:r>
              <a:rPr lang="ru-RU" sz="900" dirty="0"/>
              <a:t>) є </a:t>
            </a:r>
            <a:r>
              <a:rPr lang="ru-RU" sz="900" dirty="0" err="1"/>
              <a:t>чотири</a:t>
            </a:r>
            <a:r>
              <a:rPr lang="ru-RU" sz="900" dirty="0"/>
              <a:t> </a:t>
            </a:r>
            <a:r>
              <a:rPr lang="ru-RU" sz="900" dirty="0" err="1"/>
              <a:t>склерити</a:t>
            </a:r>
            <a:r>
              <a:rPr lang="ru-RU" sz="900" dirty="0"/>
              <a:t>: </a:t>
            </a:r>
            <a:r>
              <a:rPr lang="ru-RU" sz="900" dirty="0" err="1"/>
              <a:t>спинний</a:t>
            </a:r>
            <a:r>
              <a:rPr lang="ru-RU" sz="900" dirty="0"/>
              <a:t> (</a:t>
            </a:r>
            <a:r>
              <a:rPr lang="ru-RU" sz="900" dirty="0" err="1"/>
              <a:t>тергіт</a:t>
            </a:r>
            <a:r>
              <a:rPr lang="ru-RU" sz="900" dirty="0"/>
              <a:t>), </a:t>
            </a:r>
            <a:r>
              <a:rPr lang="ru-RU" sz="900" dirty="0" err="1"/>
              <a:t>черевний</a:t>
            </a:r>
            <a:r>
              <a:rPr lang="ru-RU" sz="900" dirty="0"/>
              <a:t> (</a:t>
            </a:r>
            <a:r>
              <a:rPr lang="ru-RU" sz="900" dirty="0" err="1"/>
              <a:t>стерніт</a:t>
            </a:r>
            <a:r>
              <a:rPr lang="ru-RU" sz="900" dirty="0"/>
              <a:t>) та пара </a:t>
            </a:r>
            <a:r>
              <a:rPr lang="ru-RU" sz="900" dirty="0" err="1"/>
              <a:t>бічних</a:t>
            </a:r>
            <a:r>
              <a:rPr lang="ru-RU" sz="900" dirty="0"/>
              <a:t> (</a:t>
            </a:r>
            <a:r>
              <a:rPr lang="ru-RU" sz="900" dirty="0" err="1"/>
              <a:t>плеврити</a:t>
            </a:r>
            <a:r>
              <a:rPr lang="ru-RU" sz="900" dirty="0"/>
              <a:t>), </a:t>
            </a:r>
            <a:r>
              <a:rPr lang="ru-RU" sz="900" dirty="0" err="1"/>
              <a:t>з'єднані</a:t>
            </a:r>
            <a:r>
              <a:rPr lang="ru-RU" sz="900" dirty="0"/>
              <a:t> </a:t>
            </a:r>
            <a:r>
              <a:rPr lang="ru-RU" sz="900" dirty="0" err="1"/>
              <a:t>рухомо</a:t>
            </a:r>
            <a:r>
              <a:rPr lang="ru-RU" sz="900" dirty="0"/>
              <a:t> </a:t>
            </a:r>
            <a:r>
              <a:rPr lang="ru-RU" sz="900" dirty="0" err="1"/>
              <a:t>еластичними</a:t>
            </a:r>
            <a:r>
              <a:rPr lang="ru-RU" sz="900" dirty="0"/>
              <a:t> мембранами. У </a:t>
            </a:r>
            <a:r>
              <a:rPr lang="ru-RU" sz="900" dirty="0" err="1"/>
              <a:t>кінцівках</a:t>
            </a:r>
            <a:r>
              <a:rPr lang="ru-RU" sz="900" dirty="0"/>
              <a:t> членики </a:t>
            </a:r>
            <a:r>
              <a:rPr lang="ru-RU" sz="900" dirty="0" err="1"/>
              <a:t>вкриті</a:t>
            </a:r>
            <a:r>
              <a:rPr lang="ru-RU" sz="900" dirty="0"/>
              <a:t> твердою кутикулою, а </a:t>
            </a:r>
            <a:r>
              <a:rPr lang="ru-RU" sz="900" dirty="0" err="1"/>
              <a:t>зчленування</a:t>
            </a:r>
            <a:r>
              <a:rPr lang="ru-RU" sz="900" dirty="0"/>
              <a:t> — мембраною, </a:t>
            </a:r>
            <a:r>
              <a:rPr lang="ru-RU" sz="900" dirty="0" err="1"/>
              <a:t>що</a:t>
            </a:r>
            <a:r>
              <a:rPr lang="ru-RU" sz="900" dirty="0"/>
              <a:t> </a:t>
            </a:r>
            <a:r>
              <a:rPr lang="ru-RU" sz="900" dirty="0" err="1"/>
              <a:t>дозволяє</a:t>
            </a:r>
            <a:r>
              <a:rPr lang="ru-RU" sz="900" dirty="0"/>
              <a:t> </a:t>
            </a:r>
            <a:r>
              <a:rPr lang="ru-RU" sz="900" dirty="0" err="1"/>
              <a:t>їм</a:t>
            </a:r>
            <a:r>
              <a:rPr lang="ru-RU" sz="900" dirty="0"/>
              <a:t> </a:t>
            </a:r>
            <a:r>
              <a:rPr lang="ru-RU" sz="900" dirty="0" err="1"/>
              <a:t>рухатися</a:t>
            </a:r>
            <a:r>
              <a:rPr lang="ru-RU" sz="900" dirty="0"/>
              <a:t> один </a:t>
            </a:r>
            <a:r>
              <a:rPr lang="ru-RU" sz="900" dirty="0" err="1"/>
              <a:t>відносно</a:t>
            </a:r>
            <a:r>
              <a:rPr lang="ru-RU" sz="900" dirty="0"/>
              <a:t> </a:t>
            </a:r>
            <a:r>
              <a:rPr lang="ru-RU" sz="900" dirty="0" err="1"/>
              <a:t>іншого</a:t>
            </a:r>
            <a:r>
              <a:rPr lang="ru-RU" sz="900" dirty="0"/>
              <a:t>. </a:t>
            </a:r>
            <a:r>
              <a:rPr lang="ru-RU" sz="900" dirty="0" err="1"/>
              <a:t>Існує</a:t>
            </a:r>
            <a:r>
              <a:rPr lang="ru-RU" sz="900" dirty="0"/>
              <a:t> </a:t>
            </a:r>
            <a:r>
              <a:rPr lang="ru-RU" sz="900" dirty="0" err="1"/>
              <a:t>ще</a:t>
            </a:r>
            <a:r>
              <a:rPr lang="ru-RU" sz="900" dirty="0"/>
              <a:t> й </a:t>
            </a:r>
            <a:r>
              <a:rPr lang="ru-RU" sz="900" dirty="0" err="1"/>
              <a:t>внутрішній</a:t>
            </a:r>
            <a:r>
              <a:rPr lang="ru-RU" sz="900" dirty="0"/>
              <a:t> скелет — </a:t>
            </a:r>
            <a:r>
              <a:rPr lang="ru-RU" sz="900" dirty="0" err="1"/>
              <a:t>вирости</a:t>
            </a:r>
            <a:r>
              <a:rPr lang="ru-RU" sz="900" dirty="0"/>
              <a:t> </a:t>
            </a:r>
            <a:r>
              <a:rPr lang="ru-RU" sz="900" dirty="0" err="1"/>
              <a:t>склеритів</a:t>
            </a:r>
            <a:r>
              <a:rPr lang="ru-RU" sz="900" dirty="0"/>
              <a:t> </a:t>
            </a:r>
            <a:r>
              <a:rPr lang="ru-RU" sz="900" dirty="0" err="1"/>
              <a:t>усередину</a:t>
            </a:r>
            <a:r>
              <a:rPr lang="ru-RU" sz="900" dirty="0"/>
              <a:t> </a:t>
            </a:r>
            <a:r>
              <a:rPr lang="ru-RU" sz="900" dirty="0" err="1"/>
              <a:t>тіла</a:t>
            </a:r>
            <a:r>
              <a:rPr lang="ru-RU" sz="900" dirty="0"/>
              <a:t>. До них </a:t>
            </a:r>
            <a:r>
              <a:rPr lang="ru-RU" sz="900" dirty="0" err="1"/>
              <a:t>кріпляться</a:t>
            </a:r>
            <a:r>
              <a:rPr lang="ru-RU" sz="900" dirty="0"/>
              <a:t> </a:t>
            </a:r>
            <a:r>
              <a:rPr lang="ru-RU" sz="900" dirty="0" err="1"/>
              <a:t>м'язи</a:t>
            </a:r>
            <a:r>
              <a:rPr lang="ru-RU" sz="900" dirty="0"/>
              <a:t>. Кутикула не </a:t>
            </a:r>
            <a:r>
              <a:rPr lang="ru-RU" sz="900" dirty="0" err="1"/>
              <a:t>тільки</a:t>
            </a:r>
            <a:r>
              <a:rPr lang="ru-RU" sz="900" dirty="0"/>
              <a:t> </a:t>
            </a:r>
            <a:r>
              <a:rPr lang="ru-RU" sz="900" dirty="0" err="1"/>
              <a:t>вкриває</a:t>
            </a:r>
            <a:r>
              <a:rPr lang="ru-RU" sz="900" dirty="0"/>
              <a:t> все </a:t>
            </a:r>
            <a:r>
              <a:rPr lang="ru-RU" sz="900" dirty="0" err="1"/>
              <a:t>тіло</a:t>
            </a:r>
            <a:r>
              <a:rPr lang="ru-RU" sz="900" dirty="0"/>
              <a:t> членистоногого, а й </a:t>
            </a:r>
            <a:r>
              <a:rPr lang="ru-RU" sz="900" dirty="0" err="1"/>
              <a:t>вистилає</a:t>
            </a:r>
            <a:r>
              <a:rPr lang="ru-RU" sz="900" dirty="0"/>
              <a:t> </a:t>
            </a:r>
            <a:r>
              <a:rPr lang="ru-RU" sz="900" dirty="0" err="1"/>
              <a:t>передню</a:t>
            </a:r>
            <a:r>
              <a:rPr lang="ru-RU" sz="900" dirty="0"/>
              <a:t> та </a:t>
            </a:r>
            <a:r>
              <a:rPr lang="ru-RU" sz="900" dirty="0" err="1"/>
              <a:t>задню</a:t>
            </a:r>
            <a:r>
              <a:rPr lang="ru-RU" sz="900" dirty="0"/>
              <a:t> кишки, а </a:t>
            </a:r>
            <a:r>
              <a:rPr lang="ru-RU" sz="900" dirty="0" err="1"/>
              <a:t>також</a:t>
            </a:r>
            <a:r>
              <a:rPr lang="ru-RU" sz="900" dirty="0"/>
              <a:t> </a:t>
            </a:r>
            <a:r>
              <a:rPr lang="ru-RU" sz="900" dirty="0" err="1"/>
              <a:t>трахеї</a:t>
            </a:r>
            <a:r>
              <a:rPr lang="ru-RU" sz="900" dirty="0"/>
              <a:t> у </a:t>
            </a:r>
            <a:r>
              <a:rPr lang="ru-RU" sz="900" dirty="0" err="1"/>
              <a:t>трахейнодишних</a:t>
            </a:r>
            <a:r>
              <a:rPr lang="ru-RU" sz="900" dirty="0"/>
              <a:t>.</a:t>
            </a:r>
            <a:br>
              <a:rPr lang="ru-RU" sz="900" dirty="0"/>
            </a:br>
            <a:endParaRPr lang="ru-RU" sz="900" dirty="0"/>
          </a:p>
        </p:txBody>
      </p:sp>
      <p:sp>
        <p:nvSpPr>
          <p:cNvPr id="3" name="Текст 2"/>
          <p:cNvSpPr>
            <a:spLocks noGrp="1"/>
          </p:cNvSpPr>
          <p:nvPr>
            <p:ph type="body" idx="1"/>
          </p:nvPr>
        </p:nvSpPr>
        <p:spPr>
          <a:xfrm>
            <a:off x="1547664" y="332656"/>
            <a:ext cx="6248400" cy="1189790"/>
          </a:xfrm>
        </p:spPr>
        <p:txBody>
          <a:bodyPr>
            <a:normAutofit/>
          </a:bodyPr>
          <a:lstStyle/>
          <a:p>
            <a:r>
              <a:rPr lang="ru-RU" sz="2800" dirty="0"/>
              <a:t>Покриви </a:t>
            </a:r>
            <a:r>
              <a:rPr lang="ru-RU" sz="2800" dirty="0" err="1"/>
              <a:t>тіла</a:t>
            </a:r>
            <a:endParaRPr lang="ru-RU"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5264492"/>
            <a:ext cx="2123728" cy="159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5634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700808"/>
            <a:ext cx="7344816" cy="4248472"/>
          </a:xfrm>
        </p:spPr>
        <p:txBody>
          <a:bodyPr>
            <a:normAutofit/>
          </a:bodyPr>
          <a:lstStyle/>
          <a:p>
            <a:r>
              <a:rPr lang="ru-RU" sz="1400" dirty="0"/>
              <a:t>Мускулатура членистоногих не </a:t>
            </a:r>
            <a:r>
              <a:rPr lang="ru-RU" sz="1400" dirty="0" err="1"/>
              <a:t>утворює</a:t>
            </a:r>
            <a:r>
              <a:rPr lang="ru-RU" sz="1400" dirty="0"/>
              <a:t> </a:t>
            </a:r>
            <a:r>
              <a:rPr lang="ru-RU" sz="1400" dirty="0" err="1"/>
              <a:t>суцільного</a:t>
            </a:r>
            <a:r>
              <a:rPr lang="ru-RU" sz="1400" dirty="0"/>
              <a:t> </a:t>
            </a:r>
            <a:r>
              <a:rPr lang="ru-RU" sz="1400" dirty="0" err="1"/>
              <a:t>м'язового</a:t>
            </a:r>
            <a:r>
              <a:rPr lang="ru-RU" sz="1400" dirty="0"/>
              <a:t> </a:t>
            </a:r>
            <a:r>
              <a:rPr lang="ru-RU" sz="1400" dirty="0" err="1"/>
              <a:t>мішка</a:t>
            </a:r>
            <a:r>
              <a:rPr lang="ru-RU" sz="1400" dirty="0"/>
              <a:t>, а представлена </a:t>
            </a:r>
            <a:r>
              <a:rPr lang="ru-RU" sz="1400" dirty="0" err="1"/>
              <a:t>окремими</a:t>
            </a:r>
            <a:r>
              <a:rPr lang="ru-RU" sz="1400" dirty="0"/>
              <a:t> пучками, </a:t>
            </a:r>
            <a:r>
              <a:rPr lang="ru-RU" sz="1400" dirty="0" err="1"/>
              <a:t>що</a:t>
            </a:r>
            <a:r>
              <a:rPr lang="ru-RU" sz="1400" dirty="0"/>
              <a:t> </a:t>
            </a:r>
            <a:r>
              <a:rPr lang="ru-RU" sz="1400" dirty="0" err="1"/>
              <a:t>з'єднують</a:t>
            </a:r>
            <a:r>
              <a:rPr lang="ru-RU" sz="1400" dirty="0"/>
              <a:t> </a:t>
            </a:r>
            <a:r>
              <a:rPr lang="ru-RU" sz="1400" dirty="0" err="1"/>
              <a:t>між</a:t>
            </a:r>
            <a:r>
              <a:rPr lang="ru-RU" sz="1400" dirty="0"/>
              <a:t> собою </a:t>
            </a:r>
            <a:r>
              <a:rPr lang="ru-RU" sz="1400" dirty="0" err="1"/>
              <a:t>рухливі</a:t>
            </a:r>
            <a:r>
              <a:rPr lang="ru-RU" sz="1400" dirty="0"/>
              <a:t> </a:t>
            </a:r>
            <a:r>
              <a:rPr lang="ru-RU" sz="1400" dirty="0" err="1"/>
              <a:t>ділянки</a:t>
            </a:r>
            <a:r>
              <a:rPr lang="ru-RU" sz="1400" dirty="0"/>
              <a:t> </a:t>
            </a:r>
            <a:r>
              <a:rPr lang="ru-RU" sz="1400" dirty="0" err="1"/>
              <a:t>кутикулярного</a:t>
            </a:r>
            <a:r>
              <a:rPr lang="ru-RU" sz="1400" dirty="0"/>
              <a:t> скелету — </a:t>
            </a:r>
            <a:r>
              <a:rPr lang="ru-RU" sz="1400" dirty="0" err="1"/>
              <a:t>склерити</a:t>
            </a:r>
            <a:r>
              <a:rPr lang="ru-RU" sz="1400" dirty="0"/>
              <a:t>, </a:t>
            </a:r>
            <a:r>
              <a:rPr lang="ru-RU" sz="1400" dirty="0" err="1"/>
              <a:t>або</a:t>
            </a:r>
            <a:r>
              <a:rPr lang="ru-RU" sz="1400" dirty="0"/>
              <a:t> членики </a:t>
            </a:r>
            <a:r>
              <a:rPr lang="ru-RU" sz="1400" dirty="0" err="1"/>
              <a:t>кінцівок</a:t>
            </a:r>
            <a:r>
              <a:rPr lang="ru-RU" sz="1400" dirty="0"/>
              <a:t>. </a:t>
            </a:r>
            <a:r>
              <a:rPr lang="ru-RU" sz="1400" dirty="0" err="1"/>
              <a:t>Мускульні</a:t>
            </a:r>
            <a:r>
              <a:rPr lang="ru-RU" sz="1400" dirty="0"/>
              <a:t> пучки </a:t>
            </a:r>
            <a:r>
              <a:rPr lang="ru-RU" sz="1400" dirty="0" err="1"/>
              <a:t>прикріплюються</a:t>
            </a:r>
            <a:r>
              <a:rPr lang="ru-RU" sz="1400" dirty="0"/>
              <a:t> до </a:t>
            </a:r>
            <a:r>
              <a:rPr lang="ru-RU" sz="1400" dirty="0" err="1"/>
              <a:t>внутрішніх</a:t>
            </a:r>
            <a:r>
              <a:rPr lang="ru-RU" sz="1400" dirty="0"/>
              <a:t> </a:t>
            </a:r>
            <a:r>
              <a:rPr lang="ru-RU" sz="1400" dirty="0" err="1"/>
              <a:t>виростів</a:t>
            </a:r>
            <a:r>
              <a:rPr lang="ru-RU" sz="1400" dirty="0"/>
              <a:t> </a:t>
            </a:r>
            <a:r>
              <a:rPr lang="ru-RU" sz="1400" dirty="0" err="1"/>
              <a:t>кутикули</a:t>
            </a:r>
            <a:r>
              <a:rPr lang="ru-RU" sz="1400" dirty="0"/>
              <a:t>. У членистоногих </a:t>
            </a:r>
            <a:r>
              <a:rPr lang="ru-RU" sz="1400" dirty="0" err="1"/>
              <a:t>виникає</a:t>
            </a:r>
            <a:r>
              <a:rPr lang="ru-RU" sz="1400" dirty="0"/>
              <a:t> </a:t>
            </a:r>
            <a:r>
              <a:rPr lang="ru-RU" sz="1400" dirty="0" err="1"/>
              <a:t>новий</a:t>
            </a:r>
            <a:r>
              <a:rPr lang="ru-RU" sz="1400" dirty="0"/>
              <a:t> тип </a:t>
            </a:r>
            <a:r>
              <a:rPr lang="ru-RU" sz="1400" dirty="0" err="1"/>
              <a:t>руху</a:t>
            </a:r>
            <a:r>
              <a:rPr lang="ru-RU" sz="1400" dirty="0"/>
              <a:t> — з опорою на </a:t>
            </a:r>
            <a:r>
              <a:rPr lang="ru-RU" sz="1400" dirty="0" err="1"/>
              <a:t>зовнішній</a:t>
            </a:r>
            <a:r>
              <a:rPr lang="ru-RU" sz="1400" dirty="0"/>
              <a:t> скелет, а не на </a:t>
            </a:r>
            <a:r>
              <a:rPr lang="ru-RU" sz="1400" dirty="0" err="1"/>
              <a:t>шкірно-м'язовий</a:t>
            </a:r>
            <a:r>
              <a:rPr lang="ru-RU" sz="1400" dirty="0"/>
              <a:t> </a:t>
            </a:r>
            <a:r>
              <a:rPr lang="ru-RU" sz="1400" dirty="0" err="1"/>
              <a:t>мішок</a:t>
            </a:r>
            <a:r>
              <a:rPr lang="ru-RU" sz="1400" dirty="0"/>
              <a:t>, як у </a:t>
            </a:r>
            <a:r>
              <a:rPr lang="ru-RU" sz="1400" dirty="0" err="1"/>
              <a:t>червів</a:t>
            </a:r>
            <a:r>
              <a:rPr lang="ru-RU" sz="1400" dirty="0"/>
              <a:t>. </a:t>
            </a:r>
            <a:r>
              <a:rPr lang="ru-RU" sz="1400" dirty="0" err="1"/>
              <a:t>Майже</a:t>
            </a:r>
            <a:r>
              <a:rPr lang="ru-RU" sz="1400" dirty="0"/>
              <a:t> вся мускулатура членистоногих, за </a:t>
            </a:r>
            <a:r>
              <a:rPr lang="ru-RU" sz="1400" dirty="0" err="1"/>
              <a:t>винятком</a:t>
            </a:r>
            <a:r>
              <a:rPr lang="ru-RU" sz="1400" dirty="0"/>
              <a:t> </a:t>
            </a:r>
            <a:r>
              <a:rPr lang="ru-RU" sz="1400" dirty="0" err="1"/>
              <a:t>деяких</a:t>
            </a:r>
            <a:r>
              <a:rPr lang="ru-RU" sz="1400" dirty="0"/>
              <a:t> </a:t>
            </a:r>
            <a:r>
              <a:rPr lang="ru-RU" sz="1400" dirty="0" err="1"/>
              <a:t>м'язів</a:t>
            </a:r>
            <a:r>
              <a:rPr lang="ru-RU" sz="1400" dirty="0"/>
              <a:t> </a:t>
            </a:r>
            <a:r>
              <a:rPr lang="ru-RU" sz="1400" dirty="0" err="1"/>
              <a:t>внутрішніх</a:t>
            </a:r>
            <a:r>
              <a:rPr lang="ru-RU" sz="1400" dirty="0"/>
              <a:t> </a:t>
            </a:r>
            <a:r>
              <a:rPr lang="ru-RU" sz="1400" dirty="0" err="1"/>
              <a:t>органів</a:t>
            </a:r>
            <a:r>
              <a:rPr lang="ru-RU" sz="1400" dirty="0"/>
              <a:t>, </a:t>
            </a:r>
            <a:r>
              <a:rPr lang="ru-RU" sz="1400" dirty="0" err="1"/>
              <a:t>поперечносмугаста</a:t>
            </a:r>
            <a:r>
              <a:rPr lang="ru-RU" sz="1400" dirty="0"/>
              <a:t>. </a:t>
            </a:r>
            <a:r>
              <a:rPr lang="ru-RU" sz="1400" dirty="0" err="1"/>
              <a:t>Це</a:t>
            </a:r>
            <a:r>
              <a:rPr lang="ru-RU" sz="1400" dirty="0"/>
              <a:t> </a:t>
            </a:r>
            <a:r>
              <a:rPr lang="ru-RU" sz="1400" dirty="0" err="1"/>
              <a:t>надає</a:t>
            </a:r>
            <a:r>
              <a:rPr lang="ru-RU" sz="1400" dirty="0"/>
              <a:t> </a:t>
            </a:r>
            <a:r>
              <a:rPr lang="ru-RU" sz="1400" dirty="0" err="1"/>
              <a:t>їм</a:t>
            </a:r>
            <a:r>
              <a:rPr lang="ru-RU" sz="1400" dirty="0"/>
              <a:t> </a:t>
            </a:r>
            <a:r>
              <a:rPr lang="ru-RU" sz="1400" dirty="0" err="1"/>
              <a:t>певної</a:t>
            </a:r>
            <a:r>
              <a:rPr lang="ru-RU" sz="1400" dirty="0"/>
              <a:t> </a:t>
            </a:r>
            <a:r>
              <a:rPr lang="ru-RU" sz="1400" dirty="0" err="1"/>
              <a:t>переваги</a:t>
            </a:r>
            <a:r>
              <a:rPr lang="ru-RU" sz="1400" dirty="0"/>
              <a:t>, </a:t>
            </a:r>
            <a:r>
              <a:rPr lang="ru-RU" sz="1400" dirty="0" err="1"/>
              <a:t>оскільки</a:t>
            </a:r>
            <a:r>
              <a:rPr lang="ru-RU" sz="1400" dirty="0"/>
              <a:t> </a:t>
            </a:r>
            <a:r>
              <a:rPr lang="ru-RU" sz="1400" dirty="0" err="1"/>
              <a:t>поперечносмугасті</a:t>
            </a:r>
            <a:r>
              <a:rPr lang="ru-RU" sz="1400" dirty="0"/>
              <a:t> </a:t>
            </a:r>
            <a:r>
              <a:rPr lang="ru-RU" sz="1400" dirty="0" err="1"/>
              <a:t>м'язи</a:t>
            </a:r>
            <a:r>
              <a:rPr lang="ru-RU" sz="1400" dirty="0"/>
              <a:t> </a:t>
            </a:r>
            <a:r>
              <a:rPr lang="ru-RU" sz="1400" dirty="0" err="1"/>
              <a:t>скорочуються</a:t>
            </a:r>
            <a:r>
              <a:rPr lang="ru-RU" sz="1400" dirty="0"/>
              <a:t> </a:t>
            </a:r>
            <a:r>
              <a:rPr lang="ru-RU" sz="1400" dirty="0" err="1"/>
              <a:t>швидше</a:t>
            </a:r>
            <a:r>
              <a:rPr lang="ru-RU" sz="1400" dirty="0"/>
              <a:t>, </a:t>
            </a:r>
            <a:r>
              <a:rPr lang="ru-RU" sz="1400" dirty="0" err="1"/>
              <a:t>ніж</a:t>
            </a:r>
            <a:r>
              <a:rPr lang="ru-RU" sz="1400" dirty="0"/>
              <a:t> </a:t>
            </a:r>
            <a:r>
              <a:rPr lang="ru-RU" sz="1400" dirty="0" err="1"/>
              <a:t>гладенькі</a:t>
            </a:r>
            <a:r>
              <a:rPr lang="ru-RU" sz="1400" dirty="0"/>
              <a:t>. </a:t>
            </a:r>
            <a:r>
              <a:rPr lang="ru-RU" sz="1400" dirty="0" err="1"/>
              <a:t>Завдяки</a:t>
            </a:r>
            <a:r>
              <a:rPr lang="ru-RU" sz="1400" dirty="0"/>
              <a:t> </a:t>
            </a:r>
            <a:r>
              <a:rPr lang="ru-RU" sz="1400" dirty="0" err="1"/>
              <a:t>такій</a:t>
            </a:r>
            <a:r>
              <a:rPr lang="ru-RU" sz="1400" dirty="0"/>
              <a:t> </a:t>
            </a:r>
            <a:r>
              <a:rPr lang="ru-RU" sz="1400" dirty="0" err="1"/>
              <a:t>будові</a:t>
            </a:r>
            <a:r>
              <a:rPr lang="ru-RU" sz="1400" dirty="0"/>
              <a:t> локомоторного </a:t>
            </a:r>
            <a:r>
              <a:rPr lang="ru-RU" sz="1400" dirty="0" err="1"/>
              <a:t>апарату</a:t>
            </a:r>
            <a:r>
              <a:rPr lang="ru-RU" sz="1400" dirty="0"/>
              <a:t> </a:t>
            </a:r>
            <a:r>
              <a:rPr lang="ru-RU" sz="1400" dirty="0" err="1"/>
              <a:t>членистоногі</a:t>
            </a:r>
            <a:r>
              <a:rPr lang="ru-RU" sz="1400" dirty="0"/>
              <a:t> </a:t>
            </a:r>
            <a:r>
              <a:rPr lang="ru-RU" sz="1400" dirty="0" err="1"/>
              <a:t>здатні</a:t>
            </a:r>
            <a:r>
              <a:rPr lang="ru-RU" sz="1400" dirty="0"/>
              <a:t> до </a:t>
            </a:r>
            <a:r>
              <a:rPr lang="ru-RU" sz="1400" dirty="0" err="1"/>
              <a:t>дуже</a:t>
            </a:r>
            <a:r>
              <a:rPr lang="ru-RU" sz="1400" dirty="0"/>
              <a:t> </a:t>
            </a:r>
            <a:r>
              <a:rPr lang="ru-RU" sz="1400" dirty="0" err="1"/>
              <a:t>швидких</a:t>
            </a:r>
            <a:r>
              <a:rPr lang="ru-RU" sz="1400" dirty="0"/>
              <a:t> (</a:t>
            </a:r>
            <a:r>
              <a:rPr lang="ru-RU" sz="1400" dirty="0" err="1"/>
              <a:t>відносно</a:t>
            </a:r>
            <a:r>
              <a:rPr lang="ru-RU" sz="1400" dirty="0"/>
              <a:t> </a:t>
            </a:r>
            <a:r>
              <a:rPr lang="ru-RU" sz="1400" dirty="0" err="1"/>
              <a:t>їхніх</a:t>
            </a:r>
            <a:r>
              <a:rPr lang="ru-RU" sz="1400" dirty="0"/>
              <a:t> </a:t>
            </a:r>
            <a:r>
              <a:rPr lang="ru-RU" sz="1400" dirty="0" err="1"/>
              <a:t>розмірів</a:t>
            </a:r>
            <a:r>
              <a:rPr lang="ru-RU" sz="1400" dirty="0"/>
              <a:t>) і </a:t>
            </a:r>
            <a:r>
              <a:rPr lang="ru-RU" sz="1400" dirty="0" err="1"/>
              <a:t>різноманітних</a:t>
            </a:r>
            <a:r>
              <a:rPr lang="ru-RU" sz="1400" dirty="0"/>
              <a:t> </a:t>
            </a:r>
            <a:r>
              <a:rPr lang="ru-RU" sz="1400" dirty="0" err="1"/>
              <a:t>рухів</a:t>
            </a:r>
            <a:r>
              <a:rPr lang="ru-RU" sz="1400" dirty="0"/>
              <a:t>, а </a:t>
            </a:r>
            <a:r>
              <a:rPr lang="ru-RU" sz="1400" dirty="0" err="1"/>
              <a:t>деякі</a:t>
            </a:r>
            <a:r>
              <a:rPr lang="ru-RU" sz="1400" dirty="0"/>
              <a:t> з них (</a:t>
            </a:r>
            <a:r>
              <a:rPr lang="ru-RU" sz="1400" dirty="0" err="1"/>
              <a:t>більшість</a:t>
            </a:r>
            <a:r>
              <a:rPr lang="ru-RU" sz="1400" dirty="0"/>
              <a:t> комах) — і до </a:t>
            </a:r>
            <a:r>
              <a:rPr lang="ru-RU" sz="1400" dirty="0" err="1"/>
              <a:t>польоту</a:t>
            </a:r>
            <a:r>
              <a:rPr lang="ru-RU" sz="1400" dirty="0"/>
              <a:t>.</a:t>
            </a:r>
          </a:p>
        </p:txBody>
      </p:sp>
      <p:sp>
        <p:nvSpPr>
          <p:cNvPr id="3" name="Текст 2"/>
          <p:cNvSpPr>
            <a:spLocks noGrp="1"/>
          </p:cNvSpPr>
          <p:nvPr>
            <p:ph type="body" idx="1"/>
          </p:nvPr>
        </p:nvSpPr>
        <p:spPr>
          <a:xfrm>
            <a:off x="1331640" y="-35024"/>
            <a:ext cx="6248400" cy="1566862"/>
          </a:xfrm>
        </p:spPr>
        <p:txBody>
          <a:bodyPr>
            <a:normAutofit/>
          </a:bodyPr>
          <a:lstStyle/>
          <a:p>
            <a:r>
              <a:rPr lang="ru-RU" sz="3200" dirty="0"/>
              <a:t>Мускулатура</a:t>
            </a:r>
          </a:p>
        </p:txBody>
      </p:sp>
    </p:spTree>
    <p:extLst>
      <p:ext uri="{BB962C8B-B14F-4D97-AF65-F5344CB8AC3E}">
        <p14:creationId xmlns:p14="http://schemas.microsoft.com/office/powerpoint/2010/main" val="7953071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628800"/>
            <a:ext cx="7056784" cy="4320480"/>
          </a:xfrm>
        </p:spPr>
        <p:txBody>
          <a:bodyPr>
            <a:normAutofit/>
          </a:bodyPr>
          <a:lstStyle/>
          <a:p>
            <a:r>
              <a:rPr lang="ru-RU" sz="1400" dirty="0" err="1"/>
              <a:t>Порожнина</a:t>
            </a:r>
            <a:r>
              <a:rPr lang="ru-RU" sz="1400" dirty="0"/>
              <a:t> </a:t>
            </a:r>
            <a:r>
              <a:rPr lang="ru-RU" sz="1400" dirty="0" err="1"/>
              <a:t>тіла</a:t>
            </a:r>
            <a:r>
              <a:rPr lang="ru-RU" sz="1400" dirty="0"/>
              <a:t> членистоногих </a:t>
            </a:r>
            <a:r>
              <a:rPr lang="ru-RU" sz="1400" dirty="0" err="1"/>
              <a:t>змішана</a:t>
            </a:r>
            <a:r>
              <a:rPr lang="ru-RU" sz="1400" dirty="0"/>
              <a:t>. </a:t>
            </a:r>
            <a:r>
              <a:rPr lang="ru-RU" sz="1400" dirty="0" err="1"/>
              <a:t>Під</a:t>
            </a:r>
            <a:r>
              <a:rPr lang="ru-RU" sz="1400" dirty="0"/>
              <a:t> час </a:t>
            </a:r>
            <a:r>
              <a:rPr lang="ru-RU" sz="1400" dirty="0" err="1"/>
              <a:t>ембріонального</a:t>
            </a:r>
            <a:r>
              <a:rPr lang="ru-RU" sz="1400" dirty="0"/>
              <a:t> </a:t>
            </a:r>
            <a:r>
              <a:rPr lang="ru-RU" sz="1400" dirty="0" err="1"/>
              <a:t>розвитку</a:t>
            </a:r>
            <a:r>
              <a:rPr lang="ru-RU" sz="1400" dirty="0"/>
              <a:t> в них, як і в </a:t>
            </a:r>
            <a:r>
              <a:rPr lang="ru-RU" sz="1400" dirty="0" err="1"/>
              <a:t>кільчастих</a:t>
            </a:r>
            <a:r>
              <a:rPr lang="ru-RU" sz="1400" dirty="0"/>
              <a:t> </a:t>
            </a:r>
            <a:r>
              <a:rPr lang="ru-RU" sz="1400" dirty="0" err="1"/>
              <a:t>червів</a:t>
            </a:r>
            <a:r>
              <a:rPr lang="ru-RU" sz="1400" dirty="0"/>
              <a:t>, </a:t>
            </a:r>
            <a:r>
              <a:rPr lang="ru-RU" sz="1400" dirty="0" err="1"/>
              <a:t>закладаються</a:t>
            </a:r>
            <a:r>
              <a:rPr lang="ru-RU" sz="1400" dirty="0"/>
              <a:t> </a:t>
            </a:r>
            <a:r>
              <a:rPr lang="ru-RU" sz="1400" dirty="0" err="1"/>
              <a:t>парні</a:t>
            </a:r>
            <a:r>
              <a:rPr lang="ru-RU" sz="1400" dirty="0"/>
              <a:t> </a:t>
            </a:r>
            <a:r>
              <a:rPr lang="ru-RU" sz="1400" dirty="0" err="1"/>
              <a:t>целомічні</a:t>
            </a:r>
            <a:r>
              <a:rPr lang="ru-RU" sz="1400" dirty="0"/>
              <a:t> </a:t>
            </a:r>
            <a:r>
              <a:rPr lang="ru-RU" sz="1400" dirty="0" err="1"/>
              <a:t>мішки</a:t>
            </a:r>
            <a:r>
              <a:rPr lang="ru-RU" sz="1400" dirty="0"/>
              <a:t>, </a:t>
            </a:r>
            <a:r>
              <a:rPr lang="ru-RU" sz="1400" dirty="0" err="1"/>
              <a:t>що</a:t>
            </a:r>
            <a:r>
              <a:rPr lang="ru-RU" sz="1400" dirty="0"/>
              <a:t> </a:t>
            </a:r>
            <a:r>
              <a:rPr lang="ru-RU" sz="1400" dirty="0" err="1"/>
              <a:t>мають</a:t>
            </a:r>
            <a:r>
              <a:rPr lang="ru-RU" sz="1400" dirty="0"/>
              <a:t> </a:t>
            </a:r>
            <a:r>
              <a:rPr lang="ru-RU" sz="1400" dirty="0" err="1"/>
              <a:t>метамерну</a:t>
            </a:r>
            <a:r>
              <a:rPr lang="ru-RU" sz="1400" dirty="0"/>
              <a:t> </a:t>
            </a:r>
            <a:r>
              <a:rPr lang="ru-RU" sz="1400" dirty="0" err="1"/>
              <a:t>будову</a:t>
            </a:r>
            <a:r>
              <a:rPr lang="ru-RU" sz="1400" dirty="0"/>
              <a:t>. </a:t>
            </a:r>
            <a:r>
              <a:rPr lang="ru-RU" sz="1400" dirty="0" err="1"/>
              <a:t>Пізніше</a:t>
            </a:r>
            <a:r>
              <a:rPr lang="ru-RU" sz="1400" dirty="0"/>
              <a:t> </a:t>
            </a:r>
            <a:r>
              <a:rPr lang="ru-RU" sz="1400" dirty="0" err="1"/>
              <a:t>стінки</a:t>
            </a:r>
            <a:r>
              <a:rPr lang="ru-RU" sz="1400" dirty="0"/>
              <a:t> </a:t>
            </a:r>
            <a:r>
              <a:rPr lang="ru-RU" sz="1400" dirty="0" err="1"/>
              <a:t>целомічних</a:t>
            </a:r>
            <a:r>
              <a:rPr lang="ru-RU" sz="1400" dirty="0"/>
              <a:t> </a:t>
            </a:r>
            <a:r>
              <a:rPr lang="ru-RU" sz="1400" dirty="0" err="1"/>
              <a:t>мішків</a:t>
            </a:r>
            <a:r>
              <a:rPr lang="ru-RU" sz="1400" dirty="0"/>
              <a:t> </a:t>
            </a:r>
            <a:r>
              <a:rPr lang="ru-RU" sz="1400" dirty="0" err="1"/>
              <a:t>руйнуються</a:t>
            </a:r>
            <a:r>
              <a:rPr lang="ru-RU" sz="1400" dirty="0"/>
              <a:t>, </a:t>
            </a:r>
            <a:r>
              <a:rPr lang="ru-RU" sz="1400" dirty="0" err="1"/>
              <a:t>розпадаючись</a:t>
            </a:r>
            <a:r>
              <a:rPr lang="ru-RU" sz="1400" dirty="0"/>
              <a:t> на </a:t>
            </a:r>
            <a:r>
              <a:rPr lang="ru-RU" sz="1400" dirty="0" err="1"/>
              <a:t>окремі</a:t>
            </a:r>
            <a:r>
              <a:rPr lang="ru-RU" sz="1400" dirty="0"/>
              <a:t> </a:t>
            </a:r>
            <a:r>
              <a:rPr lang="ru-RU" sz="1400" dirty="0" err="1"/>
              <a:t>клітини</a:t>
            </a:r>
            <a:r>
              <a:rPr lang="ru-RU" sz="1400" dirty="0"/>
              <a:t>, а </a:t>
            </a:r>
            <a:r>
              <a:rPr lang="ru-RU" sz="1400" dirty="0" err="1"/>
              <a:t>целомічні</a:t>
            </a:r>
            <a:r>
              <a:rPr lang="ru-RU" sz="1400" dirty="0"/>
              <a:t> </a:t>
            </a:r>
            <a:r>
              <a:rPr lang="ru-RU" sz="1400" dirty="0" err="1"/>
              <a:t>порожнини</a:t>
            </a:r>
            <a:r>
              <a:rPr lang="ru-RU" sz="1400" dirty="0"/>
              <a:t> </a:t>
            </a:r>
            <a:r>
              <a:rPr lang="ru-RU" sz="1400" dirty="0" err="1"/>
              <a:t>зливаються</a:t>
            </a:r>
            <a:r>
              <a:rPr lang="ru-RU" sz="1400" dirty="0"/>
              <a:t> </a:t>
            </a:r>
            <a:r>
              <a:rPr lang="ru-RU" sz="1400" dirty="0" err="1"/>
              <a:t>із</a:t>
            </a:r>
            <a:r>
              <a:rPr lang="ru-RU" sz="1400" dirty="0"/>
              <a:t> </a:t>
            </a:r>
            <a:r>
              <a:rPr lang="ru-RU" sz="1400" dirty="0" err="1"/>
              <a:t>залишками</a:t>
            </a:r>
            <a:r>
              <a:rPr lang="ru-RU" sz="1400" dirty="0"/>
              <a:t> </a:t>
            </a:r>
            <a:r>
              <a:rPr lang="ru-RU" sz="1400" dirty="0" err="1"/>
              <a:t>первинної</a:t>
            </a:r>
            <a:r>
              <a:rPr lang="ru-RU" sz="1400" dirty="0"/>
              <a:t> </a:t>
            </a:r>
            <a:r>
              <a:rPr lang="ru-RU" sz="1400" dirty="0" err="1"/>
              <a:t>порожнини</a:t>
            </a:r>
            <a:r>
              <a:rPr lang="ru-RU" sz="1400" dirty="0"/>
              <a:t> </a:t>
            </a:r>
            <a:r>
              <a:rPr lang="ru-RU" sz="1400" dirty="0" err="1"/>
              <a:t>тіла</a:t>
            </a:r>
            <a:r>
              <a:rPr lang="ru-RU" sz="1400" dirty="0"/>
              <a:t>, </a:t>
            </a:r>
            <a:r>
              <a:rPr lang="ru-RU" sz="1400" dirty="0" err="1"/>
              <a:t>утворюючи</a:t>
            </a:r>
            <a:r>
              <a:rPr lang="ru-RU" sz="1400" dirty="0"/>
              <a:t> </a:t>
            </a:r>
            <a:r>
              <a:rPr lang="ru-RU" sz="1400" dirty="0" err="1"/>
              <a:t>змішану</a:t>
            </a:r>
            <a:r>
              <a:rPr lang="ru-RU" sz="1400" dirty="0"/>
              <a:t> </a:t>
            </a:r>
            <a:r>
              <a:rPr lang="ru-RU" sz="1400" dirty="0" err="1"/>
              <a:t>порожнину</a:t>
            </a:r>
            <a:r>
              <a:rPr lang="ru-RU" sz="1400" dirty="0"/>
              <a:t> </a:t>
            </a:r>
            <a:r>
              <a:rPr lang="ru-RU" sz="1400" dirty="0" err="1"/>
              <a:t>тіла</a:t>
            </a:r>
            <a:r>
              <a:rPr lang="ru-RU" sz="1400" dirty="0"/>
              <a:t> — </a:t>
            </a:r>
            <a:r>
              <a:rPr lang="ru-RU" sz="1400" dirty="0" err="1"/>
              <a:t>міксоцель</a:t>
            </a:r>
            <a:r>
              <a:rPr lang="ru-RU" sz="1400" dirty="0"/>
              <a:t>, </a:t>
            </a:r>
            <a:r>
              <a:rPr lang="ru-RU" sz="1400" dirty="0" err="1"/>
              <a:t>що</a:t>
            </a:r>
            <a:r>
              <a:rPr lang="ru-RU" sz="1400" dirty="0"/>
              <a:t> не </a:t>
            </a:r>
            <a:r>
              <a:rPr lang="ru-RU" sz="1400" dirty="0" err="1"/>
              <a:t>має</a:t>
            </a:r>
            <a:r>
              <a:rPr lang="ru-RU" sz="1400" dirty="0"/>
              <a:t> </a:t>
            </a:r>
            <a:r>
              <a:rPr lang="ru-RU" sz="1400" dirty="0" err="1"/>
              <a:t>власної</a:t>
            </a:r>
            <a:r>
              <a:rPr lang="ru-RU" sz="1400" dirty="0"/>
              <a:t> </a:t>
            </a:r>
            <a:r>
              <a:rPr lang="ru-RU" sz="1400" dirty="0" err="1"/>
              <a:t>клітинної</a:t>
            </a:r>
            <a:r>
              <a:rPr lang="ru-RU" sz="1400" dirty="0"/>
              <a:t> </a:t>
            </a:r>
            <a:r>
              <a:rPr lang="ru-RU" sz="1400" dirty="0" err="1"/>
              <a:t>вистилки</a:t>
            </a:r>
            <a:r>
              <a:rPr lang="ru-RU" sz="1400" dirty="0"/>
              <a:t>. </a:t>
            </a:r>
            <a:r>
              <a:rPr lang="ru-RU" sz="1400" dirty="0" err="1"/>
              <a:t>Це</a:t>
            </a:r>
            <a:r>
              <a:rPr lang="ru-RU" sz="1400" dirty="0"/>
              <a:t> система </a:t>
            </a:r>
            <a:r>
              <a:rPr lang="ru-RU" sz="1400" dirty="0" err="1"/>
              <a:t>лакунарних</a:t>
            </a:r>
            <a:r>
              <a:rPr lang="ru-RU" sz="1400" dirty="0"/>
              <a:t> </a:t>
            </a:r>
            <a:r>
              <a:rPr lang="ru-RU" sz="1400" dirty="0" err="1"/>
              <a:t>або</a:t>
            </a:r>
            <a:r>
              <a:rPr lang="ru-RU" sz="1400" dirty="0"/>
              <a:t> </a:t>
            </a:r>
            <a:r>
              <a:rPr lang="ru-RU" sz="1400" dirty="0" err="1"/>
              <a:t>щілиноподібних</a:t>
            </a:r>
            <a:r>
              <a:rPr lang="ru-RU" sz="1400" dirty="0"/>
              <a:t> </a:t>
            </a:r>
            <a:r>
              <a:rPr lang="ru-RU" sz="1400" dirty="0" err="1"/>
              <a:t>порожнин</a:t>
            </a:r>
            <a:r>
              <a:rPr lang="ru-RU" sz="1400" dirty="0"/>
              <a:t> </a:t>
            </a:r>
            <a:r>
              <a:rPr lang="ru-RU" sz="1400" dirty="0" err="1"/>
              <a:t>між</a:t>
            </a:r>
            <a:r>
              <a:rPr lang="ru-RU" sz="1400" dirty="0"/>
              <a:t> </a:t>
            </a:r>
            <a:r>
              <a:rPr lang="ru-RU" sz="1400" dirty="0" err="1"/>
              <a:t>внутрішніми</a:t>
            </a:r>
            <a:r>
              <a:rPr lang="ru-RU" sz="1400" dirty="0"/>
              <a:t> органами. </a:t>
            </a:r>
            <a:r>
              <a:rPr lang="ru-RU" sz="1400" dirty="0" err="1"/>
              <a:t>Із</a:t>
            </a:r>
            <a:r>
              <a:rPr lang="ru-RU" sz="1400" dirty="0"/>
              <a:t> </a:t>
            </a:r>
            <a:r>
              <a:rPr lang="ru-RU" sz="1400" dirty="0" err="1"/>
              <a:t>мезодермальних</a:t>
            </a:r>
            <a:r>
              <a:rPr lang="ru-RU" sz="1400" dirty="0"/>
              <a:t> </a:t>
            </a:r>
            <a:r>
              <a:rPr lang="ru-RU" sz="1400" dirty="0" err="1"/>
              <a:t>клітин</a:t>
            </a:r>
            <a:r>
              <a:rPr lang="ru-RU" sz="1400" dirty="0"/>
              <a:t> </a:t>
            </a:r>
            <a:r>
              <a:rPr lang="ru-RU" sz="1400" dirty="0" err="1"/>
              <a:t>стінок</a:t>
            </a:r>
            <a:r>
              <a:rPr lang="ru-RU" sz="1400" dirty="0"/>
              <a:t> </a:t>
            </a:r>
            <a:r>
              <a:rPr lang="ru-RU" sz="1400" dirty="0" err="1"/>
              <a:t>целомічних</a:t>
            </a:r>
            <a:r>
              <a:rPr lang="ru-RU" sz="1400" dirty="0"/>
              <a:t> </a:t>
            </a:r>
            <a:r>
              <a:rPr lang="ru-RU" sz="1400" dirty="0" err="1"/>
              <a:t>мішків</a:t>
            </a:r>
            <a:r>
              <a:rPr lang="ru-RU" sz="1400" dirty="0"/>
              <a:t> </a:t>
            </a:r>
            <a:r>
              <a:rPr lang="ru-RU" sz="1400" dirty="0" err="1"/>
              <a:t>згодом</a:t>
            </a:r>
            <a:r>
              <a:rPr lang="ru-RU" sz="1400" dirty="0"/>
              <a:t> </a:t>
            </a:r>
            <a:r>
              <a:rPr lang="ru-RU" sz="1400" dirty="0" err="1"/>
              <a:t>утворюються</a:t>
            </a:r>
            <a:r>
              <a:rPr lang="ru-RU" sz="1400" dirty="0"/>
              <a:t> мускулатура, </a:t>
            </a:r>
            <a:r>
              <a:rPr lang="ru-RU" sz="1400" dirty="0" err="1"/>
              <a:t>клітини</a:t>
            </a:r>
            <a:r>
              <a:rPr lang="ru-RU" sz="1400" dirty="0"/>
              <a:t> </a:t>
            </a:r>
            <a:r>
              <a:rPr lang="ru-RU" sz="1400" dirty="0" err="1"/>
              <a:t>крові</a:t>
            </a:r>
            <a:r>
              <a:rPr lang="ru-RU" sz="1400" dirty="0"/>
              <a:t>, </a:t>
            </a:r>
            <a:r>
              <a:rPr lang="ru-RU" sz="1400" dirty="0" err="1"/>
              <a:t>жирове</a:t>
            </a:r>
            <a:r>
              <a:rPr lang="ru-RU" sz="1400" dirty="0"/>
              <a:t> </a:t>
            </a:r>
            <a:r>
              <a:rPr lang="ru-RU" sz="1400" dirty="0" err="1"/>
              <a:t>тіло</a:t>
            </a:r>
            <a:r>
              <a:rPr lang="ru-RU" sz="1400" dirty="0"/>
              <a:t> та </a:t>
            </a:r>
            <a:r>
              <a:rPr lang="ru-RU" sz="1400" dirty="0" err="1"/>
              <a:t>інші</a:t>
            </a:r>
            <a:r>
              <a:rPr lang="ru-RU" sz="1400" dirty="0"/>
              <a:t> </a:t>
            </a:r>
            <a:r>
              <a:rPr lang="ru-RU" sz="1400" dirty="0" err="1"/>
              <a:t>мезодермальні</a:t>
            </a:r>
            <a:r>
              <a:rPr lang="ru-RU" sz="1400" dirty="0"/>
              <a:t> </a:t>
            </a:r>
            <a:r>
              <a:rPr lang="ru-RU" sz="1400" dirty="0" err="1"/>
              <a:t>утвори</a:t>
            </a:r>
            <a:r>
              <a:rPr lang="ru-RU" sz="1400" dirty="0"/>
              <a:t>. У </a:t>
            </a:r>
            <a:r>
              <a:rPr lang="ru-RU" sz="1400" dirty="0" err="1"/>
              <a:t>міксоцелі</a:t>
            </a:r>
            <a:r>
              <a:rPr lang="ru-RU" sz="1400" dirty="0"/>
              <a:t> </a:t>
            </a:r>
            <a:r>
              <a:rPr lang="ru-RU" sz="1400" dirty="0" err="1"/>
              <a:t>циркулює</a:t>
            </a:r>
            <a:r>
              <a:rPr lang="ru-RU" sz="1400" dirty="0"/>
              <a:t> </a:t>
            </a:r>
            <a:r>
              <a:rPr lang="ru-RU" sz="1400" dirty="0" err="1"/>
              <a:t>рідина</a:t>
            </a:r>
            <a:r>
              <a:rPr lang="ru-RU" sz="1400" dirty="0"/>
              <a:t>, </a:t>
            </a:r>
            <a:r>
              <a:rPr lang="ru-RU" sz="1400" dirty="0" err="1"/>
              <a:t>що</a:t>
            </a:r>
            <a:r>
              <a:rPr lang="ru-RU" sz="1400" dirty="0"/>
              <a:t> </a:t>
            </a:r>
            <a:r>
              <a:rPr lang="ru-RU" sz="1400" dirty="0" err="1"/>
              <a:t>зветься</a:t>
            </a:r>
            <a:r>
              <a:rPr lang="ru-RU" sz="1400" dirty="0"/>
              <a:t> </a:t>
            </a:r>
            <a:r>
              <a:rPr lang="ru-RU" sz="1400" dirty="0" err="1"/>
              <a:t>гемолімфою</a:t>
            </a:r>
            <a:r>
              <a:rPr lang="ru-RU" sz="1400" dirty="0"/>
              <a:t>. Вона є </a:t>
            </a:r>
            <a:r>
              <a:rPr lang="ru-RU" sz="1400" dirty="0" err="1"/>
              <a:t>одночасно</a:t>
            </a:r>
            <a:r>
              <a:rPr lang="ru-RU" sz="1400" dirty="0"/>
              <a:t> і </a:t>
            </a:r>
            <a:r>
              <a:rPr lang="ru-RU" sz="1400" dirty="0" err="1"/>
              <a:t>порожнинною</a:t>
            </a:r>
            <a:r>
              <a:rPr lang="ru-RU" sz="1400" dirty="0"/>
              <a:t> </a:t>
            </a:r>
            <a:r>
              <a:rPr lang="ru-RU" sz="1400" dirty="0" err="1"/>
              <a:t>рідиною</a:t>
            </a:r>
            <a:r>
              <a:rPr lang="ru-RU" sz="1400" dirty="0"/>
              <a:t>, і </a:t>
            </a:r>
            <a:r>
              <a:rPr lang="ru-RU" sz="1400" dirty="0" err="1"/>
              <a:t>кров'ю</a:t>
            </a:r>
            <a:r>
              <a:rPr lang="ru-RU" sz="1400" dirty="0"/>
              <a:t>.</a:t>
            </a:r>
          </a:p>
        </p:txBody>
      </p:sp>
      <p:sp>
        <p:nvSpPr>
          <p:cNvPr id="3" name="Текст 2"/>
          <p:cNvSpPr>
            <a:spLocks noGrp="1"/>
          </p:cNvSpPr>
          <p:nvPr>
            <p:ph type="body" idx="1"/>
          </p:nvPr>
        </p:nvSpPr>
        <p:spPr>
          <a:xfrm>
            <a:off x="1475656" y="0"/>
            <a:ext cx="6248400" cy="1566862"/>
          </a:xfrm>
        </p:spPr>
        <p:txBody>
          <a:bodyPr>
            <a:normAutofit/>
          </a:bodyPr>
          <a:lstStyle/>
          <a:p>
            <a:r>
              <a:rPr lang="ru-RU" sz="3200" dirty="0" err="1"/>
              <a:t>Порожнина</a:t>
            </a:r>
            <a:r>
              <a:rPr lang="ru-RU" sz="3200" dirty="0"/>
              <a:t> </a:t>
            </a:r>
            <a:r>
              <a:rPr lang="ru-RU" sz="3200" dirty="0" err="1"/>
              <a:t>тіла</a:t>
            </a:r>
            <a:endParaRPr lang="ru-RU" sz="3200" dirty="0"/>
          </a:p>
        </p:txBody>
      </p:sp>
    </p:spTree>
    <p:extLst>
      <p:ext uri="{BB962C8B-B14F-4D97-AF65-F5344CB8AC3E}">
        <p14:creationId xmlns:p14="http://schemas.microsoft.com/office/powerpoint/2010/main" val="28763665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1556792"/>
            <a:ext cx="6696744" cy="4176463"/>
          </a:xfrm>
        </p:spPr>
        <p:txBody>
          <a:bodyPr>
            <a:normAutofit fontScale="90000"/>
          </a:bodyPr>
          <a:lstStyle/>
          <a:p>
            <a:r>
              <a:rPr lang="ru-RU" sz="1000" dirty="0" err="1"/>
              <a:t>Травна</a:t>
            </a:r>
            <a:r>
              <a:rPr lang="ru-RU" sz="1000" dirty="0"/>
              <a:t> система членистоногих </a:t>
            </a:r>
            <a:r>
              <a:rPr lang="ru-RU" sz="1000" dirty="0" err="1"/>
              <a:t>складається</a:t>
            </a:r>
            <a:r>
              <a:rPr lang="ru-RU" sz="1000" dirty="0"/>
              <a:t> з </a:t>
            </a:r>
            <a:r>
              <a:rPr lang="ru-RU" sz="1000" dirty="0" err="1"/>
              <a:t>трьох</a:t>
            </a:r>
            <a:r>
              <a:rPr lang="ru-RU" sz="1000" dirty="0"/>
              <a:t> </a:t>
            </a:r>
            <a:r>
              <a:rPr lang="ru-RU" sz="1000" dirty="0" err="1"/>
              <a:t>відділів</a:t>
            </a:r>
            <a:r>
              <a:rPr lang="ru-RU" sz="1000" dirty="0"/>
              <a:t>: </a:t>
            </a:r>
            <a:r>
              <a:rPr lang="ru-RU" sz="1000" dirty="0" err="1"/>
              <a:t>ектодермальної</a:t>
            </a:r>
            <a:r>
              <a:rPr lang="ru-RU" sz="1000" dirty="0"/>
              <a:t> </a:t>
            </a:r>
            <a:r>
              <a:rPr lang="ru-RU" sz="1000" dirty="0" err="1"/>
              <a:t>передньої</a:t>
            </a:r>
            <a:r>
              <a:rPr lang="ru-RU" sz="1000" dirty="0"/>
              <a:t>, </a:t>
            </a:r>
            <a:r>
              <a:rPr lang="ru-RU" sz="1000" dirty="0" err="1"/>
              <a:t>ентодермальної</a:t>
            </a:r>
            <a:r>
              <a:rPr lang="ru-RU" sz="1000" dirty="0"/>
              <a:t> </a:t>
            </a:r>
            <a:r>
              <a:rPr lang="ru-RU" sz="1000" dirty="0" err="1"/>
              <a:t>середньої</a:t>
            </a:r>
            <a:r>
              <a:rPr lang="ru-RU" sz="1000" dirty="0"/>
              <a:t> та </a:t>
            </a:r>
            <a:r>
              <a:rPr lang="ru-RU" sz="1000" dirty="0" err="1"/>
              <a:t>ектодермальної</a:t>
            </a:r>
            <a:r>
              <a:rPr lang="ru-RU" sz="1000" dirty="0"/>
              <a:t> </a:t>
            </a:r>
            <a:r>
              <a:rPr lang="ru-RU" sz="1000" dirty="0" err="1"/>
              <a:t>задньої</a:t>
            </a:r>
            <a:r>
              <a:rPr lang="ru-RU" sz="1000" dirty="0"/>
              <a:t> кишки. </a:t>
            </a:r>
            <a:r>
              <a:rPr lang="ru-RU" sz="1000" dirty="0" err="1"/>
              <a:t>Кожен</a:t>
            </a:r>
            <a:r>
              <a:rPr lang="ru-RU" sz="1000" dirty="0"/>
              <a:t> </a:t>
            </a:r>
            <a:r>
              <a:rPr lang="ru-RU" sz="1000" dirty="0" err="1"/>
              <a:t>із</a:t>
            </a:r>
            <a:r>
              <a:rPr lang="ru-RU" sz="1000" dirty="0"/>
              <a:t> </a:t>
            </a:r>
            <a:r>
              <a:rPr lang="ru-RU" sz="1000" dirty="0" err="1"/>
              <a:t>цих</a:t>
            </a:r>
            <a:r>
              <a:rPr lang="ru-RU" sz="1000" dirty="0"/>
              <a:t> </a:t>
            </a:r>
            <a:r>
              <a:rPr lang="ru-RU" sz="1000" dirty="0" err="1"/>
              <a:t>відділів</a:t>
            </a:r>
            <a:r>
              <a:rPr lang="ru-RU" sz="1000" dirty="0"/>
              <a:t>, у свою </a:t>
            </a:r>
            <a:r>
              <a:rPr lang="ru-RU" sz="1000" dirty="0" err="1"/>
              <a:t>чергу</a:t>
            </a:r>
            <a:r>
              <a:rPr lang="ru-RU" sz="1000" dirty="0"/>
              <a:t>, </a:t>
            </a:r>
            <a:r>
              <a:rPr lang="ru-RU" sz="1000" dirty="0" err="1"/>
              <a:t>диференціюється</a:t>
            </a:r>
            <a:r>
              <a:rPr lang="ru-RU" sz="1000" dirty="0"/>
              <a:t> </a:t>
            </a:r>
            <a:r>
              <a:rPr lang="ru-RU" sz="1000" dirty="0" err="1"/>
              <a:t>залежно</a:t>
            </a:r>
            <a:r>
              <a:rPr lang="ru-RU" sz="1000" dirty="0"/>
              <a:t> </a:t>
            </a:r>
            <a:r>
              <a:rPr lang="ru-RU" sz="1000" dirty="0" err="1"/>
              <a:t>від</a:t>
            </a:r>
            <a:r>
              <a:rPr lang="ru-RU" sz="1000" dirty="0"/>
              <a:t> типу </a:t>
            </a:r>
            <a:r>
              <a:rPr lang="ru-RU" sz="1000" dirty="0" err="1"/>
              <a:t>живлення</a:t>
            </a:r>
            <a:r>
              <a:rPr lang="ru-RU" sz="1000" dirty="0"/>
              <a:t>. Характерною </a:t>
            </a:r>
            <a:r>
              <a:rPr lang="ru-RU" sz="1000" dirty="0" err="1"/>
              <a:t>рисою</a:t>
            </a:r>
            <a:r>
              <a:rPr lang="ru-RU" sz="1000" dirty="0"/>
              <a:t> травного тракту членистоногих, яка </a:t>
            </a:r>
            <a:r>
              <a:rPr lang="ru-RU" sz="1000" dirty="0" err="1"/>
              <a:t>відрізняє</a:t>
            </a:r>
            <a:r>
              <a:rPr lang="ru-RU" sz="1000" dirty="0"/>
              <a:t> </a:t>
            </a:r>
            <a:r>
              <a:rPr lang="ru-RU" sz="1000" dirty="0" err="1"/>
              <a:t>їх</a:t>
            </a:r>
            <a:r>
              <a:rPr lang="ru-RU" sz="1000" dirty="0"/>
              <a:t> </a:t>
            </a:r>
            <a:r>
              <a:rPr lang="ru-RU" sz="1000" dirty="0" err="1"/>
              <a:t>від</a:t>
            </a:r>
            <a:r>
              <a:rPr lang="ru-RU" sz="1000" dirty="0"/>
              <a:t> </a:t>
            </a:r>
            <a:r>
              <a:rPr lang="ru-RU" sz="1000" dirty="0" err="1"/>
              <a:t>інших</a:t>
            </a:r>
            <a:r>
              <a:rPr lang="ru-RU" sz="1000" dirty="0"/>
              <a:t> </a:t>
            </a:r>
            <a:r>
              <a:rPr lang="ru-RU" sz="1000" dirty="0" err="1"/>
              <a:t>типів</a:t>
            </a:r>
            <a:r>
              <a:rPr lang="ru-RU" sz="1000" dirty="0"/>
              <a:t> </a:t>
            </a:r>
            <a:r>
              <a:rPr lang="ru-RU" sz="1000" dirty="0" err="1"/>
              <a:t>тварин</a:t>
            </a:r>
            <a:r>
              <a:rPr lang="ru-RU" sz="1000" dirty="0"/>
              <a:t>, є </a:t>
            </a:r>
            <a:r>
              <a:rPr lang="ru-RU" sz="1000" dirty="0" err="1"/>
              <a:t>перетворення</a:t>
            </a:r>
            <a:r>
              <a:rPr lang="ru-RU" sz="1000" dirty="0"/>
              <a:t> </a:t>
            </a:r>
            <a:r>
              <a:rPr lang="ru-RU" sz="1000" dirty="0" err="1"/>
              <a:t>кінцівок</a:t>
            </a:r>
            <a:r>
              <a:rPr lang="ru-RU" sz="1000" dirty="0"/>
              <a:t> </a:t>
            </a:r>
            <a:r>
              <a:rPr lang="ru-RU" sz="1000" dirty="0" err="1"/>
              <a:t>передніх</a:t>
            </a:r>
            <a:r>
              <a:rPr lang="ru-RU" sz="1000" dirty="0"/>
              <a:t> </a:t>
            </a:r>
            <a:r>
              <a:rPr lang="ru-RU" sz="1000" dirty="0" err="1"/>
              <a:t>сегментів</a:t>
            </a:r>
            <a:r>
              <a:rPr lang="ru-RU" sz="1000" dirty="0"/>
              <a:t> </a:t>
            </a:r>
            <a:r>
              <a:rPr lang="ru-RU" sz="1000" dirty="0" err="1"/>
              <a:t>тіла</a:t>
            </a:r>
            <a:r>
              <a:rPr lang="ru-RU" sz="1000" dirty="0"/>
              <a:t> на </a:t>
            </a:r>
            <a:r>
              <a:rPr lang="ru-RU" sz="1000" dirty="0" err="1"/>
              <a:t>ротові</a:t>
            </a:r>
            <a:r>
              <a:rPr lang="ru-RU" sz="1000" dirty="0"/>
              <a:t>, </a:t>
            </a:r>
            <a:r>
              <a:rPr lang="ru-RU" sz="1000" dirty="0" err="1"/>
              <a:t>призначені</a:t>
            </a:r>
            <a:r>
              <a:rPr lang="ru-RU" sz="1000" dirty="0"/>
              <a:t> для </a:t>
            </a:r>
            <a:r>
              <a:rPr lang="ru-RU" sz="1000" dirty="0" err="1"/>
              <a:t>утримання</a:t>
            </a:r>
            <a:r>
              <a:rPr lang="ru-RU" sz="1000" dirty="0"/>
              <a:t> й </a:t>
            </a:r>
            <a:r>
              <a:rPr lang="ru-RU" sz="1000" dirty="0" err="1"/>
              <a:t>механічної</a:t>
            </a:r>
            <a:r>
              <a:rPr lang="ru-RU" sz="1000" dirty="0"/>
              <a:t> </a:t>
            </a:r>
            <a:r>
              <a:rPr lang="ru-RU" sz="1000" dirty="0" err="1"/>
              <a:t>переробки</a:t>
            </a:r>
            <a:r>
              <a:rPr lang="ru-RU" sz="1000" dirty="0"/>
              <a:t> </a:t>
            </a:r>
            <a:r>
              <a:rPr lang="ru-RU" sz="1000" dirty="0" err="1"/>
              <a:t>їжі</a:t>
            </a:r>
            <a:r>
              <a:rPr lang="ru-RU" sz="1000" dirty="0"/>
              <a:t>. У </a:t>
            </a:r>
            <a:r>
              <a:rPr lang="ru-RU" sz="1000" dirty="0" err="1"/>
              <a:t>ряді</a:t>
            </a:r>
            <a:r>
              <a:rPr lang="ru-RU" sz="1000" dirty="0"/>
              <a:t> </a:t>
            </a:r>
            <a:r>
              <a:rPr lang="ru-RU" sz="1000" dirty="0" err="1"/>
              <a:t>випадків</a:t>
            </a:r>
            <a:r>
              <a:rPr lang="ru-RU" sz="1000" dirty="0"/>
              <a:t> </a:t>
            </a:r>
            <a:r>
              <a:rPr lang="ru-RU" sz="1000" dirty="0" err="1"/>
              <a:t>додатково</a:t>
            </a:r>
            <a:r>
              <a:rPr lang="ru-RU" sz="1000" dirty="0"/>
              <a:t> до ротового </a:t>
            </a:r>
            <a:r>
              <a:rPr lang="ru-RU" sz="1000" dirty="0" err="1"/>
              <a:t>апарата</a:t>
            </a:r>
            <a:r>
              <a:rPr lang="ru-RU" sz="1000" dirty="0"/>
              <a:t> в </a:t>
            </a:r>
            <a:r>
              <a:rPr lang="ru-RU" sz="1000" dirty="0" err="1"/>
              <a:t>передній</a:t>
            </a:r>
            <a:r>
              <a:rPr lang="ru-RU" sz="1000" dirty="0"/>
              <a:t> </a:t>
            </a:r>
            <a:r>
              <a:rPr lang="ru-RU" sz="1000" dirty="0" err="1"/>
              <a:t>кишці</a:t>
            </a:r>
            <a:r>
              <a:rPr lang="ru-RU" sz="1000" dirty="0"/>
              <a:t> є </a:t>
            </a:r>
            <a:r>
              <a:rPr lang="ru-RU" sz="1000" dirty="0" err="1"/>
              <a:t>особливий</a:t>
            </a:r>
            <a:r>
              <a:rPr lang="ru-RU" sz="1000" dirty="0"/>
              <a:t> </a:t>
            </a:r>
            <a:r>
              <a:rPr lang="ru-RU" sz="1000" dirty="0" err="1"/>
              <a:t>відділ</a:t>
            </a:r>
            <a:r>
              <a:rPr lang="ru-RU" sz="1000" dirty="0"/>
              <a:t> для </a:t>
            </a:r>
            <a:r>
              <a:rPr lang="ru-RU" sz="1000" dirty="0" err="1"/>
              <a:t>механічної</a:t>
            </a:r>
            <a:r>
              <a:rPr lang="ru-RU" sz="1000" dirty="0"/>
              <a:t> </a:t>
            </a:r>
            <a:r>
              <a:rPr lang="ru-RU" sz="1000" dirty="0" err="1"/>
              <a:t>обробки</a:t>
            </a:r>
            <a:r>
              <a:rPr lang="ru-RU" sz="1000" dirty="0"/>
              <a:t> </a:t>
            </a:r>
            <a:r>
              <a:rPr lang="ru-RU" sz="1000" dirty="0" err="1"/>
              <a:t>їжі</a:t>
            </a:r>
            <a:r>
              <a:rPr lang="ru-RU" sz="1000" dirty="0"/>
              <a:t> (</a:t>
            </a:r>
            <a:r>
              <a:rPr lang="ru-RU" sz="1000" dirty="0" err="1"/>
              <a:t>жувальний</a:t>
            </a:r>
            <a:r>
              <a:rPr lang="ru-RU" sz="1000" dirty="0"/>
              <a:t> </a:t>
            </a:r>
            <a:r>
              <a:rPr lang="ru-RU" sz="1000" dirty="0" err="1"/>
              <a:t>шлунок</a:t>
            </a:r>
            <a:r>
              <a:rPr lang="ru-RU" sz="1000" dirty="0"/>
              <a:t> </a:t>
            </a:r>
            <a:r>
              <a:rPr lang="en-US" sz="1000" dirty="0"/>
              <a:t>Malacostraca </a:t>
            </a:r>
            <a:r>
              <a:rPr lang="ru-RU" sz="1000" dirty="0" err="1"/>
              <a:t>або</a:t>
            </a:r>
            <a:r>
              <a:rPr lang="ru-RU" sz="1000" dirty="0"/>
              <a:t> </a:t>
            </a:r>
            <a:r>
              <a:rPr lang="ru-RU" sz="1000" dirty="0" err="1"/>
              <a:t>м'язовий</a:t>
            </a:r>
            <a:r>
              <a:rPr lang="ru-RU" sz="1000" dirty="0"/>
              <a:t> </a:t>
            </a:r>
            <a:r>
              <a:rPr lang="ru-RU" sz="1000" dirty="0" err="1"/>
              <a:t>шлунок</a:t>
            </a:r>
            <a:r>
              <a:rPr lang="ru-RU" sz="1000" dirty="0"/>
              <a:t> комах). Часто </a:t>
            </a:r>
            <a:r>
              <a:rPr lang="ru-RU" sz="1000" dirty="0" err="1"/>
              <a:t>передня</a:t>
            </a:r>
            <a:r>
              <a:rPr lang="ru-RU" sz="1000" dirty="0"/>
              <a:t> кишка служить і для </a:t>
            </a:r>
            <a:r>
              <a:rPr lang="ru-RU" sz="1000" dirty="0" err="1"/>
              <a:t>тимчасового</a:t>
            </a:r>
            <a:r>
              <a:rPr lang="ru-RU" sz="1000" dirty="0"/>
              <a:t> </a:t>
            </a:r>
            <a:r>
              <a:rPr lang="ru-RU" sz="1000" dirty="0" err="1"/>
              <a:t>зберігання</a:t>
            </a:r>
            <a:r>
              <a:rPr lang="ru-RU" sz="1000" dirty="0"/>
              <a:t> </a:t>
            </a:r>
            <a:r>
              <a:rPr lang="ru-RU" sz="1000" dirty="0" err="1"/>
              <a:t>їжі</a:t>
            </a:r>
            <a:r>
              <a:rPr lang="ru-RU" sz="1000" dirty="0"/>
              <a:t> — </a:t>
            </a:r>
            <a:r>
              <a:rPr lang="ru-RU" sz="1000" dirty="0" err="1"/>
              <a:t>воло</a:t>
            </a:r>
            <a:r>
              <a:rPr lang="ru-RU" sz="1000" dirty="0"/>
              <a:t> (</a:t>
            </a:r>
            <a:r>
              <a:rPr lang="ru-RU" sz="1000" dirty="0" err="1"/>
              <a:t>анатомія</a:t>
            </a:r>
            <a:r>
              <a:rPr lang="ru-RU" sz="1000" dirty="0"/>
              <a:t>) </a:t>
            </a:r>
            <a:r>
              <a:rPr lang="ru-RU" sz="1000" dirty="0" err="1"/>
              <a:t>метеликів</a:t>
            </a:r>
            <a:r>
              <a:rPr lang="ru-RU" sz="1000" dirty="0"/>
              <a:t>, </a:t>
            </a:r>
            <a:r>
              <a:rPr lang="ru-RU" sz="1000" dirty="0" err="1"/>
              <a:t>бджіл</a:t>
            </a:r>
            <a:r>
              <a:rPr lang="ru-RU" sz="1000" dirty="0"/>
              <a:t>. У </a:t>
            </a:r>
            <a:r>
              <a:rPr lang="ru-RU" sz="1000" dirty="0" err="1"/>
              <a:t>більшості</a:t>
            </a:r>
            <a:r>
              <a:rPr lang="ru-RU" sz="1000" dirty="0"/>
              <a:t> </a:t>
            </a:r>
            <a:r>
              <a:rPr lang="ru-RU" sz="1000" dirty="0" err="1"/>
              <a:t>наземних</a:t>
            </a:r>
            <a:r>
              <a:rPr lang="ru-RU" sz="1000" dirty="0"/>
              <a:t> членистоногих до </a:t>
            </a:r>
            <a:r>
              <a:rPr lang="ru-RU" sz="1000" dirty="0" err="1"/>
              <a:t>передньої</a:t>
            </a:r>
            <a:r>
              <a:rPr lang="ru-RU" sz="1000" dirty="0"/>
              <a:t> кишки </a:t>
            </a:r>
            <a:r>
              <a:rPr lang="ru-RU" sz="1000" dirty="0" err="1"/>
              <a:t>відкриваються</a:t>
            </a:r>
            <a:r>
              <a:rPr lang="ru-RU" sz="1000" dirty="0"/>
              <a:t> </a:t>
            </a:r>
            <a:r>
              <a:rPr lang="ru-RU" sz="1000" dirty="0" err="1"/>
              <a:t>слинні</a:t>
            </a:r>
            <a:r>
              <a:rPr lang="ru-RU" sz="1000" dirty="0"/>
              <a:t> </a:t>
            </a:r>
            <a:r>
              <a:rPr lang="ru-RU" sz="1000" dirty="0" err="1"/>
              <a:t>залози</a:t>
            </a:r>
            <a:r>
              <a:rPr lang="ru-RU" sz="1000" dirty="0"/>
              <a:t>. У </a:t>
            </a:r>
            <a:r>
              <a:rPr lang="ru-RU" sz="1000" dirty="0" err="1"/>
              <a:t>середній</a:t>
            </a:r>
            <a:r>
              <a:rPr lang="ru-RU" sz="1000" dirty="0"/>
              <a:t> </a:t>
            </a:r>
            <a:r>
              <a:rPr lang="ru-RU" sz="1000" dirty="0" err="1"/>
              <a:t>кишці</a:t>
            </a:r>
            <a:r>
              <a:rPr lang="ru-RU" sz="1000" dirty="0"/>
              <a:t> </a:t>
            </a:r>
            <a:r>
              <a:rPr lang="ru-RU" sz="1000" dirty="0" err="1"/>
              <a:t>з'являються</a:t>
            </a:r>
            <a:r>
              <a:rPr lang="ru-RU" sz="1000" dirty="0"/>
              <a:t> </a:t>
            </a:r>
            <a:r>
              <a:rPr lang="ru-RU" sz="1000" dirty="0" err="1"/>
              <a:t>різноманітні</a:t>
            </a:r>
            <a:r>
              <a:rPr lang="ru-RU" sz="1000" dirty="0"/>
              <a:t> </a:t>
            </a:r>
            <a:r>
              <a:rPr lang="ru-RU" sz="1000" dirty="0" err="1"/>
              <a:t>вирости</a:t>
            </a:r>
            <a:r>
              <a:rPr lang="ru-RU" sz="1000" dirty="0"/>
              <a:t>, </a:t>
            </a:r>
            <a:r>
              <a:rPr lang="ru-RU" sz="1000" dirty="0" err="1"/>
              <a:t>що</a:t>
            </a:r>
            <a:r>
              <a:rPr lang="ru-RU" sz="1000" dirty="0"/>
              <a:t> </a:t>
            </a:r>
            <a:r>
              <a:rPr lang="ru-RU" sz="1000" dirty="0" err="1"/>
              <a:t>збільшують</a:t>
            </a:r>
            <a:r>
              <a:rPr lang="ru-RU" sz="1000" dirty="0"/>
              <a:t> </a:t>
            </a:r>
            <a:r>
              <a:rPr lang="ru-RU" sz="1000" dirty="0" err="1"/>
              <a:t>її</a:t>
            </a:r>
            <a:r>
              <a:rPr lang="ru-RU" sz="1000" dirty="0"/>
              <a:t> </a:t>
            </a:r>
            <a:r>
              <a:rPr lang="ru-RU" sz="1000" dirty="0" err="1"/>
              <a:t>поверхню</a:t>
            </a:r>
            <a:r>
              <a:rPr lang="ru-RU" sz="1000" dirty="0"/>
              <a:t> (</a:t>
            </a:r>
            <a:r>
              <a:rPr lang="ru-RU" sz="1000" dirty="0" err="1"/>
              <a:t>печінкові</a:t>
            </a:r>
            <a:r>
              <a:rPr lang="ru-RU" sz="1000" dirty="0"/>
              <a:t> </a:t>
            </a:r>
            <a:r>
              <a:rPr lang="ru-RU" sz="1000" dirty="0" err="1"/>
              <a:t>вирости</a:t>
            </a:r>
            <a:r>
              <a:rPr lang="ru-RU" sz="1000" dirty="0"/>
              <a:t> </a:t>
            </a:r>
            <a:r>
              <a:rPr lang="ru-RU" sz="1000" dirty="0" err="1"/>
              <a:t>ракоподібних</a:t>
            </a:r>
            <a:r>
              <a:rPr lang="ru-RU" sz="1000" dirty="0"/>
              <a:t> та </a:t>
            </a:r>
            <a:r>
              <a:rPr lang="ru-RU" sz="1000" dirty="0" err="1"/>
              <a:t>павукоподібних</a:t>
            </a:r>
            <a:r>
              <a:rPr lang="ru-RU" sz="1000" dirty="0"/>
              <a:t>, </a:t>
            </a:r>
            <a:r>
              <a:rPr lang="ru-RU" sz="1000" dirty="0" err="1"/>
              <a:t>пілоричні</a:t>
            </a:r>
            <a:r>
              <a:rPr lang="ru-RU" sz="1000" dirty="0"/>
              <a:t> придатки комах). У </a:t>
            </a:r>
            <a:r>
              <a:rPr lang="ru-RU" sz="1000" dirty="0" err="1"/>
              <a:t>середній</a:t>
            </a:r>
            <a:r>
              <a:rPr lang="ru-RU" sz="1000" dirty="0"/>
              <a:t> </a:t>
            </a:r>
            <a:r>
              <a:rPr lang="ru-RU" sz="1000" dirty="0" err="1"/>
              <a:t>кишці</a:t>
            </a:r>
            <a:r>
              <a:rPr lang="ru-RU" sz="1000" dirty="0"/>
              <a:t> та </a:t>
            </a:r>
            <a:r>
              <a:rPr lang="ru-RU" sz="1000" dirty="0" err="1"/>
              <a:t>її</a:t>
            </a:r>
            <a:r>
              <a:rPr lang="ru-RU" sz="1000" dirty="0"/>
              <a:t> придатках </a:t>
            </a:r>
            <a:r>
              <a:rPr lang="ru-RU" sz="1000" dirty="0" err="1"/>
              <a:t>відбуваються</a:t>
            </a:r>
            <a:r>
              <a:rPr lang="ru-RU" sz="1000" dirty="0"/>
              <a:t> </a:t>
            </a:r>
            <a:r>
              <a:rPr lang="ru-RU" sz="1000" dirty="0" err="1"/>
              <a:t>основні</a:t>
            </a:r>
            <a:r>
              <a:rPr lang="ru-RU" sz="1000" dirty="0"/>
              <a:t> </a:t>
            </a:r>
            <a:r>
              <a:rPr lang="ru-RU" sz="1000" dirty="0" err="1"/>
              <a:t>процеси</a:t>
            </a:r>
            <a:r>
              <a:rPr lang="ru-RU" sz="1000" dirty="0"/>
              <a:t> </a:t>
            </a:r>
            <a:r>
              <a:rPr lang="ru-RU" sz="1000" dirty="0" err="1"/>
              <a:t>травлення</a:t>
            </a:r>
            <a:r>
              <a:rPr lang="ru-RU" sz="1000" dirty="0"/>
              <a:t> та </a:t>
            </a:r>
            <a:r>
              <a:rPr lang="ru-RU" sz="1000" dirty="0" err="1"/>
              <a:t>всмоктування</a:t>
            </a:r>
            <a:r>
              <a:rPr lang="ru-RU" sz="1000" dirty="0"/>
              <a:t>. </a:t>
            </a:r>
            <a:r>
              <a:rPr lang="ru-RU" sz="1000" dirty="0" err="1"/>
              <a:t>Задня</a:t>
            </a:r>
            <a:r>
              <a:rPr lang="ru-RU" sz="1000" dirty="0"/>
              <a:t> кишка, особливо в </a:t>
            </a:r>
            <a:r>
              <a:rPr lang="ru-RU" sz="1000" dirty="0" err="1"/>
              <a:t>наземних</a:t>
            </a:r>
            <a:r>
              <a:rPr lang="ru-RU" sz="1000" dirty="0"/>
              <a:t> членистоногих, </a:t>
            </a:r>
            <a:r>
              <a:rPr lang="ru-RU" sz="1000" dirty="0" err="1"/>
              <a:t>також</a:t>
            </a:r>
            <a:r>
              <a:rPr lang="ru-RU" sz="1000" dirty="0"/>
              <a:t> </a:t>
            </a:r>
            <a:r>
              <a:rPr lang="ru-RU" sz="1000" dirty="0" err="1"/>
              <a:t>диференціюється</a:t>
            </a:r>
            <a:r>
              <a:rPr lang="ru-RU" sz="1000" dirty="0"/>
              <a:t> на </a:t>
            </a:r>
            <a:r>
              <a:rPr lang="ru-RU" sz="1000" dirty="0" err="1"/>
              <a:t>відділи</a:t>
            </a:r>
            <a:r>
              <a:rPr lang="ru-RU" sz="1000" dirty="0"/>
              <a:t>, </a:t>
            </a:r>
            <a:r>
              <a:rPr lang="ru-RU" sz="1000" dirty="0" err="1"/>
              <a:t>що</a:t>
            </a:r>
            <a:r>
              <a:rPr lang="ru-RU" sz="1000" dirty="0"/>
              <a:t> </a:t>
            </a:r>
            <a:r>
              <a:rPr lang="ru-RU" sz="1000" dirty="0" err="1"/>
              <a:t>виконують</a:t>
            </a:r>
            <a:r>
              <a:rPr lang="ru-RU" sz="1000" dirty="0"/>
              <a:t> </a:t>
            </a:r>
            <a:r>
              <a:rPr lang="ru-RU" sz="1000" dirty="0" err="1"/>
              <a:t>різні</a:t>
            </a:r>
            <a:r>
              <a:rPr lang="ru-RU" sz="1000" dirty="0"/>
              <a:t> </a:t>
            </a:r>
            <a:r>
              <a:rPr lang="ru-RU" sz="1000" dirty="0" err="1"/>
              <a:t>функції</a:t>
            </a:r>
            <a:r>
              <a:rPr lang="ru-RU" sz="1000" dirty="0"/>
              <a:t>; </a:t>
            </a:r>
            <a:r>
              <a:rPr lang="ru-RU" sz="1000" dirty="0" err="1"/>
              <a:t>найважливішою</a:t>
            </a:r>
            <a:r>
              <a:rPr lang="ru-RU" sz="1000" dirty="0"/>
              <a:t> </a:t>
            </a:r>
            <a:r>
              <a:rPr lang="ru-RU" sz="1000" dirty="0" err="1"/>
              <a:t>серед</a:t>
            </a:r>
            <a:r>
              <a:rPr lang="ru-RU" sz="1000" dirty="0"/>
              <a:t> них є </a:t>
            </a:r>
            <a:r>
              <a:rPr lang="ru-RU" sz="1000" dirty="0" err="1"/>
              <a:t>всмоктування</a:t>
            </a:r>
            <a:r>
              <a:rPr lang="ru-RU" sz="1000" dirty="0"/>
              <a:t> води з </a:t>
            </a:r>
            <a:r>
              <a:rPr lang="ru-RU" sz="1000" dirty="0" err="1"/>
              <a:t>екскрементів</a:t>
            </a:r>
            <a:r>
              <a:rPr lang="ru-RU" sz="1000" dirty="0"/>
              <a:t> і </a:t>
            </a:r>
            <a:r>
              <a:rPr lang="ru-RU" sz="1000" dirty="0" err="1"/>
              <a:t>повернення</a:t>
            </a:r>
            <a:r>
              <a:rPr lang="ru-RU" sz="1000" dirty="0"/>
              <a:t> </a:t>
            </a:r>
            <a:r>
              <a:rPr lang="ru-RU" sz="1000" dirty="0" err="1"/>
              <a:t>її</a:t>
            </a:r>
            <a:r>
              <a:rPr lang="ru-RU" sz="1000" dirty="0"/>
              <a:t> в </a:t>
            </a:r>
            <a:r>
              <a:rPr lang="ru-RU" sz="1000" dirty="0" err="1"/>
              <a:t>гемолімфу</a:t>
            </a:r>
            <a:r>
              <a:rPr lang="ru-RU" sz="1000" dirty="0"/>
              <a:t>. </a:t>
            </a:r>
            <a:r>
              <a:rPr lang="ru-RU" sz="1000" dirty="0" err="1"/>
              <a:t>Це</a:t>
            </a:r>
            <a:r>
              <a:rPr lang="ru-RU" sz="1000" dirty="0"/>
              <a:t> </a:t>
            </a:r>
            <a:r>
              <a:rPr lang="ru-RU" sz="1000" dirty="0" err="1"/>
              <a:t>необхідно</a:t>
            </a:r>
            <a:r>
              <a:rPr lang="ru-RU" sz="1000" dirty="0"/>
              <a:t> для </a:t>
            </a:r>
            <a:r>
              <a:rPr lang="ru-RU" sz="1000" dirty="0" err="1"/>
              <a:t>збереження</a:t>
            </a:r>
            <a:r>
              <a:rPr lang="ru-RU" sz="1000" dirty="0"/>
              <a:t> води в </a:t>
            </a:r>
            <a:r>
              <a:rPr lang="ru-RU" sz="1000" dirty="0" err="1"/>
              <a:t>організмі</a:t>
            </a:r>
            <a:r>
              <a:rPr lang="ru-RU" sz="1000" dirty="0"/>
              <a:t>. </a:t>
            </a:r>
            <a:r>
              <a:rPr lang="ru-RU" sz="1000" dirty="0" err="1"/>
              <a:t>Функцією</a:t>
            </a:r>
            <a:r>
              <a:rPr lang="ru-RU" sz="1000" dirty="0"/>
              <a:t> кишечнику </a:t>
            </a:r>
            <a:r>
              <a:rPr lang="ru-RU" sz="1000" dirty="0" err="1"/>
              <a:t>наземних</a:t>
            </a:r>
            <a:r>
              <a:rPr lang="ru-RU" sz="1000" dirty="0"/>
              <a:t> членистоногих є </a:t>
            </a:r>
            <a:r>
              <a:rPr lang="ru-RU" sz="1000" dirty="0" err="1"/>
              <a:t>також</a:t>
            </a:r>
            <a:r>
              <a:rPr lang="ru-RU" sz="1000" dirty="0"/>
              <a:t> </a:t>
            </a:r>
            <a:r>
              <a:rPr lang="ru-RU" sz="1000" dirty="0" err="1"/>
              <a:t>осморегуляція</a:t>
            </a:r>
            <a:r>
              <a:rPr lang="ru-RU" sz="1000" dirty="0"/>
              <a:t> та </a:t>
            </a:r>
            <a:r>
              <a:rPr lang="ru-RU" sz="1000" dirty="0" err="1"/>
              <a:t>видалення</a:t>
            </a:r>
            <a:r>
              <a:rPr lang="ru-RU" sz="1000" dirty="0"/>
              <a:t> з </a:t>
            </a:r>
            <a:r>
              <a:rPr lang="ru-RU" sz="1000" dirty="0" err="1"/>
              <a:t>організму</a:t>
            </a:r>
            <a:r>
              <a:rPr lang="ru-RU" sz="1000" dirty="0"/>
              <a:t> </a:t>
            </a:r>
            <a:r>
              <a:rPr lang="ru-RU" sz="1000" dirty="0" err="1"/>
              <a:t>продуктів</a:t>
            </a:r>
            <a:r>
              <a:rPr lang="ru-RU" sz="1000" dirty="0"/>
              <a:t> </a:t>
            </a:r>
            <a:r>
              <a:rPr lang="ru-RU" sz="1000" dirty="0" err="1"/>
              <a:t>дисиміляції</a:t>
            </a:r>
            <a:r>
              <a:rPr lang="ru-RU" sz="1000" dirty="0"/>
              <a:t>, для </a:t>
            </a:r>
            <a:r>
              <a:rPr lang="ru-RU" sz="1000" dirty="0" err="1"/>
              <a:t>чого</a:t>
            </a:r>
            <a:r>
              <a:rPr lang="ru-RU" sz="1000" dirty="0"/>
              <a:t> </a:t>
            </a:r>
            <a:r>
              <a:rPr lang="ru-RU" sz="1000" dirty="0" err="1"/>
              <a:t>призначені</a:t>
            </a:r>
            <a:r>
              <a:rPr lang="ru-RU" sz="1000" dirty="0"/>
              <a:t> </a:t>
            </a:r>
            <a:r>
              <a:rPr lang="ru-RU" sz="1000" dirty="0" err="1"/>
              <a:t>спеціальні</a:t>
            </a:r>
            <a:r>
              <a:rPr lang="ru-RU" sz="1000" dirty="0"/>
              <a:t> </a:t>
            </a:r>
            <a:r>
              <a:rPr lang="ru-RU" sz="1000" dirty="0" err="1"/>
              <a:t>трубчасті</a:t>
            </a:r>
            <a:r>
              <a:rPr lang="ru-RU" sz="1000" dirty="0"/>
              <a:t> </a:t>
            </a:r>
            <a:r>
              <a:rPr lang="ru-RU" sz="1000" dirty="0" err="1"/>
              <a:t>вирости</a:t>
            </a:r>
            <a:r>
              <a:rPr lang="ru-RU" sz="1000" dirty="0"/>
              <a:t> </a:t>
            </a:r>
            <a:r>
              <a:rPr lang="ru-RU" sz="1000" dirty="0" err="1"/>
              <a:t>задньої</a:t>
            </a:r>
            <a:r>
              <a:rPr lang="ru-RU" sz="1000" dirty="0"/>
              <a:t> </a:t>
            </a:r>
            <a:r>
              <a:rPr lang="ru-RU" sz="1000" dirty="0" err="1"/>
              <a:t>ділянки</a:t>
            </a:r>
            <a:r>
              <a:rPr lang="ru-RU" sz="1000" dirty="0"/>
              <a:t> </a:t>
            </a:r>
            <a:r>
              <a:rPr lang="ru-RU" sz="1000" dirty="0" err="1"/>
              <a:t>середньої</a:t>
            </a:r>
            <a:r>
              <a:rPr lang="ru-RU" sz="1000" dirty="0"/>
              <a:t> кишки (у </a:t>
            </a:r>
            <a:r>
              <a:rPr lang="ru-RU" sz="1000" dirty="0" err="1"/>
              <a:t>павукоподібних</a:t>
            </a:r>
            <a:r>
              <a:rPr lang="ru-RU" sz="1000" dirty="0"/>
              <a:t>) </a:t>
            </a:r>
            <a:r>
              <a:rPr lang="ru-RU" sz="1000" dirty="0" err="1"/>
              <a:t>або</a:t>
            </a:r>
            <a:r>
              <a:rPr lang="ru-RU" sz="1000" dirty="0"/>
              <a:t> </a:t>
            </a:r>
            <a:r>
              <a:rPr lang="ru-RU" sz="1000" dirty="0" err="1"/>
              <a:t>передньої</a:t>
            </a:r>
            <a:r>
              <a:rPr lang="ru-RU" sz="1000" dirty="0"/>
              <a:t> </a:t>
            </a:r>
            <a:r>
              <a:rPr lang="ru-RU" sz="1000" dirty="0" err="1"/>
              <a:t>частини</a:t>
            </a:r>
            <a:r>
              <a:rPr lang="ru-RU" sz="1000" dirty="0"/>
              <a:t> </a:t>
            </a:r>
            <a:r>
              <a:rPr lang="ru-RU" sz="1000" dirty="0" err="1"/>
              <a:t>задньої</a:t>
            </a:r>
            <a:r>
              <a:rPr lang="ru-RU" sz="1000" dirty="0"/>
              <a:t> кишки (у комах та </a:t>
            </a:r>
            <a:r>
              <a:rPr lang="ru-RU" sz="1000" dirty="0" err="1"/>
              <a:t>багатоніжок</a:t>
            </a:r>
            <a:r>
              <a:rPr lang="ru-RU" sz="1000" dirty="0"/>
              <a:t>) — </a:t>
            </a:r>
            <a:r>
              <a:rPr lang="ru-RU" sz="1000" dirty="0" err="1"/>
              <a:t>мальпігієві</a:t>
            </a:r>
            <a:r>
              <a:rPr lang="ru-RU" sz="1000" dirty="0"/>
              <a:t> </a:t>
            </a:r>
            <a:r>
              <a:rPr lang="ru-RU" sz="1000" dirty="0" err="1"/>
              <a:t>судини</a:t>
            </a:r>
            <a:r>
              <a:rPr lang="ru-RU" dirty="0"/>
              <a:t>.</a:t>
            </a:r>
          </a:p>
        </p:txBody>
      </p:sp>
      <p:sp>
        <p:nvSpPr>
          <p:cNvPr id="3" name="Текст 2"/>
          <p:cNvSpPr>
            <a:spLocks noGrp="1"/>
          </p:cNvSpPr>
          <p:nvPr>
            <p:ph type="body" idx="1"/>
          </p:nvPr>
        </p:nvSpPr>
        <p:spPr>
          <a:xfrm>
            <a:off x="1547664" y="0"/>
            <a:ext cx="6248400" cy="1566862"/>
          </a:xfrm>
        </p:spPr>
        <p:txBody>
          <a:bodyPr>
            <a:normAutofit/>
          </a:bodyPr>
          <a:lstStyle/>
          <a:p>
            <a:r>
              <a:rPr lang="ru-RU" sz="2800" dirty="0" err="1"/>
              <a:t>Травна</a:t>
            </a:r>
            <a:r>
              <a:rPr lang="ru-RU" sz="2800" dirty="0"/>
              <a:t> система</a:t>
            </a:r>
          </a:p>
        </p:txBody>
      </p:sp>
    </p:spTree>
    <p:extLst>
      <p:ext uri="{BB962C8B-B14F-4D97-AF65-F5344CB8AC3E}">
        <p14:creationId xmlns:p14="http://schemas.microsoft.com/office/powerpoint/2010/main" val="565415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1052736"/>
            <a:ext cx="6248400" cy="1456373"/>
          </a:xfrm>
        </p:spPr>
        <p:txBody>
          <a:bodyPr/>
          <a:lstStyle/>
          <a:p>
            <a:r>
              <a:rPr lang="ru-RU" i="1" dirty="0" err="1"/>
              <a:t>Видільна</a:t>
            </a:r>
            <a:r>
              <a:rPr lang="ru-RU" i="1" dirty="0"/>
              <a:t> система</a:t>
            </a:r>
          </a:p>
        </p:txBody>
      </p:sp>
      <p:sp>
        <p:nvSpPr>
          <p:cNvPr id="4" name="Текст 3"/>
          <p:cNvSpPr>
            <a:spLocks noGrp="1"/>
          </p:cNvSpPr>
          <p:nvPr>
            <p:ph type="body" idx="1"/>
          </p:nvPr>
        </p:nvSpPr>
        <p:spPr>
          <a:xfrm>
            <a:off x="899592" y="1503680"/>
            <a:ext cx="7272808" cy="4229576"/>
          </a:xfrm>
        </p:spPr>
        <p:txBody>
          <a:bodyPr>
            <a:normAutofit/>
          </a:bodyPr>
          <a:lstStyle/>
          <a:p>
            <a:r>
              <a:rPr lang="ru-RU" sz="1800" dirty="0" err="1"/>
              <a:t>Видільна</a:t>
            </a:r>
            <a:r>
              <a:rPr lang="ru-RU" sz="1800" dirty="0"/>
              <a:t> система </a:t>
            </a:r>
            <a:r>
              <a:rPr lang="ru-RU" sz="1800" dirty="0" err="1"/>
              <a:t>первинноводяних</a:t>
            </a:r>
            <a:r>
              <a:rPr lang="ru-RU" sz="1800" dirty="0"/>
              <a:t> форм (</a:t>
            </a:r>
            <a:r>
              <a:rPr lang="ru-RU" sz="1800" dirty="0" err="1"/>
              <a:t>ракоподібні</a:t>
            </a:r>
            <a:r>
              <a:rPr lang="ru-RU" sz="1800" dirty="0"/>
              <a:t>, </a:t>
            </a:r>
            <a:r>
              <a:rPr lang="ru-RU" sz="1800" dirty="0" err="1"/>
              <a:t>мечохвости</a:t>
            </a:r>
            <a:r>
              <a:rPr lang="ru-RU" sz="1800" dirty="0"/>
              <a:t>) представлена </a:t>
            </a:r>
            <a:r>
              <a:rPr lang="ru-RU" sz="1800" dirty="0" err="1"/>
              <a:t>видозміненими</a:t>
            </a:r>
            <a:r>
              <a:rPr lang="ru-RU" sz="1800" dirty="0"/>
              <a:t> </a:t>
            </a:r>
            <a:r>
              <a:rPr lang="ru-RU" sz="1800" dirty="0" err="1"/>
              <a:t>парними</a:t>
            </a:r>
            <a:r>
              <a:rPr lang="ru-RU" sz="1800" dirty="0"/>
              <a:t> </a:t>
            </a:r>
            <a:r>
              <a:rPr lang="ru-RU" sz="1800" dirty="0" err="1"/>
              <a:t>целомодуктами</a:t>
            </a:r>
            <a:r>
              <a:rPr lang="ru-RU" sz="1800" dirty="0"/>
              <a:t>, </a:t>
            </a:r>
            <a:r>
              <a:rPr lang="ru-RU" sz="1800" dirty="0" err="1"/>
              <a:t>які</a:t>
            </a:r>
            <a:r>
              <a:rPr lang="ru-RU" sz="1800" dirty="0"/>
              <a:t> </a:t>
            </a:r>
            <a:r>
              <a:rPr lang="ru-RU" sz="1800" dirty="0" err="1"/>
              <a:t>мають</a:t>
            </a:r>
            <a:r>
              <a:rPr lang="ru-RU" sz="1800" dirty="0"/>
              <a:t> </a:t>
            </a:r>
            <a:r>
              <a:rPr lang="ru-RU" sz="1800" dirty="0" err="1"/>
              <a:t>різні</a:t>
            </a:r>
            <a:r>
              <a:rPr lang="ru-RU" sz="1800" dirty="0"/>
              <a:t> </a:t>
            </a:r>
            <a:r>
              <a:rPr lang="ru-RU" sz="1800" dirty="0" err="1"/>
              <a:t>назви</a:t>
            </a:r>
            <a:r>
              <a:rPr lang="ru-RU" sz="1800" dirty="0"/>
              <a:t> </a:t>
            </a:r>
            <a:r>
              <a:rPr lang="ru-RU" sz="1800" dirty="0" err="1"/>
              <a:t>залежно</a:t>
            </a:r>
            <a:r>
              <a:rPr lang="ru-RU" sz="1800" dirty="0"/>
              <a:t> </a:t>
            </a:r>
            <a:r>
              <a:rPr lang="ru-RU" sz="1800" dirty="0" err="1"/>
              <a:t>від</a:t>
            </a:r>
            <a:r>
              <a:rPr lang="ru-RU" sz="1800" dirty="0"/>
              <a:t> </a:t>
            </a:r>
            <a:r>
              <a:rPr lang="ru-RU" sz="1800" dirty="0" err="1"/>
              <a:t>їх</a:t>
            </a:r>
            <a:r>
              <a:rPr lang="ru-RU" sz="1800" dirty="0"/>
              <a:t> </a:t>
            </a:r>
            <a:r>
              <a:rPr lang="ru-RU" sz="1800" dirty="0" err="1"/>
              <a:t>розміщення</a:t>
            </a:r>
            <a:r>
              <a:rPr lang="ru-RU" sz="1800" dirty="0"/>
              <a:t> (</a:t>
            </a:r>
            <a:r>
              <a:rPr lang="ru-RU" sz="1800" dirty="0" err="1"/>
              <a:t>антенальні</a:t>
            </a:r>
            <a:r>
              <a:rPr lang="ru-RU" sz="1800" dirty="0"/>
              <a:t>, </a:t>
            </a:r>
            <a:r>
              <a:rPr lang="ru-RU" sz="1800" dirty="0" err="1"/>
              <a:t>максилярні</a:t>
            </a:r>
            <a:r>
              <a:rPr lang="ru-RU" sz="1800" dirty="0"/>
              <a:t>, </a:t>
            </a:r>
            <a:r>
              <a:rPr lang="ru-RU" sz="1800" dirty="0" err="1"/>
              <a:t>коксальні</a:t>
            </a:r>
            <a:r>
              <a:rPr lang="ru-RU" sz="1800" dirty="0"/>
              <a:t> </a:t>
            </a:r>
            <a:r>
              <a:rPr lang="ru-RU" sz="1800" dirty="0" err="1"/>
              <a:t>залози</a:t>
            </a:r>
            <a:r>
              <a:rPr lang="ru-RU" sz="1800" dirty="0"/>
              <a:t>). У </a:t>
            </a:r>
            <a:r>
              <a:rPr lang="ru-RU" sz="1800" dirty="0" err="1"/>
              <a:t>наземних</a:t>
            </a:r>
            <a:r>
              <a:rPr lang="ru-RU" sz="1800" dirty="0"/>
              <a:t> членистоногих </a:t>
            </a:r>
            <a:r>
              <a:rPr lang="ru-RU" sz="1800" dirty="0" err="1"/>
              <a:t>замість</a:t>
            </a:r>
            <a:r>
              <a:rPr lang="ru-RU" sz="1800" dirty="0"/>
              <a:t> них </a:t>
            </a:r>
            <a:r>
              <a:rPr lang="ru-RU" sz="1800" dirty="0" err="1"/>
              <a:t>цю</a:t>
            </a:r>
            <a:r>
              <a:rPr lang="ru-RU" sz="1800" dirty="0"/>
              <a:t> </a:t>
            </a:r>
            <a:r>
              <a:rPr lang="ru-RU" sz="1800" dirty="0" err="1"/>
              <a:t>функцію</a:t>
            </a:r>
            <a:r>
              <a:rPr lang="ru-RU" sz="1800" dirty="0"/>
              <a:t> </a:t>
            </a:r>
            <a:r>
              <a:rPr lang="ru-RU" sz="1800" dirty="0" err="1"/>
              <a:t>виконують</a:t>
            </a:r>
            <a:r>
              <a:rPr lang="ru-RU" sz="1800" dirty="0"/>
              <a:t> </a:t>
            </a:r>
            <a:r>
              <a:rPr lang="ru-RU" sz="1800" dirty="0" err="1"/>
              <a:t>мальпігієві</a:t>
            </a:r>
            <a:r>
              <a:rPr lang="ru-RU" sz="1800" dirty="0"/>
              <a:t> </a:t>
            </a:r>
            <a:r>
              <a:rPr lang="ru-RU" sz="1800" dirty="0" err="1"/>
              <a:t>судини</a:t>
            </a:r>
            <a:r>
              <a:rPr lang="ru-RU" sz="1800" dirty="0"/>
              <a:t> разом </a:t>
            </a:r>
            <a:r>
              <a:rPr lang="ru-RU" sz="1800" dirty="0" err="1"/>
              <a:t>із</a:t>
            </a:r>
            <a:r>
              <a:rPr lang="ru-RU" sz="1800" dirty="0"/>
              <a:t> </a:t>
            </a:r>
            <a:r>
              <a:rPr lang="ru-RU" sz="1800" dirty="0" err="1"/>
              <a:t>заднім</a:t>
            </a:r>
            <a:r>
              <a:rPr lang="ru-RU" sz="1800" dirty="0"/>
              <a:t> </a:t>
            </a:r>
            <a:r>
              <a:rPr lang="ru-RU" sz="1800" dirty="0" err="1"/>
              <a:t>відділом</a:t>
            </a:r>
            <a:r>
              <a:rPr lang="ru-RU" sz="1800" dirty="0"/>
              <a:t> кишечника, в </a:t>
            </a:r>
            <a:r>
              <a:rPr lang="ru-RU" sz="1800" dirty="0" err="1"/>
              <a:t>який</a:t>
            </a:r>
            <a:r>
              <a:rPr lang="ru-RU" sz="1800" dirty="0"/>
              <a:t> вони </a:t>
            </a:r>
            <a:r>
              <a:rPr lang="ru-RU" sz="1800" dirty="0" err="1"/>
              <a:t>відкриваються</a:t>
            </a:r>
            <a:r>
              <a:rPr lang="ru-RU" sz="1800" dirty="0"/>
              <a:t>. </a:t>
            </a:r>
            <a:r>
              <a:rPr lang="ru-RU" sz="1800" dirty="0" err="1"/>
              <a:t>Мальпігієві</a:t>
            </a:r>
            <a:r>
              <a:rPr lang="ru-RU" sz="1800" dirty="0"/>
              <a:t> </a:t>
            </a:r>
            <a:r>
              <a:rPr lang="ru-RU" sz="1800" dirty="0" err="1"/>
              <a:t>судини</a:t>
            </a:r>
            <a:r>
              <a:rPr lang="ru-RU" sz="1800" dirty="0"/>
              <a:t> </a:t>
            </a:r>
            <a:r>
              <a:rPr lang="ru-RU" sz="1800" dirty="0" err="1"/>
              <a:t>всмоктують</a:t>
            </a:r>
            <a:r>
              <a:rPr lang="ru-RU" sz="1800" dirty="0"/>
              <a:t> </a:t>
            </a:r>
            <a:r>
              <a:rPr lang="ru-RU" sz="1800" dirty="0" err="1"/>
              <a:t>розчинені</a:t>
            </a:r>
            <a:r>
              <a:rPr lang="ru-RU" sz="1800" dirty="0"/>
              <a:t> у </a:t>
            </a:r>
            <a:r>
              <a:rPr lang="ru-RU" sz="1800" dirty="0" err="1"/>
              <a:t>воді</a:t>
            </a:r>
            <a:r>
              <a:rPr lang="ru-RU" sz="1800" dirty="0"/>
              <a:t> </a:t>
            </a:r>
            <a:r>
              <a:rPr lang="ru-RU" sz="1800" dirty="0" err="1"/>
              <a:t>продукти</a:t>
            </a:r>
            <a:r>
              <a:rPr lang="ru-RU" sz="1800" dirty="0"/>
              <a:t> </a:t>
            </a:r>
            <a:r>
              <a:rPr lang="ru-RU" sz="1800" dirty="0" err="1"/>
              <a:t>обміну</a:t>
            </a:r>
            <a:r>
              <a:rPr lang="ru-RU" sz="1800" dirty="0"/>
              <a:t>, </a:t>
            </a:r>
            <a:r>
              <a:rPr lang="ru-RU" sz="1800" dirty="0" err="1"/>
              <a:t>переробляючи</a:t>
            </a:r>
            <a:r>
              <a:rPr lang="ru-RU" sz="1800" dirty="0"/>
              <a:t> </a:t>
            </a:r>
            <a:r>
              <a:rPr lang="ru-RU" sz="1800" dirty="0" err="1"/>
              <a:t>їх</a:t>
            </a:r>
            <a:r>
              <a:rPr lang="ru-RU" sz="1800" dirty="0"/>
              <a:t> у </a:t>
            </a:r>
            <a:r>
              <a:rPr lang="ru-RU" sz="1800" dirty="0" err="1"/>
              <a:t>нерозчинні</a:t>
            </a:r>
            <a:r>
              <a:rPr lang="ru-RU" sz="1800" dirty="0"/>
              <a:t> </a:t>
            </a:r>
            <a:r>
              <a:rPr lang="ru-RU" sz="1800" dirty="0" err="1"/>
              <a:t>речовини</a:t>
            </a:r>
            <a:r>
              <a:rPr lang="ru-RU" sz="1800" dirty="0"/>
              <a:t>, а в </a:t>
            </a:r>
            <a:r>
              <a:rPr lang="ru-RU" sz="1800" dirty="0" err="1"/>
              <a:t>задній</a:t>
            </a:r>
            <a:r>
              <a:rPr lang="ru-RU" sz="1800" dirty="0"/>
              <a:t> </a:t>
            </a:r>
            <a:r>
              <a:rPr lang="ru-RU" sz="1800" dirty="0" err="1"/>
              <a:t>кишці</a:t>
            </a:r>
            <a:r>
              <a:rPr lang="ru-RU" sz="1800" dirty="0"/>
              <a:t> </a:t>
            </a:r>
            <a:r>
              <a:rPr lang="ru-RU" sz="1800" dirty="0" err="1"/>
              <a:t>відбувається</a:t>
            </a:r>
            <a:r>
              <a:rPr lang="ru-RU" sz="1800" dirty="0"/>
              <a:t> </a:t>
            </a:r>
            <a:r>
              <a:rPr lang="ru-RU" sz="1800" dirty="0" err="1"/>
              <a:t>зворотне</a:t>
            </a:r>
            <a:r>
              <a:rPr lang="ru-RU" sz="1800" dirty="0"/>
              <a:t> </a:t>
            </a:r>
            <a:r>
              <a:rPr lang="ru-RU" sz="1800" dirty="0" err="1"/>
              <a:t>всмоктування</a:t>
            </a:r>
            <a:r>
              <a:rPr lang="ru-RU" sz="1800" dirty="0"/>
              <a:t> води і </a:t>
            </a:r>
            <a:r>
              <a:rPr lang="ru-RU" sz="1800" dirty="0" err="1"/>
              <a:t>деяких</a:t>
            </a:r>
            <a:r>
              <a:rPr lang="ru-RU" sz="1800" dirty="0"/>
              <a:t> </a:t>
            </a:r>
            <a:r>
              <a:rPr lang="ru-RU" sz="1800" dirty="0" err="1"/>
              <a:t>корисних</a:t>
            </a:r>
            <a:r>
              <a:rPr lang="ru-RU" sz="1800" dirty="0"/>
              <a:t> </a:t>
            </a:r>
            <a:r>
              <a:rPr lang="ru-RU" sz="1800" dirty="0" err="1"/>
              <a:t>речовин</a:t>
            </a:r>
            <a:r>
              <a:rPr lang="ru-RU" sz="1800" dirty="0"/>
              <a:t> та </a:t>
            </a:r>
            <a:r>
              <a:rPr lang="ru-RU" sz="1800" dirty="0" err="1"/>
              <a:t>повернення</a:t>
            </a:r>
            <a:r>
              <a:rPr lang="ru-RU" sz="1800" dirty="0"/>
              <a:t> </a:t>
            </a:r>
            <a:r>
              <a:rPr lang="ru-RU" sz="1800" dirty="0" err="1"/>
              <a:t>їх</a:t>
            </a:r>
            <a:r>
              <a:rPr lang="ru-RU" sz="1800" dirty="0"/>
              <a:t> у </a:t>
            </a:r>
            <a:r>
              <a:rPr lang="ru-RU" sz="1800" dirty="0" err="1"/>
              <a:t>порожнинну</a:t>
            </a:r>
            <a:r>
              <a:rPr lang="ru-RU" sz="1800" dirty="0"/>
              <a:t> </a:t>
            </a:r>
            <a:r>
              <a:rPr lang="ru-RU" sz="1800" dirty="0" err="1"/>
              <a:t>рідину</a:t>
            </a:r>
            <a:r>
              <a:rPr lang="ru-RU" sz="1800" dirty="0"/>
              <a:t>.</a:t>
            </a:r>
          </a:p>
        </p:txBody>
      </p:sp>
    </p:spTree>
    <p:extLst>
      <p:ext uri="{BB962C8B-B14F-4D97-AF65-F5344CB8AC3E}">
        <p14:creationId xmlns:p14="http://schemas.microsoft.com/office/powerpoint/2010/main" val="41165154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47664" y="476672"/>
            <a:ext cx="6400800" cy="1295400"/>
          </a:xfrm>
        </p:spPr>
        <p:txBody>
          <a:bodyPr/>
          <a:lstStyle/>
          <a:p>
            <a:r>
              <a:rPr lang="ru-RU" i="1" dirty="0" err="1"/>
              <a:t>Кровоносна</a:t>
            </a:r>
            <a:r>
              <a:rPr lang="ru-RU" i="1" dirty="0"/>
              <a:t> система</a:t>
            </a:r>
          </a:p>
        </p:txBody>
      </p:sp>
      <p:sp>
        <p:nvSpPr>
          <p:cNvPr id="3" name="Подзаголовок 2"/>
          <p:cNvSpPr>
            <a:spLocks noGrp="1"/>
          </p:cNvSpPr>
          <p:nvPr>
            <p:ph type="subTitle" idx="1"/>
          </p:nvPr>
        </p:nvSpPr>
        <p:spPr>
          <a:xfrm>
            <a:off x="971600" y="1700808"/>
            <a:ext cx="7128792" cy="4104456"/>
          </a:xfrm>
        </p:spPr>
        <p:txBody>
          <a:bodyPr>
            <a:normAutofit fontScale="70000" lnSpcReduction="20000"/>
          </a:bodyPr>
          <a:lstStyle/>
          <a:p>
            <a:r>
              <a:rPr lang="ru-RU" dirty="0" err="1"/>
              <a:t>Кровоносна</a:t>
            </a:r>
            <a:r>
              <a:rPr lang="ru-RU" dirty="0"/>
              <a:t> система членистоногих </a:t>
            </a:r>
            <a:r>
              <a:rPr lang="ru-RU" dirty="0" err="1"/>
              <a:t>незамкнена</a:t>
            </a:r>
            <a:r>
              <a:rPr lang="ru-RU" dirty="0"/>
              <a:t> і </a:t>
            </a:r>
            <a:r>
              <a:rPr lang="ru-RU" dirty="0" err="1"/>
              <a:t>частково</a:t>
            </a:r>
            <a:r>
              <a:rPr lang="ru-RU" dirty="0"/>
              <a:t> </a:t>
            </a:r>
            <a:r>
              <a:rPr lang="ru-RU" dirty="0" err="1"/>
              <a:t>редукована</a:t>
            </a:r>
            <a:r>
              <a:rPr lang="ru-RU" dirty="0"/>
              <a:t>. У </a:t>
            </a:r>
            <a:r>
              <a:rPr lang="ru-RU" dirty="0" err="1"/>
              <a:t>ній</a:t>
            </a:r>
            <a:r>
              <a:rPr lang="ru-RU" dirty="0"/>
              <a:t> </a:t>
            </a:r>
            <a:r>
              <a:rPr lang="ru-RU" dirty="0" err="1"/>
              <a:t>залишаються</a:t>
            </a:r>
            <a:r>
              <a:rPr lang="ru-RU" dirty="0"/>
              <a:t> </a:t>
            </a:r>
            <a:r>
              <a:rPr lang="ru-RU" dirty="0" err="1"/>
              <a:t>лише</a:t>
            </a:r>
            <a:r>
              <a:rPr lang="ru-RU" dirty="0"/>
              <a:t> </a:t>
            </a:r>
            <a:r>
              <a:rPr lang="ru-RU" dirty="0" err="1"/>
              <a:t>головні</a:t>
            </a:r>
            <a:r>
              <a:rPr lang="ru-RU" dirty="0"/>
              <a:t> </a:t>
            </a:r>
            <a:r>
              <a:rPr lang="ru-RU" dirty="0" err="1"/>
              <a:t>судини</a:t>
            </a:r>
            <a:r>
              <a:rPr lang="ru-RU" dirty="0"/>
              <a:t> — </a:t>
            </a:r>
            <a:r>
              <a:rPr lang="ru-RU" dirty="0" err="1"/>
              <a:t>спинна</a:t>
            </a:r>
            <a:r>
              <a:rPr lang="ru-RU" dirty="0"/>
              <a:t>, </a:t>
            </a:r>
            <a:r>
              <a:rPr lang="ru-RU" dirty="0" err="1"/>
              <a:t>іноді</a:t>
            </a:r>
            <a:r>
              <a:rPr lang="ru-RU" dirty="0"/>
              <a:t> </a:t>
            </a:r>
            <a:r>
              <a:rPr lang="ru-RU" dirty="0" err="1"/>
              <a:t>черевна</a:t>
            </a:r>
            <a:r>
              <a:rPr lang="ru-RU" dirty="0"/>
              <a:t> та </a:t>
            </a:r>
            <a:r>
              <a:rPr lang="ru-RU" dirty="0" err="1"/>
              <a:t>деякі</a:t>
            </a:r>
            <a:r>
              <a:rPr lang="ru-RU" dirty="0"/>
              <a:t> </a:t>
            </a:r>
            <a:r>
              <a:rPr lang="ru-RU" dirty="0" err="1"/>
              <a:t>бічні</a:t>
            </a:r>
            <a:r>
              <a:rPr lang="ru-RU" dirty="0"/>
              <a:t>, </a:t>
            </a:r>
            <a:r>
              <a:rPr lang="ru-RU" dirty="0" err="1"/>
              <a:t>капілярів</a:t>
            </a:r>
            <a:r>
              <a:rPr lang="ru-RU" dirty="0"/>
              <a:t> </a:t>
            </a:r>
            <a:r>
              <a:rPr lang="ru-RU" dirty="0" err="1"/>
              <a:t>немає</a:t>
            </a:r>
            <a:r>
              <a:rPr lang="ru-RU" dirty="0"/>
              <a:t>. </a:t>
            </a:r>
            <a:r>
              <a:rPr lang="ru-RU" dirty="0" err="1"/>
              <a:t>З'являється</a:t>
            </a:r>
            <a:r>
              <a:rPr lang="ru-RU" dirty="0"/>
              <a:t> </a:t>
            </a:r>
            <a:r>
              <a:rPr lang="ru-RU" dirty="0" err="1"/>
              <a:t>серце</a:t>
            </a:r>
            <a:r>
              <a:rPr lang="ru-RU" dirty="0"/>
              <a:t>. </a:t>
            </a:r>
            <a:r>
              <a:rPr lang="ru-RU" dirty="0" err="1"/>
              <a:t>Усі</a:t>
            </a:r>
            <a:r>
              <a:rPr lang="ru-RU" dirty="0"/>
              <a:t> </a:t>
            </a:r>
            <a:r>
              <a:rPr lang="ru-RU" dirty="0" err="1"/>
              <a:t>артерії</a:t>
            </a:r>
            <a:r>
              <a:rPr lang="ru-RU" dirty="0"/>
              <a:t> </a:t>
            </a:r>
            <a:r>
              <a:rPr lang="ru-RU" dirty="0" err="1"/>
              <a:t>відкриваються</a:t>
            </a:r>
            <a:r>
              <a:rPr lang="ru-RU" dirty="0"/>
              <a:t> в </a:t>
            </a:r>
            <a:r>
              <a:rPr lang="ru-RU" dirty="0" err="1"/>
              <a:t>порожнину</a:t>
            </a:r>
            <a:r>
              <a:rPr lang="ru-RU" dirty="0"/>
              <a:t> </a:t>
            </a:r>
            <a:r>
              <a:rPr lang="ru-RU" dirty="0" err="1" smtClean="0"/>
              <a:t>тіла</a:t>
            </a:r>
            <a:r>
              <a:rPr lang="ru-RU" dirty="0" smtClean="0"/>
              <a:t>.</a:t>
            </a:r>
            <a:endParaRPr lang="en-US" dirty="0"/>
          </a:p>
          <a:p>
            <a:pPr algn="l"/>
            <a:r>
              <a:rPr lang="ru-RU" dirty="0" err="1" smtClean="0"/>
              <a:t>Дихальна</a:t>
            </a:r>
            <a:r>
              <a:rPr lang="ru-RU" dirty="0" smtClean="0"/>
              <a:t> система</a:t>
            </a:r>
            <a:r>
              <a:rPr lang="uk-UA" dirty="0" smtClean="0"/>
              <a:t>.</a:t>
            </a:r>
          </a:p>
          <a:p>
            <a:pPr algn="l"/>
            <a:r>
              <a:rPr lang="en-US" dirty="0" smtClean="0"/>
              <a:t>    </a:t>
            </a:r>
            <a:r>
              <a:rPr lang="ru-RU" dirty="0" err="1"/>
              <a:t>Органи</a:t>
            </a:r>
            <a:r>
              <a:rPr lang="ru-RU" dirty="0"/>
              <a:t> </a:t>
            </a:r>
            <a:r>
              <a:rPr lang="ru-RU" dirty="0" err="1"/>
              <a:t>дихання</a:t>
            </a:r>
            <a:r>
              <a:rPr lang="ru-RU" dirty="0"/>
              <a:t> членистоногих </a:t>
            </a:r>
            <a:r>
              <a:rPr lang="ru-RU" dirty="0" err="1"/>
              <a:t>різноманітні</a:t>
            </a:r>
            <a:r>
              <a:rPr lang="ru-RU" dirty="0"/>
              <a:t>. </a:t>
            </a:r>
            <a:r>
              <a:rPr lang="ru-RU" dirty="0" err="1"/>
              <a:t>Дуже</a:t>
            </a:r>
            <a:r>
              <a:rPr lang="ru-RU" dirty="0"/>
              <a:t> </a:t>
            </a:r>
            <a:r>
              <a:rPr lang="ru-RU" dirty="0" err="1"/>
              <a:t>дрібні</a:t>
            </a:r>
            <a:r>
              <a:rPr lang="ru-RU" dirty="0"/>
              <a:t> </a:t>
            </a:r>
            <a:r>
              <a:rPr lang="ru-RU" dirty="0" err="1"/>
              <a:t>членистоногі</a:t>
            </a:r>
            <a:r>
              <a:rPr lang="ru-RU" dirty="0"/>
              <a:t>, </a:t>
            </a:r>
            <a:r>
              <a:rPr lang="ru-RU" dirty="0" err="1"/>
              <a:t>які</a:t>
            </a:r>
            <a:r>
              <a:rPr lang="ru-RU" dirty="0"/>
              <a:t> </a:t>
            </a:r>
            <a:r>
              <a:rPr lang="ru-RU" dirty="0" err="1"/>
              <a:t>мають</a:t>
            </a:r>
            <a:r>
              <a:rPr lang="ru-RU" dirty="0"/>
              <a:t> </a:t>
            </a:r>
            <a:r>
              <a:rPr lang="ru-RU" dirty="0" err="1"/>
              <a:t>тонкі</a:t>
            </a:r>
            <a:r>
              <a:rPr lang="ru-RU" dirty="0"/>
              <a:t> покриви й </a:t>
            </a:r>
            <a:r>
              <a:rPr lang="ru-RU" dirty="0" err="1"/>
              <a:t>живуть</a:t>
            </a:r>
            <a:r>
              <a:rPr lang="ru-RU" dirty="0"/>
              <a:t> у </a:t>
            </a:r>
            <a:r>
              <a:rPr lang="ru-RU" dirty="0" err="1"/>
              <a:t>воді</a:t>
            </a:r>
            <a:r>
              <a:rPr lang="ru-RU" dirty="0"/>
              <a:t> </a:t>
            </a:r>
            <a:r>
              <a:rPr lang="ru-RU" dirty="0" err="1"/>
              <a:t>або</a:t>
            </a:r>
            <a:r>
              <a:rPr lang="ru-RU" dirty="0"/>
              <a:t> в </a:t>
            </a:r>
            <a:r>
              <a:rPr lang="ru-RU" dirty="0" err="1"/>
              <a:t>дуже</a:t>
            </a:r>
            <a:r>
              <a:rPr lang="ru-RU" dirty="0"/>
              <a:t> </a:t>
            </a:r>
            <a:r>
              <a:rPr lang="ru-RU" dirty="0" err="1"/>
              <a:t>вологих</a:t>
            </a:r>
            <a:r>
              <a:rPr lang="ru-RU" dirty="0"/>
              <a:t> </a:t>
            </a:r>
            <a:r>
              <a:rPr lang="ru-RU" dirty="0" err="1"/>
              <a:t>місцях</a:t>
            </a:r>
            <a:r>
              <a:rPr lang="ru-RU" dirty="0"/>
              <a:t>, </a:t>
            </a:r>
            <a:r>
              <a:rPr lang="ru-RU" dirty="0" err="1"/>
              <a:t>можуть</a:t>
            </a:r>
            <a:r>
              <a:rPr lang="ru-RU" dirty="0"/>
              <a:t> </a:t>
            </a:r>
            <a:r>
              <a:rPr lang="ru-RU" dirty="0" err="1"/>
              <a:t>дихати</a:t>
            </a:r>
            <a:r>
              <a:rPr lang="ru-RU" dirty="0"/>
              <a:t> </a:t>
            </a:r>
            <a:r>
              <a:rPr lang="ru-RU" dirty="0" err="1"/>
              <a:t>всією</a:t>
            </a:r>
            <a:r>
              <a:rPr lang="ru-RU" dirty="0"/>
              <a:t> </a:t>
            </a:r>
            <a:r>
              <a:rPr lang="ru-RU" dirty="0" err="1"/>
              <a:t>поверхнею</a:t>
            </a:r>
            <a:r>
              <a:rPr lang="ru-RU" dirty="0"/>
              <a:t> </a:t>
            </a:r>
            <a:r>
              <a:rPr lang="ru-RU" dirty="0" err="1"/>
              <a:t>тіла</a:t>
            </a:r>
            <a:r>
              <a:rPr lang="ru-RU" dirty="0"/>
              <a:t>. У великих </a:t>
            </a:r>
            <a:r>
              <a:rPr lang="ru-RU" dirty="0" err="1"/>
              <a:t>водяних</a:t>
            </a:r>
            <a:r>
              <a:rPr lang="ru-RU" dirty="0"/>
              <a:t> членистоногих органами </a:t>
            </a:r>
            <a:r>
              <a:rPr lang="ru-RU" dirty="0" err="1"/>
              <a:t>дихання</a:t>
            </a:r>
            <a:r>
              <a:rPr lang="ru-RU" dirty="0"/>
              <a:t> є </a:t>
            </a:r>
            <a:r>
              <a:rPr lang="ru-RU" dirty="0" err="1"/>
              <a:t>зябра</a:t>
            </a:r>
            <a:r>
              <a:rPr lang="ru-RU" dirty="0"/>
              <a:t> — </a:t>
            </a:r>
            <a:r>
              <a:rPr lang="ru-RU" dirty="0" err="1"/>
              <a:t>це</a:t>
            </a:r>
            <a:r>
              <a:rPr lang="ru-RU" dirty="0"/>
              <a:t> </a:t>
            </a:r>
            <a:r>
              <a:rPr lang="ru-RU" dirty="0" err="1"/>
              <a:t>видозмінені</a:t>
            </a:r>
            <a:r>
              <a:rPr lang="ru-RU" dirty="0"/>
              <a:t> </a:t>
            </a:r>
            <a:r>
              <a:rPr lang="ru-RU" dirty="0" err="1"/>
              <a:t>кінцівки</a:t>
            </a:r>
            <a:r>
              <a:rPr lang="ru-RU" dirty="0"/>
              <a:t> </a:t>
            </a:r>
            <a:r>
              <a:rPr lang="ru-RU" dirty="0" err="1"/>
              <a:t>або</a:t>
            </a:r>
            <a:r>
              <a:rPr lang="ru-RU" dirty="0"/>
              <a:t> </a:t>
            </a:r>
            <a:r>
              <a:rPr lang="ru-RU" dirty="0" err="1"/>
              <a:t>їхні</a:t>
            </a:r>
            <a:r>
              <a:rPr lang="ru-RU" dirty="0"/>
              <a:t> </a:t>
            </a:r>
            <a:r>
              <a:rPr lang="ru-RU" dirty="0" err="1"/>
              <a:t>частини</a:t>
            </a:r>
            <a:r>
              <a:rPr lang="ru-RU" dirty="0"/>
              <a:t> (</a:t>
            </a:r>
            <a:r>
              <a:rPr lang="ru-RU" dirty="0" err="1"/>
              <a:t>епіподити</a:t>
            </a:r>
            <a:r>
              <a:rPr lang="ru-RU" dirty="0"/>
              <a:t>). У </a:t>
            </a:r>
            <a:r>
              <a:rPr lang="ru-RU" dirty="0" err="1"/>
              <a:t>наземних</a:t>
            </a:r>
            <a:r>
              <a:rPr lang="ru-RU" dirty="0"/>
              <a:t> членистоногих органами </a:t>
            </a:r>
            <a:r>
              <a:rPr lang="ru-RU" dirty="0" err="1"/>
              <a:t>дихання</a:t>
            </a:r>
            <a:r>
              <a:rPr lang="ru-RU" dirty="0"/>
              <a:t> є </a:t>
            </a:r>
            <a:r>
              <a:rPr lang="ru-RU" dirty="0" err="1"/>
              <a:t>легеневі</a:t>
            </a:r>
            <a:r>
              <a:rPr lang="ru-RU" dirty="0"/>
              <a:t> </a:t>
            </a:r>
            <a:r>
              <a:rPr lang="ru-RU" dirty="0" err="1"/>
              <a:t>мішки</a:t>
            </a:r>
            <a:r>
              <a:rPr lang="ru-RU" dirty="0"/>
              <a:t>, </a:t>
            </a:r>
            <a:r>
              <a:rPr lang="ru-RU" dirty="0" err="1"/>
              <a:t>які</a:t>
            </a:r>
            <a:r>
              <a:rPr lang="ru-RU" dirty="0"/>
              <a:t> </a:t>
            </a:r>
            <a:r>
              <a:rPr lang="ru-RU" dirty="0" err="1"/>
              <a:t>також</a:t>
            </a:r>
            <a:r>
              <a:rPr lang="ru-RU" dirty="0"/>
              <a:t> </a:t>
            </a:r>
            <a:r>
              <a:rPr lang="ru-RU" dirty="0" err="1"/>
              <a:t>вважають</a:t>
            </a:r>
            <a:r>
              <a:rPr lang="ru-RU" dirty="0"/>
              <a:t> </a:t>
            </a:r>
            <a:r>
              <a:rPr lang="ru-RU" dirty="0" err="1"/>
              <a:t>видозміненими</a:t>
            </a:r>
            <a:r>
              <a:rPr lang="ru-RU" dirty="0"/>
              <a:t> </a:t>
            </a:r>
            <a:r>
              <a:rPr lang="ru-RU" dirty="0" err="1"/>
              <a:t>кінцівками</a:t>
            </a:r>
            <a:r>
              <a:rPr lang="ru-RU" dirty="0"/>
              <a:t> (у </a:t>
            </a:r>
            <a:r>
              <a:rPr lang="ru-RU" dirty="0" err="1"/>
              <a:t>павукоподібних</a:t>
            </a:r>
            <a:r>
              <a:rPr lang="ru-RU" dirty="0"/>
              <a:t>), та </a:t>
            </a:r>
            <a:r>
              <a:rPr lang="ru-RU" dirty="0" err="1"/>
              <a:t>трахеї</a:t>
            </a:r>
            <a:r>
              <a:rPr lang="ru-RU" dirty="0"/>
              <a:t> (у </a:t>
            </a:r>
            <a:r>
              <a:rPr lang="ru-RU" dirty="0" err="1"/>
              <a:t>частини</a:t>
            </a:r>
            <a:r>
              <a:rPr lang="ru-RU" dirty="0"/>
              <a:t> </a:t>
            </a:r>
            <a:r>
              <a:rPr lang="ru-RU" dirty="0" err="1"/>
              <a:t>павукоподібних</a:t>
            </a:r>
            <a:r>
              <a:rPr lang="ru-RU" dirty="0"/>
              <a:t>, </a:t>
            </a:r>
            <a:r>
              <a:rPr lang="ru-RU" dirty="0" err="1"/>
              <a:t>багатоніжок</a:t>
            </a:r>
            <a:r>
              <a:rPr lang="ru-RU" dirty="0"/>
              <a:t> і комах). </a:t>
            </a:r>
            <a:r>
              <a:rPr lang="ru-RU" dirty="0" err="1"/>
              <a:t>Легеневі</a:t>
            </a:r>
            <a:r>
              <a:rPr lang="ru-RU" dirty="0"/>
              <a:t> </a:t>
            </a:r>
            <a:r>
              <a:rPr lang="ru-RU" dirty="0" err="1"/>
              <a:t>мішки</a:t>
            </a:r>
            <a:r>
              <a:rPr lang="ru-RU" dirty="0"/>
              <a:t> — </a:t>
            </a:r>
            <a:r>
              <a:rPr lang="ru-RU" dirty="0" err="1"/>
              <a:t>це</a:t>
            </a:r>
            <a:r>
              <a:rPr lang="ru-RU" dirty="0"/>
              <a:t> </a:t>
            </a:r>
            <a:r>
              <a:rPr lang="ru-RU" dirty="0" err="1"/>
              <a:t>глибокі</a:t>
            </a:r>
            <a:r>
              <a:rPr lang="ru-RU" dirty="0"/>
              <a:t> </a:t>
            </a:r>
            <a:r>
              <a:rPr lang="ru-RU" dirty="0" err="1"/>
              <a:t>мішкоподібні</a:t>
            </a:r>
            <a:r>
              <a:rPr lang="ru-RU" dirty="0"/>
              <a:t> </a:t>
            </a:r>
            <a:r>
              <a:rPr lang="ru-RU" dirty="0" err="1"/>
              <a:t>вгини</a:t>
            </a:r>
            <a:r>
              <a:rPr lang="ru-RU" dirty="0"/>
              <a:t> </a:t>
            </a:r>
            <a:r>
              <a:rPr lang="ru-RU" dirty="0" err="1"/>
              <a:t>зі</a:t>
            </a:r>
            <a:r>
              <a:rPr lang="ru-RU" dirty="0"/>
              <a:t> </a:t>
            </a:r>
            <a:r>
              <a:rPr lang="ru-RU" dirty="0" err="1"/>
              <a:t>складчастими</a:t>
            </a:r>
            <a:r>
              <a:rPr lang="ru-RU" dirty="0"/>
              <a:t> </a:t>
            </a:r>
            <a:r>
              <a:rPr lang="ru-RU" dirty="0" err="1"/>
              <a:t>стінками</a:t>
            </a:r>
            <a:r>
              <a:rPr lang="ru-RU" dirty="0"/>
              <a:t>, </a:t>
            </a:r>
            <a:r>
              <a:rPr lang="ru-RU" dirty="0" err="1"/>
              <a:t>що</a:t>
            </a:r>
            <a:r>
              <a:rPr lang="ru-RU" dirty="0"/>
              <a:t> </a:t>
            </a:r>
            <a:r>
              <a:rPr lang="ru-RU" dirty="0" err="1"/>
              <a:t>відкриваються</a:t>
            </a:r>
            <a:r>
              <a:rPr lang="ru-RU" dirty="0"/>
              <a:t> </a:t>
            </a:r>
            <a:r>
              <a:rPr lang="ru-RU" dirty="0" err="1"/>
              <a:t>назовні</a:t>
            </a:r>
            <a:r>
              <a:rPr lang="ru-RU" dirty="0"/>
              <a:t> </a:t>
            </a:r>
            <a:r>
              <a:rPr lang="ru-RU" dirty="0" err="1"/>
              <a:t>вузькими</a:t>
            </a:r>
            <a:r>
              <a:rPr lang="ru-RU" dirty="0"/>
              <a:t> </a:t>
            </a:r>
            <a:r>
              <a:rPr lang="ru-RU" dirty="0" err="1"/>
              <a:t>щілинами</a:t>
            </a:r>
            <a:r>
              <a:rPr lang="ru-RU" dirty="0"/>
              <a:t>. </a:t>
            </a:r>
            <a:r>
              <a:rPr lang="ru-RU" dirty="0" err="1"/>
              <a:t>Трахеї</a:t>
            </a:r>
            <a:r>
              <a:rPr lang="ru-RU" dirty="0"/>
              <a:t> — </a:t>
            </a:r>
            <a:r>
              <a:rPr lang="ru-RU" dirty="0" err="1"/>
              <a:t>тонкі</a:t>
            </a:r>
            <a:r>
              <a:rPr lang="ru-RU" dirty="0"/>
              <a:t>, </a:t>
            </a:r>
            <a:r>
              <a:rPr lang="ru-RU" dirty="0" err="1"/>
              <a:t>найчастіше</a:t>
            </a:r>
            <a:r>
              <a:rPr lang="ru-RU" dirty="0"/>
              <a:t> </a:t>
            </a:r>
            <a:r>
              <a:rPr lang="ru-RU" dirty="0" err="1"/>
              <a:t>розгалужені</a:t>
            </a:r>
            <a:r>
              <a:rPr lang="ru-RU" dirty="0"/>
              <a:t> трубочки, </a:t>
            </a:r>
            <a:r>
              <a:rPr lang="ru-RU" dirty="0" err="1"/>
              <a:t>що</a:t>
            </a:r>
            <a:r>
              <a:rPr lang="ru-RU" dirty="0"/>
              <a:t> </a:t>
            </a:r>
            <a:r>
              <a:rPr lang="ru-RU" dirty="0" err="1"/>
              <a:t>відкриваються</a:t>
            </a:r>
            <a:r>
              <a:rPr lang="ru-RU" dirty="0"/>
              <a:t> </a:t>
            </a:r>
            <a:r>
              <a:rPr lang="ru-RU" dirty="0" err="1"/>
              <a:t>назовні</a:t>
            </a:r>
            <a:r>
              <a:rPr lang="ru-RU" dirty="0"/>
              <a:t> маленькими </a:t>
            </a:r>
            <a:r>
              <a:rPr lang="ru-RU" dirty="0" err="1"/>
              <a:t>отворами</a:t>
            </a:r>
            <a:r>
              <a:rPr lang="ru-RU" dirty="0"/>
              <a:t>, а </a:t>
            </a:r>
            <a:r>
              <a:rPr lang="ru-RU" dirty="0" err="1"/>
              <a:t>всередині</a:t>
            </a:r>
            <a:r>
              <a:rPr lang="ru-RU" dirty="0"/>
              <a:t> </a:t>
            </a:r>
            <a:r>
              <a:rPr lang="ru-RU" dirty="0" err="1"/>
              <a:t>тіла</a:t>
            </a:r>
            <a:r>
              <a:rPr lang="ru-RU" dirty="0"/>
              <a:t> </a:t>
            </a:r>
            <a:r>
              <a:rPr lang="ru-RU" dirty="0" err="1"/>
              <a:t>обплітають</a:t>
            </a:r>
            <a:r>
              <a:rPr lang="ru-RU" dirty="0"/>
              <a:t> </a:t>
            </a:r>
            <a:r>
              <a:rPr lang="ru-RU" dirty="0" err="1"/>
              <a:t>усі</a:t>
            </a:r>
            <a:r>
              <a:rPr lang="ru-RU" dirty="0"/>
              <a:t> </a:t>
            </a:r>
            <a:r>
              <a:rPr lang="ru-RU" dirty="0" err="1"/>
              <a:t>внутрішні</a:t>
            </a:r>
            <a:r>
              <a:rPr lang="ru-RU" dirty="0"/>
              <a:t> </a:t>
            </a:r>
            <a:r>
              <a:rPr lang="ru-RU" dirty="0" err="1"/>
              <a:t>органи</a:t>
            </a:r>
            <a:r>
              <a:rPr lang="ru-RU" dirty="0"/>
              <a:t>, </a:t>
            </a:r>
            <a:r>
              <a:rPr lang="ru-RU" dirty="0" err="1"/>
              <a:t>доносячи</a:t>
            </a:r>
            <a:r>
              <a:rPr lang="ru-RU" dirty="0"/>
              <a:t> </a:t>
            </a:r>
            <a:r>
              <a:rPr lang="ru-RU" dirty="0" err="1"/>
              <a:t>кисень</a:t>
            </a:r>
            <a:r>
              <a:rPr lang="ru-RU" dirty="0"/>
              <a:t> </a:t>
            </a:r>
            <a:r>
              <a:rPr lang="ru-RU" dirty="0" err="1"/>
              <a:t>навіть</a:t>
            </a:r>
            <a:r>
              <a:rPr lang="ru-RU" dirty="0"/>
              <a:t> до </a:t>
            </a:r>
            <a:r>
              <a:rPr lang="ru-RU" dirty="0" err="1"/>
              <a:t>окремих</a:t>
            </a:r>
            <a:r>
              <a:rPr lang="ru-RU" dirty="0"/>
              <a:t> </a:t>
            </a:r>
            <a:r>
              <a:rPr lang="ru-RU" dirty="0" err="1"/>
              <a:t>клітин</a:t>
            </a:r>
            <a:r>
              <a:rPr lang="ru-RU" dirty="0"/>
              <a:t>.</a:t>
            </a:r>
            <a:endParaRPr lang="en-US" dirty="0" smtClean="0"/>
          </a:p>
          <a:p>
            <a:endParaRPr lang="ru-RU" dirty="0"/>
          </a:p>
        </p:txBody>
      </p:sp>
    </p:spTree>
    <p:extLst>
      <p:ext uri="{BB962C8B-B14F-4D97-AF65-F5344CB8AC3E}">
        <p14:creationId xmlns:p14="http://schemas.microsoft.com/office/powerpoint/2010/main" val="37986608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59632" y="548680"/>
            <a:ext cx="6400800" cy="1295400"/>
          </a:xfrm>
        </p:spPr>
        <p:txBody>
          <a:bodyPr/>
          <a:lstStyle/>
          <a:p>
            <a:r>
              <a:rPr lang="ru-RU" i="1" dirty="0" err="1"/>
              <a:t>Нервова</a:t>
            </a:r>
            <a:r>
              <a:rPr lang="ru-RU" i="1" dirty="0"/>
              <a:t> система</a:t>
            </a:r>
          </a:p>
        </p:txBody>
      </p:sp>
      <p:sp>
        <p:nvSpPr>
          <p:cNvPr id="3" name="Подзаголовок 2"/>
          <p:cNvSpPr>
            <a:spLocks noGrp="1"/>
          </p:cNvSpPr>
          <p:nvPr>
            <p:ph type="subTitle" idx="1"/>
          </p:nvPr>
        </p:nvSpPr>
        <p:spPr>
          <a:xfrm>
            <a:off x="827584" y="1844824"/>
            <a:ext cx="7272808" cy="3888432"/>
          </a:xfrm>
        </p:spPr>
        <p:txBody>
          <a:bodyPr>
            <a:normAutofit fontScale="92500" lnSpcReduction="20000"/>
          </a:bodyPr>
          <a:lstStyle/>
          <a:p>
            <a:r>
              <a:rPr lang="ru-RU" dirty="0" err="1"/>
              <a:t>Нервова</a:t>
            </a:r>
            <a:r>
              <a:rPr lang="ru-RU" dirty="0"/>
              <a:t> система членистоногих </a:t>
            </a:r>
            <a:r>
              <a:rPr lang="ru-RU" dirty="0" err="1"/>
              <a:t>складається</a:t>
            </a:r>
            <a:r>
              <a:rPr lang="ru-RU" dirty="0"/>
              <a:t> з </a:t>
            </a:r>
            <a:r>
              <a:rPr lang="ru-RU" dirty="0" err="1"/>
              <a:t>надглоткового</a:t>
            </a:r>
            <a:r>
              <a:rPr lang="ru-RU" dirty="0"/>
              <a:t> </a:t>
            </a:r>
            <a:r>
              <a:rPr lang="ru-RU" dirty="0" err="1"/>
              <a:t>ганглія</a:t>
            </a:r>
            <a:r>
              <a:rPr lang="ru-RU" dirty="0"/>
              <a:t>, </a:t>
            </a:r>
            <a:r>
              <a:rPr lang="ru-RU" dirty="0" err="1"/>
              <a:t>або</a:t>
            </a:r>
            <a:r>
              <a:rPr lang="ru-RU" dirty="0"/>
              <a:t> головного </a:t>
            </a:r>
            <a:r>
              <a:rPr lang="ru-RU" dirty="0" err="1"/>
              <a:t>мозку</a:t>
            </a:r>
            <a:r>
              <a:rPr lang="ru-RU" dirty="0"/>
              <a:t>, </a:t>
            </a:r>
            <a:r>
              <a:rPr lang="ru-RU" dirty="0" err="1"/>
              <a:t>навкологлоткових</a:t>
            </a:r>
            <a:r>
              <a:rPr lang="ru-RU" dirty="0"/>
              <a:t> </a:t>
            </a:r>
            <a:r>
              <a:rPr lang="ru-RU" dirty="0" err="1"/>
              <a:t>конектив</a:t>
            </a:r>
            <a:r>
              <a:rPr lang="ru-RU" dirty="0"/>
              <a:t> і </a:t>
            </a:r>
            <a:r>
              <a:rPr lang="ru-RU" dirty="0" err="1"/>
              <a:t>черевного</a:t>
            </a:r>
            <a:r>
              <a:rPr lang="ru-RU" dirty="0"/>
              <a:t> </a:t>
            </a:r>
            <a:r>
              <a:rPr lang="ru-RU" dirty="0" err="1"/>
              <a:t>нервового</a:t>
            </a:r>
            <a:r>
              <a:rPr lang="ru-RU" dirty="0"/>
              <a:t> </a:t>
            </a:r>
            <a:r>
              <a:rPr lang="ru-RU" dirty="0" err="1"/>
              <a:t>ланцюжка</a:t>
            </a:r>
            <a:r>
              <a:rPr lang="ru-RU" dirty="0"/>
              <a:t>. Будова </a:t>
            </a:r>
            <a:r>
              <a:rPr lang="ru-RU" dirty="0" err="1"/>
              <a:t>надглоткового</a:t>
            </a:r>
            <a:r>
              <a:rPr lang="ru-RU" dirty="0"/>
              <a:t> </a:t>
            </a:r>
            <a:r>
              <a:rPr lang="ru-RU" dirty="0" err="1"/>
              <a:t>ганглія</a:t>
            </a:r>
            <a:r>
              <a:rPr lang="ru-RU" dirty="0"/>
              <a:t> </a:t>
            </a:r>
            <a:r>
              <a:rPr lang="ru-RU" dirty="0" err="1"/>
              <a:t>дуже</a:t>
            </a:r>
            <a:r>
              <a:rPr lang="ru-RU" dirty="0"/>
              <a:t> складна. </a:t>
            </a:r>
            <a:r>
              <a:rPr lang="ru-RU" dirty="0" err="1"/>
              <a:t>Він</a:t>
            </a:r>
            <a:r>
              <a:rPr lang="ru-RU" dirty="0"/>
              <a:t> </a:t>
            </a:r>
            <a:r>
              <a:rPr lang="ru-RU" dirty="0" err="1"/>
              <a:t>має</a:t>
            </a:r>
            <a:r>
              <a:rPr lang="ru-RU" dirty="0"/>
              <a:t> три </a:t>
            </a:r>
            <a:r>
              <a:rPr lang="ru-RU" dirty="0" err="1"/>
              <a:t>відділи</a:t>
            </a:r>
            <a:r>
              <a:rPr lang="ru-RU" dirty="0"/>
              <a:t>: </a:t>
            </a:r>
            <a:r>
              <a:rPr lang="ru-RU" dirty="0" err="1"/>
              <a:t>передній</a:t>
            </a:r>
            <a:r>
              <a:rPr lang="ru-RU" dirty="0"/>
              <a:t> (</a:t>
            </a:r>
            <a:r>
              <a:rPr lang="ru-RU" dirty="0" err="1"/>
              <a:t>протоцеребрум</a:t>
            </a:r>
            <a:r>
              <a:rPr lang="ru-RU" dirty="0"/>
              <a:t>), </a:t>
            </a:r>
            <a:r>
              <a:rPr lang="ru-RU" dirty="0" err="1"/>
              <a:t>середній</a:t>
            </a:r>
            <a:r>
              <a:rPr lang="ru-RU" dirty="0"/>
              <a:t> (</a:t>
            </a:r>
            <a:r>
              <a:rPr lang="ru-RU" dirty="0" err="1"/>
              <a:t>дейтоцеребрум</a:t>
            </a:r>
            <a:r>
              <a:rPr lang="ru-RU" dirty="0"/>
              <a:t>) та </a:t>
            </a:r>
            <a:r>
              <a:rPr lang="ru-RU" dirty="0" err="1"/>
              <a:t>задній</a:t>
            </a:r>
            <a:r>
              <a:rPr lang="ru-RU" dirty="0"/>
              <a:t> </a:t>
            </a:r>
            <a:r>
              <a:rPr lang="ru-RU" dirty="0" err="1"/>
              <a:t>мозок</a:t>
            </a:r>
            <a:r>
              <a:rPr lang="ru-RU" dirty="0"/>
              <a:t> (</a:t>
            </a:r>
            <a:r>
              <a:rPr lang="ru-RU" dirty="0" err="1"/>
              <a:t>тритоцеребрум</a:t>
            </a:r>
            <a:r>
              <a:rPr lang="ru-RU" dirty="0"/>
              <a:t>). </a:t>
            </a:r>
            <a:r>
              <a:rPr lang="ru-RU" dirty="0" err="1"/>
              <a:t>Найскладнішу</a:t>
            </a:r>
            <a:r>
              <a:rPr lang="ru-RU" dirty="0"/>
              <a:t> </a:t>
            </a:r>
            <a:r>
              <a:rPr lang="ru-RU" dirty="0" err="1"/>
              <a:t>будову</a:t>
            </a:r>
            <a:r>
              <a:rPr lang="ru-RU" dirty="0"/>
              <a:t> </a:t>
            </a:r>
            <a:r>
              <a:rPr lang="ru-RU" dirty="0" err="1"/>
              <a:t>має</a:t>
            </a:r>
            <a:r>
              <a:rPr lang="ru-RU" dirty="0"/>
              <a:t> </a:t>
            </a:r>
            <a:r>
              <a:rPr lang="ru-RU" dirty="0" err="1"/>
              <a:t>протоцеребрум</a:t>
            </a:r>
            <a:r>
              <a:rPr lang="ru-RU" dirty="0"/>
              <a:t>. У </a:t>
            </a:r>
            <a:r>
              <a:rPr lang="ru-RU" dirty="0" err="1"/>
              <a:t>черевному</a:t>
            </a:r>
            <a:r>
              <a:rPr lang="ru-RU" dirty="0"/>
              <a:t> </a:t>
            </a:r>
            <a:r>
              <a:rPr lang="ru-RU" dirty="0" err="1"/>
              <a:t>нервовому</a:t>
            </a:r>
            <a:r>
              <a:rPr lang="ru-RU" dirty="0"/>
              <a:t> </a:t>
            </a:r>
            <a:r>
              <a:rPr lang="ru-RU" dirty="0" err="1"/>
              <a:t>ланцюжку</a:t>
            </a:r>
            <a:r>
              <a:rPr lang="ru-RU" dirty="0"/>
              <a:t> часто </a:t>
            </a:r>
            <a:r>
              <a:rPr lang="ru-RU" dirty="0" err="1"/>
              <a:t>спостерігається</a:t>
            </a:r>
            <a:r>
              <a:rPr lang="ru-RU" dirty="0"/>
              <a:t> </a:t>
            </a:r>
            <a:r>
              <a:rPr lang="ru-RU" dirty="0" err="1"/>
              <a:t>концентрація</a:t>
            </a:r>
            <a:r>
              <a:rPr lang="ru-RU" dirty="0"/>
              <a:t> </a:t>
            </a:r>
            <a:r>
              <a:rPr lang="ru-RU" dirty="0" err="1"/>
              <a:t>гангліїв</a:t>
            </a:r>
            <a:r>
              <a:rPr lang="ru-RU" dirty="0"/>
              <a:t> і </a:t>
            </a:r>
            <a:r>
              <a:rPr lang="ru-RU" dirty="0" err="1"/>
              <a:t>утворення</a:t>
            </a:r>
            <a:r>
              <a:rPr lang="ru-RU" dirty="0"/>
              <a:t> </a:t>
            </a:r>
            <a:r>
              <a:rPr lang="ru-RU" dirty="0" err="1"/>
              <a:t>складніших</a:t>
            </a:r>
            <a:r>
              <a:rPr lang="ru-RU" dirty="0"/>
              <a:t> </a:t>
            </a:r>
            <a:r>
              <a:rPr lang="ru-RU" dirty="0" err="1"/>
              <a:t>гангліїв</a:t>
            </a:r>
            <a:r>
              <a:rPr lang="ru-RU" dirty="0"/>
              <a:t>. У </a:t>
            </a:r>
            <a:r>
              <a:rPr lang="ru-RU" dirty="0" err="1"/>
              <a:t>деяких</a:t>
            </a:r>
            <a:r>
              <a:rPr lang="ru-RU" dirty="0"/>
              <a:t> </a:t>
            </a:r>
            <a:r>
              <a:rPr lang="ru-RU" dirty="0" err="1"/>
              <a:t>випадках</a:t>
            </a:r>
            <a:r>
              <a:rPr lang="ru-RU" dirty="0"/>
              <a:t> </a:t>
            </a:r>
            <a:r>
              <a:rPr lang="ru-RU" dirty="0" err="1"/>
              <a:t>усі</a:t>
            </a:r>
            <a:r>
              <a:rPr lang="ru-RU" dirty="0"/>
              <a:t> </a:t>
            </a:r>
            <a:r>
              <a:rPr lang="ru-RU" dirty="0" err="1"/>
              <a:t>ганглії</a:t>
            </a:r>
            <a:r>
              <a:rPr lang="ru-RU" dirty="0"/>
              <a:t> </a:t>
            </a:r>
            <a:r>
              <a:rPr lang="ru-RU" dirty="0" err="1"/>
              <a:t>зливаються</a:t>
            </a:r>
            <a:r>
              <a:rPr lang="ru-RU" dirty="0"/>
              <a:t> в </a:t>
            </a:r>
            <a:r>
              <a:rPr lang="ru-RU" dirty="0" err="1"/>
              <a:t>єдиний</a:t>
            </a:r>
            <a:r>
              <a:rPr lang="ru-RU" dirty="0"/>
              <a:t> </a:t>
            </a:r>
            <a:r>
              <a:rPr lang="ru-RU" dirty="0" err="1"/>
              <a:t>синганглій</a:t>
            </a:r>
            <a:r>
              <a:rPr lang="ru-RU" dirty="0"/>
              <a:t>, як у краба </a:t>
            </a:r>
            <a:r>
              <a:rPr lang="ru-RU" dirty="0" err="1"/>
              <a:t>або</a:t>
            </a:r>
            <a:r>
              <a:rPr lang="ru-RU" dirty="0"/>
              <a:t> </a:t>
            </a:r>
            <a:r>
              <a:rPr lang="ru-RU" dirty="0" err="1"/>
              <a:t>кімнатної</a:t>
            </a:r>
            <a:r>
              <a:rPr lang="ru-RU" dirty="0"/>
              <a:t> мухи.</a:t>
            </a:r>
          </a:p>
        </p:txBody>
      </p:sp>
    </p:spTree>
    <p:extLst>
      <p:ext uri="{BB962C8B-B14F-4D97-AF65-F5344CB8AC3E}">
        <p14:creationId xmlns:p14="http://schemas.microsoft.com/office/powerpoint/2010/main" val="4010264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31640" y="620688"/>
            <a:ext cx="6400800" cy="1295400"/>
          </a:xfrm>
        </p:spPr>
        <p:txBody>
          <a:bodyPr/>
          <a:lstStyle/>
          <a:p>
            <a:r>
              <a:rPr lang="ru-RU" i="1" dirty="0" err="1"/>
              <a:t>Органи</a:t>
            </a:r>
            <a:r>
              <a:rPr lang="ru-RU" i="1" dirty="0"/>
              <a:t> </a:t>
            </a:r>
            <a:r>
              <a:rPr lang="ru-RU" i="1" dirty="0" err="1"/>
              <a:t>чуття</a:t>
            </a:r>
            <a:endParaRPr lang="ru-RU" i="1" dirty="0"/>
          </a:p>
        </p:txBody>
      </p:sp>
      <p:sp>
        <p:nvSpPr>
          <p:cNvPr id="3" name="Подзаголовок 2"/>
          <p:cNvSpPr>
            <a:spLocks noGrp="1"/>
          </p:cNvSpPr>
          <p:nvPr>
            <p:ph type="subTitle" idx="1"/>
          </p:nvPr>
        </p:nvSpPr>
        <p:spPr>
          <a:xfrm>
            <a:off x="971600" y="1844824"/>
            <a:ext cx="7128792" cy="3888432"/>
          </a:xfrm>
        </p:spPr>
        <p:txBody>
          <a:bodyPr>
            <a:normAutofit fontScale="85000" lnSpcReduction="10000"/>
          </a:bodyPr>
          <a:lstStyle/>
          <a:p>
            <a:r>
              <a:rPr lang="ru-RU" dirty="0" err="1"/>
              <a:t>Більшість</a:t>
            </a:r>
            <a:r>
              <a:rPr lang="ru-RU" dirty="0"/>
              <a:t> членистоногих </a:t>
            </a:r>
            <a:r>
              <a:rPr lang="ru-RU" dirty="0" err="1"/>
              <a:t>мають</a:t>
            </a:r>
            <a:r>
              <a:rPr lang="ru-RU" dirty="0"/>
              <a:t> добре </a:t>
            </a:r>
            <a:r>
              <a:rPr lang="ru-RU" dirty="0" err="1"/>
              <a:t>розвинені</a:t>
            </a:r>
            <a:r>
              <a:rPr lang="ru-RU" dirty="0"/>
              <a:t> </a:t>
            </a:r>
            <a:r>
              <a:rPr lang="ru-RU" dirty="0" err="1"/>
              <a:t>органи</a:t>
            </a:r>
            <a:r>
              <a:rPr lang="ru-RU" dirty="0"/>
              <a:t> </a:t>
            </a:r>
            <a:r>
              <a:rPr lang="ru-RU" dirty="0" err="1"/>
              <a:t>чуття</a:t>
            </a:r>
            <a:r>
              <a:rPr lang="ru-RU" dirty="0"/>
              <a:t> (</a:t>
            </a:r>
            <a:r>
              <a:rPr lang="ru-RU" dirty="0" err="1"/>
              <a:t>дотику</a:t>
            </a:r>
            <a:r>
              <a:rPr lang="ru-RU" dirty="0"/>
              <a:t>, </a:t>
            </a:r>
            <a:r>
              <a:rPr lang="ru-RU" dirty="0" err="1"/>
              <a:t>хімічного</a:t>
            </a:r>
            <a:r>
              <a:rPr lang="ru-RU" dirty="0"/>
              <a:t> </a:t>
            </a:r>
            <a:r>
              <a:rPr lang="ru-RU" dirty="0" err="1"/>
              <a:t>чуття</a:t>
            </a:r>
            <a:r>
              <a:rPr lang="ru-RU" dirty="0"/>
              <a:t>, </a:t>
            </a:r>
            <a:r>
              <a:rPr lang="ru-RU" dirty="0" err="1"/>
              <a:t>рівноваги</a:t>
            </a:r>
            <a:r>
              <a:rPr lang="ru-RU" dirty="0"/>
              <a:t>, </a:t>
            </a:r>
            <a:r>
              <a:rPr lang="ru-RU" dirty="0" err="1"/>
              <a:t>зору</a:t>
            </a:r>
            <a:r>
              <a:rPr lang="ru-RU" dirty="0"/>
              <a:t>). </a:t>
            </a:r>
            <a:r>
              <a:rPr lang="ru-RU" dirty="0" err="1"/>
              <a:t>Очі</a:t>
            </a:r>
            <a:r>
              <a:rPr lang="ru-RU" dirty="0"/>
              <a:t> членистоногих </a:t>
            </a:r>
            <a:r>
              <a:rPr lang="ru-RU" dirty="0" err="1"/>
              <a:t>бувають</a:t>
            </a:r>
            <a:r>
              <a:rPr lang="ru-RU" dirty="0"/>
              <a:t> </a:t>
            </a:r>
            <a:r>
              <a:rPr lang="ru-RU" dirty="0" err="1"/>
              <a:t>двох</a:t>
            </a:r>
            <a:r>
              <a:rPr lang="ru-RU" dirty="0"/>
              <a:t> </a:t>
            </a:r>
            <a:r>
              <a:rPr lang="ru-RU" dirty="0" err="1"/>
              <a:t>типів</a:t>
            </a:r>
            <a:r>
              <a:rPr lang="ru-RU" dirty="0"/>
              <a:t> — </a:t>
            </a:r>
            <a:r>
              <a:rPr lang="ru-RU" dirty="0" err="1"/>
              <a:t>прості</a:t>
            </a:r>
            <a:r>
              <a:rPr lang="ru-RU" dirty="0"/>
              <a:t>, </a:t>
            </a:r>
            <a:r>
              <a:rPr lang="ru-RU" dirty="0" err="1"/>
              <a:t>що</a:t>
            </a:r>
            <a:r>
              <a:rPr lang="ru-RU" dirty="0"/>
              <a:t> </a:t>
            </a:r>
            <a:r>
              <a:rPr lang="ru-RU" dirty="0" err="1"/>
              <a:t>мають</a:t>
            </a:r>
            <a:r>
              <a:rPr lang="ru-RU" dirty="0"/>
              <a:t> одну </a:t>
            </a:r>
            <a:r>
              <a:rPr lang="ru-RU" dirty="0" err="1"/>
              <a:t>лінзу</a:t>
            </a:r>
            <a:r>
              <a:rPr lang="ru-RU" dirty="0"/>
              <a:t>, й </a:t>
            </a:r>
            <a:r>
              <a:rPr lang="ru-RU" dirty="0" err="1"/>
              <a:t>складні</a:t>
            </a:r>
            <a:r>
              <a:rPr lang="ru-RU" dirty="0"/>
              <a:t>, </a:t>
            </a:r>
            <a:r>
              <a:rPr lang="ru-RU" dirty="0" err="1"/>
              <a:t>або</a:t>
            </a:r>
            <a:r>
              <a:rPr lang="ru-RU" dirty="0"/>
              <a:t> </a:t>
            </a:r>
            <a:r>
              <a:rPr lang="ru-RU" dirty="0" err="1"/>
              <a:t>фасеткові</a:t>
            </a:r>
            <a:r>
              <a:rPr lang="ru-RU" dirty="0"/>
              <a:t>, до складу </a:t>
            </a:r>
            <a:r>
              <a:rPr lang="ru-RU" dirty="0" err="1"/>
              <a:t>яких</a:t>
            </a:r>
            <a:r>
              <a:rPr lang="ru-RU" dirty="0"/>
              <a:t> входить велика </a:t>
            </a:r>
            <a:r>
              <a:rPr lang="ru-RU" dirty="0" err="1"/>
              <a:t>кількість</a:t>
            </a:r>
            <a:r>
              <a:rPr lang="ru-RU" dirty="0"/>
              <a:t>, </a:t>
            </a:r>
            <a:r>
              <a:rPr lang="ru-RU" dirty="0" err="1"/>
              <a:t>інколи</a:t>
            </a:r>
            <a:r>
              <a:rPr lang="ru-RU" dirty="0"/>
              <a:t> </a:t>
            </a:r>
            <a:r>
              <a:rPr lang="ru-RU" dirty="0" err="1"/>
              <a:t>кілька</a:t>
            </a:r>
            <a:r>
              <a:rPr lang="ru-RU" dirty="0"/>
              <a:t> </a:t>
            </a:r>
            <a:r>
              <a:rPr lang="ru-RU" dirty="0" err="1"/>
              <a:t>тисяч</a:t>
            </a:r>
            <a:r>
              <a:rPr lang="ru-RU" dirty="0"/>
              <a:t>, </a:t>
            </a:r>
            <a:r>
              <a:rPr lang="ru-RU" dirty="0" err="1"/>
              <a:t>вічок</a:t>
            </a:r>
            <a:r>
              <a:rPr lang="ru-RU" dirty="0"/>
              <a:t>, </a:t>
            </a:r>
            <a:r>
              <a:rPr lang="ru-RU" dirty="0" err="1"/>
              <a:t>або</a:t>
            </a:r>
            <a:r>
              <a:rPr lang="ru-RU" dirty="0"/>
              <a:t> </a:t>
            </a:r>
            <a:r>
              <a:rPr lang="ru-RU" dirty="0" err="1"/>
              <a:t>оматидіїв</a:t>
            </a:r>
            <a:r>
              <a:rPr lang="ru-RU" dirty="0"/>
              <a:t>, </a:t>
            </a:r>
            <a:r>
              <a:rPr lang="ru-RU" dirty="0" err="1"/>
              <a:t>що</a:t>
            </a:r>
            <a:r>
              <a:rPr lang="ru-RU" dirty="0"/>
              <a:t> </a:t>
            </a:r>
            <a:r>
              <a:rPr lang="ru-RU" dirty="0" err="1"/>
              <a:t>щільно</a:t>
            </a:r>
            <a:r>
              <a:rPr lang="ru-RU" dirty="0"/>
              <a:t> </a:t>
            </a:r>
            <a:r>
              <a:rPr lang="ru-RU" dirty="0" err="1"/>
              <a:t>прилягають</a:t>
            </a:r>
            <a:r>
              <a:rPr lang="ru-RU" dirty="0"/>
              <a:t> </a:t>
            </a:r>
            <a:r>
              <a:rPr lang="ru-RU" dirty="0" err="1"/>
              <a:t>одне</a:t>
            </a:r>
            <a:r>
              <a:rPr lang="ru-RU" dirty="0"/>
              <a:t> до одного. </a:t>
            </a:r>
            <a:r>
              <a:rPr lang="ru-RU" dirty="0" err="1"/>
              <a:t>Кожен</a:t>
            </a:r>
            <a:r>
              <a:rPr lang="ru-RU" dirty="0"/>
              <a:t> </a:t>
            </a:r>
            <a:r>
              <a:rPr lang="ru-RU" dirty="0" err="1"/>
              <a:t>оматидій</a:t>
            </a:r>
            <a:r>
              <a:rPr lang="ru-RU" dirty="0"/>
              <a:t> </a:t>
            </a:r>
            <a:r>
              <a:rPr lang="ru-RU" dirty="0" err="1"/>
              <a:t>сприймає</a:t>
            </a:r>
            <a:r>
              <a:rPr lang="ru-RU" dirty="0"/>
              <a:t> </a:t>
            </a:r>
            <a:r>
              <a:rPr lang="ru-RU" dirty="0" err="1"/>
              <a:t>тільки</a:t>
            </a:r>
            <a:r>
              <a:rPr lang="ru-RU" dirty="0"/>
              <a:t> одну точку предмета, </a:t>
            </a:r>
            <a:r>
              <a:rPr lang="ru-RU" dirty="0" err="1"/>
              <a:t>що</a:t>
            </a:r>
            <a:r>
              <a:rPr lang="ru-RU" dirty="0"/>
              <a:t> </a:t>
            </a:r>
            <a:r>
              <a:rPr lang="ru-RU" dirty="0" err="1"/>
              <a:t>знаходиться</a:t>
            </a:r>
            <a:r>
              <a:rPr lang="ru-RU" dirty="0"/>
              <a:t> перед ним, у </a:t>
            </a:r>
            <a:r>
              <a:rPr lang="ru-RU" dirty="0" err="1"/>
              <a:t>результаті</a:t>
            </a:r>
            <a:r>
              <a:rPr lang="ru-RU" dirty="0"/>
              <a:t> </a:t>
            </a:r>
            <a:r>
              <a:rPr lang="ru-RU" dirty="0" err="1"/>
              <a:t>чого</a:t>
            </a:r>
            <a:r>
              <a:rPr lang="ru-RU" dirty="0"/>
              <a:t> </a:t>
            </a:r>
            <a:r>
              <a:rPr lang="ru-RU" dirty="0" err="1"/>
              <a:t>фасеткове</a:t>
            </a:r>
            <a:r>
              <a:rPr lang="ru-RU" dirty="0"/>
              <a:t> око </a:t>
            </a:r>
            <a:r>
              <a:rPr lang="ru-RU" dirty="0" err="1"/>
              <a:t>дає</a:t>
            </a:r>
            <a:r>
              <a:rPr lang="ru-RU" dirty="0"/>
              <a:t> </a:t>
            </a:r>
            <a:r>
              <a:rPr lang="ru-RU" dirty="0" err="1"/>
              <a:t>зображення</a:t>
            </a:r>
            <a:r>
              <a:rPr lang="ru-RU" dirty="0"/>
              <a:t>, </a:t>
            </a:r>
            <a:r>
              <a:rPr lang="ru-RU" dirty="0" err="1"/>
              <a:t>що</a:t>
            </a:r>
            <a:r>
              <a:rPr lang="ru-RU" dirty="0"/>
              <a:t> </a:t>
            </a:r>
            <a:r>
              <a:rPr lang="ru-RU" dirty="0" err="1"/>
              <a:t>складається</a:t>
            </a:r>
            <a:r>
              <a:rPr lang="ru-RU" dirty="0"/>
              <a:t> з </a:t>
            </a:r>
            <a:r>
              <a:rPr lang="ru-RU" dirty="0" err="1"/>
              <a:t>безлічі</a:t>
            </a:r>
            <a:r>
              <a:rPr lang="ru-RU" dirty="0"/>
              <a:t> </a:t>
            </a:r>
            <a:r>
              <a:rPr lang="ru-RU" dirty="0" err="1"/>
              <a:t>окремих</a:t>
            </a:r>
            <a:r>
              <a:rPr lang="ru-RU" dirty="0"/>
              <a:t> </a:t>
            </a:r>
            <a:r>
              <a:rPr lang="ru-RU" dirty="0" err="1"/>
              <a:t>точок</a:t>
            </a:r>
            <a:r>
              <a:rPr lang="ru-RU" dirty="0"/>
              <a:t>, </a:t>
            </a:r>
            <a:r>
              <a:rPr lang="ru-RU" dirty="0" err="1"/>
              <a:t>тобто</a:t>
            </a:r>
            <a:r>
              <a:rPr lang="ru-RU" dirty="0"/>
              <a:t> </a:t>
            </a:r>
            <a:r>
              <a:rPr lang="ru-RU" dirty="0" err="1"/>
              <a:t>мозаїчне</a:t>
            </a:r>
            <a:r>
              <a:rPr lang="ru-RU" dirty="0"/>
              <a:t>. </a:t>
            </a:r>
            <a:r>
              <a:rPr lang="ru-RU" dirty="0" err="1"/>
              <a:t>Фасеткові</a:t>
            </a:r>
            <a:r>
              <a:rPr lang="ru-RU" dirty="0"/>
              <a:t> </a:t>
            </a:r>
            <a:r>
              <a:rPr lang="ru-RU" dirty="0" err="1"/>
              <a:t>очі</a:t>
            </a:r>
            <a:r>
              <a:rPr lang="ru-RU" dirty="0"/>
              <a:t> </a:t>
            </a:r>
            <a:r>
              <a:rPr lang="ru-RU" dirty="0" err="1"/>
              <a:t>характерні</a:t>
            </a:r>
            <a:r>
              <a:rPr lang="ru-RU" dirty="0"/>
              <a:t> для </a:t>
            </a:r>
            <a:r>
              <a:rPr lang="ru-RU" dirty="0" err="1"/>
              <a:t>мечохвостів</a:t>
            </a:r>
            <a:r>
              <a:rPr lang="ru-RU" dirty="0"/>
              <a:t>, </a:t>
            </a:r>
            <a:r>
              <a:rPr lang="ru-RU" dirty="0" err="1"/>
              <a:t>більшості</a:t>
            </a:r>
            <a:r>
              <a:rPr lang="ru-RU" dirty="0"/>
              <a:t> </a:t>
            </a:r>
            <a:r>
              <a:rPr lang="ru-RU" dirty="0" err="1"/>
              <a:t>ракоподібних</a:t>
            </a:r>
            <a:r>
              <a:rPr lang="ru-RU" dirty="0"/>
              <a:t> і комах, а </a:t>
            </a:r>
            <a:r>
              <a:rPr lang="ru-RU" dirty="0" err="1"/>
              <a:t>також</a:t>
            </a:r>
            <a:r>
              <a:rPr lang="ru-RU" dirty="0"/>
              <a:t> для </a:t>
            </a:r>
            <a:r>
              <a:rPr lang="ru-RU" dirty="0" err="1"/>
              <a:t>викопних</a:t>
            </a:r>
            <a:r>
              <a:rPr lang="ru-RU" dirty="0"/>
              <a:t> </a:t>
            </a:r>
            <a:r>
              <a:rPr lang="ru-RU" dirty="0" err="1"/>
              <a:t>трилобітів</a:t>
            </a:r>
            <a:r>
              <a:rPr lang="ru-RU" dirty="0"/>
              <a:t>.</a:t>
            </a:r>
          </a:p>
        </p:txBody>
      </p:sp>
    </p:spTree>
    <p:extLst>
      <p:ext uri="{BB962C8B-B14F-4D97-AF65-F5344CB8AC3E}">
        <p14:creationId xmlns:p14="http://schemas.microsoft.com/office/powerpoint/2010/main" val="36281783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75656" y="908720"/>
            <a:ext cx="6400800" cy="1295400"/>
          </a:xfrm>
        </p:spPr>
        <p:txBody>
          <a:bodyPr/>
          <a:lstStyle/>
          <a:p>
            <a:r>
              <a:rPr lang="ru-RU" i="1" dirty="0" err="1"/>
              <a:t>Статева</a:t>
            </a:r>
            <a:r>
              <a:rPr lang="ru-RU" i="1" dirty="0"/>
              <a:t> система та </a:t>
            </a:r>
            <a:r>
              <a:rPr lang="ru-RU" i="1" dirty="0" err="1"/>
              <a:t>розмноження</a:t>
            </a:r>
            <a:endParaRPr lang="ru-RU" i="1" dirty="0"/>
          </a:p>
        </p:txBody>
      </p:sp>
      <p:sp>
        <p:nvSpPr>
          <p:cNvPr id="3" name="Подзаголовок 2"/>
          <p:cNvSpPr>
            <a:spLocks noGrp="1"/>
          </p:cNvSpPr>
          <p:nvPr>
            <p:ph type="subTitle" idx="1"/>
          </p:nvPr>
        </p:nvSpPr>
        <p:spPr>
          <a:xfrm>
            <a:off x="971600" y="2204864"/>
            <a:ext cx="7272808" cy="3600400"/>
          </a:xfrm>
        </p:spPr>
        <p:txBody>
          <a:bodyPr/>
          <a:lstStyle/>
          <a:p>
            <a:r>
              <a:rPr lang="ru-RU" dirty="0" err="1"/>
              <a:t>Членистоногі</a:t>
            </a:r>
            <a:r>
              <a:rPr lang="ru-RU" dirty="0"/>
              <a:t> </a:t>
            </a:r>
            <a:r>
              <a:rPr lang="ru-RU" dirty="0" err="1"/>
              <a:t>розмножуються</a:t>
            </a:r>
            <a:r>
              <a:rPr lang="ru-RU" dirty="0"/>
              <a:t> </a:t>
            </a:r>
            <a:r>
              <a:rPr lang="ru-RU" dirty="0" err="1"/>
              <a:t>лише</a:t>
            </a:r>
            <a:r>
              <a:rPr lang="ru-RU" dirty="0"/>
              <a:t> </a:t>
            </a:r>
            <a:r>
              <a:rPr lang="ru-RU" dirty="0" err="1"/>
              <a:t>статевим</a:t>
            </a:r>
            <a:r>
              <a:rPr lang="ru-RU" dirty="0"/>
              <a:t> шляхом. </a:t>
            </a:r>
            <a:r>
              <a:rPr lang="ru-RU" dirty="0" err="1"/>
              <a:t>Більшість</a:t>
            </a:r>
            <a:r>
              <a:rPr lang="ru-RU" dirty="0"/>
              <a:t> </a:t>
            </a:r>
            <a:r>
              <a:rPr lang="ru-RU" dirty="0" err="1"/>
              <a:t>їх</a:t>
            </a:r>
            <a:r>
              <a:rPr lang="ru-RU" dirty="0"/>
              <a:t> — </a:t>
            </a:r>
            <a:r>
              <a:rPr lang="ru-RU" dirty="0" err="1"/>
              <a:t>роздільностатеві</a:t>
            </a:r>
            <a:r>
              <a:rPr lang="ru-RU" dirty="0"/>
              <a:t>, </a:t>
            </a:r>
            <a:r>
              <a:rPr lang="ru-RU" dirty="0" err="1"/>
              <a:t>хоча</a:t>
            </a:r>
            <a:r>
              <a:rPr lang="ru-RU" dirty="0"/>
              <a:t> </a:t>
            </a:r>
            <a:r>
              <a:rPr lang="ru-RU" dirty="0" err="1"/>
              <a:t>відомі</a:t>
            </a:r>
            <a:r>
              <a:rPr lang="ru-RU" dirty="0"/>
              <a:t> й </a:t>
            </a:r>
            <a:r>
              <a:rPr lang="ru-RU" dirty="0" err="1"/>
              <a:t>гермафродити</a:t>
            </a:r>
            <a:r>
              <a:rPr lang="ru-RU" dirty="0"/>
              <a:t>. Часто </a:t>
            </a:r>
            <a:r>
              <a:rPr lang="ru-RU" dirty="0" err="1"/>
              <a:t>присутній</a:t>
            </a:r>
            <a:r>
              <a:rPr lang="ru-RU" dirty="0"/>
              <a:t> </a:t>
            </a:r>
            <a:r>
              <a:rPr lang="ru-RU" dirty="0" err="1"/>
              <a:t>виразний</a:t>
            </a:r>
            <a:r>
              <a:rPr lang="ru-RU" dirty="0"/>
              <a:t> </a:t>
            </a:r>
            <a:r>
              <a:rPr lang="ru-RU" dirty="0" err="1"/>
              <a:t>статевий</a:t>
            </a:r>
            <a:r>
              <a:rPr lang="ru-RU" dirty="0"/>
              <a:t> </a:t>
            </a:r>
            <a:r>
              <a:rPr lang="ru-RU" dirty="0" err="1"/>
              <a:t>диморфізм</a:t>
            </a:r>
            <a:r>
              <a:rPr lang="ru-RU" dirty="0"/>
              <a:t> — </a:t>
            </a:r>
            <a:r>
              <a:rPr lang="ru-RU" dirty="0" err="1"/>
              <a:t>зовнішня</a:t>
            </a:r>
            <a:r>
              <a:rPr lang="ru-RU" dirty="0"/>
              <a:t> </a:t>
            </a:r>
            <a:r>
              <a:rPr lang="ru-RU" dirty="0" err="1"/>
              <a:t>відмінність</a:t>
            </a:r>
            <a:r>
              <a:rPr lang="ru-RU" dirty="0"/>
              <a:t> </a:t>
            </a:r>
            <a:r>
              <a:rPr lang="ru-RU" dirty="0" err="1"/>
              <a:t>самиць</a:t>
            </a:r>
            <a:r>
              <a:rPr lang="ru-RU" dirty="0"/>
              <a:t> і </a:t>
            </a:r>
            <a:r>
              <a:rPr lang="ru-RU" dirty="0" err="1"/>
              <a:t>самців</a:t>
            </a:r>
            <a:r>
              <a:rPr lang="ru-RU" dirty="0"/>
              <a:t>. </a:t>
            </a:r>
            <a:r>
              <a:rPr lang="ru-RU" dirty="0" err="1"/>
              <a:t>Запліднення</a:t>
            </a:r>
            <a:r>
              <a:rPr lang="ru-RU" dirty="0"/>
              <a:t> </a:t>
            </a:r>
            <a:r>
              <a:rPr lang="ru-RU" dirty="0" err="1"/>
              <a:t>внутрішнє</a:t>
            </a:r>
            <a:r>
              <a:rPr lang="ru-RU" dirty="0"/>
              <a:t> </a:t>
            </a:r>
            <a:r>
              <a:rPr lang="ru-RU" dirty="0" err="1"/>
              <a:t>або</a:t>
            </a:r>
            <a:r>
              <a:rPr lang="ru-RU" dirty="0"/>
              <a:t> </a:t>
            </a:r>
            <a:r>
              <a:rPr lang="ru-RU" dirty="0" err="1"/>
              <a:t>сперматофорне</a:t>
            </a:r>
            <a:r>
              <a:rPr lang="ru-RU" dirty="0"/>
              <a:t> — за </a:t>
            </a:r>
            <a:r>
              <a:rPr lang="ru-RU" dirty="0" err="1"/>
              <a:t>допомогою</a:t>
            </a:r>
            <a:r>
              <a:rPr lang="ru-RU" dirty="0"/>
              <a:t> </a:t>
            </a:r>
            <a:r>
              <a:rPr lang="ru-RU" dirty="0" err="1"/>
              <a:t>одягнених</a:t>
            </a:r>
            <a:r>
              <a:rPr lang="ru-RU" dirty="0"/>
              <a:t> </a:t>
            </a:r>
            <a:r>
              <a:rPr lang="ru-RU" dirty="0" err="1"/>
              <a:t>оболонкою</a:t>
            </a:r>
            <a:r>
              <a:rPr lang="ru-RU" dirty="0"/>
              <a:t> </a:t>
            </a:r>
            <a:r>
              <a:rPr lang="ru-RU" dirty="0" err="1"/>
              <a:t>пакетів</a:t>
            </a:r>
            <a:r>
              <a:rPr lang="ru-RU" dirty="0"/>
              <a:t> </a:t>
            </a:r>
            <a:r>
              <a:rPr lang="ru-RU" dirty="0" err="1"/>
              <a:t>сперми</a:t>
            </a:r>
            <a:r>
              <a:rPr lang="ru-RU" dirty="0"/>
              <a:t> (</a:t>
            </a:r>
            <a:r>
              <a:rPr lang="ru-RU" dirty="0" err="1"/>
              <a:t>сперматофорів</a:t>
            </a:r>
            <a:r>
              <a:rPr lang="ru-RU" dirty="0"/>
              <a:t>), </a:t>
            </a:r>
            <a:r>
              <a:rPr lang="ru-RU" dirty="0" err="1"/>
              <a:t>які</a:t>
            </a:r>
            <a:r>
              <a:rPr lang="ru-RU" dirty="0"/>
              <a:t> </a:t>
            </a:r>
            <a:r>
              <a:rPr lang="ru-RU" dirty="0" err="1"/>
              <a:t>самець</a:t>
            </a:r>
            <a:r>
              <a:rPr lang="ru-RU" dirty="0"/>
              <a:t> вводить у </a:t>
            </a:r>
            <a:r>
              <a:rPr lang="ru-RU" dirty="0" err="1"/>
              <a:t>статеві</a:t>
            </a:r>
            <a:r>
              <a:rPr lang="ru-RU" dirty="0"/>
              <a:t> отвори </a:t>
            </a:r>
            <a:r>
              <a:rPr lang="ru-RU" dirty="0" err="1"/>
              <a:t>самиці</a:t>
            </a:r>
            <a:r>
              <a:rPr lang="ru-RU" dirty="0"/>
              <a:t> </a:t>
            </a:r>
            <a:r>
              <a:rPr lang="ru-RU" dirty="0" err="1"/>
              <a:t>чи</a:t>
            </a:r>
            <a:r>
              <a:rPr lang="ru-RU" dirty="0"/>
              <a:t> </a:t>
            </a:r>
            <a:r>
              <a:rPr lang="ru-RU" dirty="0" err="1"/>
              <a:t>підвішує</a:t>
            </a:r>
            <a:r>
              <a:rPr lang="ru-RU" dirty="0"/>
              <a:t> до них.</a:t>
            </a:r>
          </a:p>
        </p:txBody>
      </p:sp>
    </p:spTree>
    <p:extLst>
      <p:ext uri="{BB962C8B-B14F-4D97-AF65-F5344CB8AC3E}">
        <p14:creationId xmlns:p14="http://schemas.microsoft.com/office/powerpoint/2010/main" val="7028291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196752"/>
            <a:ext cx="6248400" cy="4464496"/>
          </a:xfrm>
        </p:spPr>
        <p:txBody>
          <a:bodyPr>
            <a:noAutofit/>
          </a:bodyPr>
          <a:lstStyle/>
          <a:p>
            <a:r>
              <a:rPr lang="vi-VN" sz="2000" dirty="0"/>
              <a:t>Членистоно́гі (</a:t>
            </a:r>
            <a:r>
              <a:rPr lang="en-US" sz="2000" dirty="0" err="1"/>
              <a:t>Arthropoda</a:t>
            </a:r>
            <a:r>
              <a:rPr lang="en-US" sz="2000" dirty="0"/>
              <a:t>, </a:t>
            </a:r>
            <a:r>
              <a:rPr lang="vi-VN" sz="2000" dirty="0"/>
              <a:t>від грец. </a:t>
            </a:r>
            <a:r>
              <a:rPr lang="el-GR" sz="2000" dirty="0"/>
              <a:t>ἄρθρον — </a:t>
            </a:r>
            <a:r>
              <a:rPr lang="vi-VN" sz="2000" dirty="0"/>
              <a:t>суглоб та </a:t>
            </a:r>
            <a:r>
              <a:rPr lang="el-GR" sz="2000" dirty="0"/>
              <a:t>πούς, </a:t>
            </a:r>
            <a:r>
              <a:rPr lang="vi-VN" sz="2000" dirty="0"/>
              <a:t>родовий відмінок </a:t>
            </a:r>
            <a:r>
              <a:rPr lang="el-GR" sz="2000" dirty="0"/>
              <a:t>ποδός — </a:t>
            </a:r>
            <a:r>
              <a:rPr lang="vi-VN" sz="2000" dirty="0"/>
              <a:t>нога) — тип первинноротих тварин, що включає комах, ракоподібних, павукоподібних та багатоніжок</a:t>
            </a:r>
            <a:r>
              <a:rPr lang="vi-VN" sz="2000" dirty="0" smtClean="0"/>
              <a:t>.</a:t>
            </a:r>
            <a:r>
              <a:rPr lang="en-US" sz="2000" dirty="0" smtClean="0"/>
              <a:t/>
            </a:r>
            <a:br>
              <a:rPr lang="en-US" sz="2000" dirty="0" smtClean="0"/>
            </a:br>
            <a:r>
              <a:rPr lang="en-US" sz="2000" dirty="0"/>
              <a:t/>
            </a:r>
            <a:br>
              <a:rPr lang="en-US" sz="2000" dirty="0"/>
            </a:br>
            <a:r>
              <a:rPr lang="uk-UA" sz="2000" dirty="0" smtClean="0"/>
              <a:t>Відомо 2 </a:t>
            </a:r>
            <a:r>
              <a:rPr lang="uk-UA" sz="2000" dirty="0" err="1" smtClean="0"/>
              <a:t>млн</a:t>
            </a:r>
            <a:r>
              <a:rPr lang="uk-UA" sz="2000" dirty="0" smtClean="0"/>
              <a:t> видів членистоногих,в Україні 45 тис.</a:t>
            </a:r>
            <a:endParaRPr lang="ru-RU" sz="2000" dirty="0"/>
          </a:p>
        </p:txBody>
      </p:sp>
    </p:spTree>
    <p:extLst>
      <p:ext uri="{BB962C8B-B14F-4D97-AF65-F5344CB8AC3E}">
        <p14:creationId xmlns:p14="http://schemas.microsoft.com/office/powerpoint/2010/main" val="8340798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03648" y="548680"/>
            <a:ext cx="6400800" cy="1295400"/>
          </a:xfrm>
        </p:spPr>
        <p:txBody>
          <a:bodyPr/>
          <a:lstStyle/>
          <a:p>
            <a:r>
              <a:rPr lang="ru-RU" i="1" dirty="0"/>
              <a:t>Онтогенез</a:t>
            </a:r>
          </a:p>
        </p:txBody>
      </p:sp>
      <p:sp>
        <p:nvSpPr>
          <p:cNvPr id="3" name="Подзаголовок 2"/>
          <p:cNvSpPr>
            <a:spLocks noGrp="1"/>
          </p:cNvSpPr>
          <p:nvPr>
            <p:ph type="subTitle" idx="1"/>
          </p:nvPr>
        </p:nvSpPr>
        <p:spPr>
          <a:xfrm>
            <a:off x="827584" y="1772816"/>
            <a:ext cx="7344816" cy="4032448"/>
          </a:xfrm>
        </p:spPr>
        <p:txBody>
          <a:bodyPr>
            <a:normAutofit fontScale="70000" lnSpcReduction="20000"/>
          </a:bodyPr>
          <a:lstStyle/>
          <a:p>
            <a:r>
              <a:rPr lang="ru-RU" dirty="0" err="1"/>
              <a:t>Яйця</a:t>
            </a:r>
            <a:r>
              <a:rPr lang="ru-RU" dirty="0"/>
              <a:t> </a:t>
            </a:r>
            <a:r>
              <a:rPr lang="ru-RU" dirty="0" err="1"/>
              <a:t>дуже</a:t>
            </a:r>
            <a:r>
              <a:rPr lang="ru-RU" dirty="0"/>
              <a:t> </a:t>
            </a:r>
            <a:r>
              <a:rPr lang="ru-RU" dirty="0" err="1"/>
              <a:t>багаті</a:t>
            </a:r>
            <a:r>
              <a:rPr lang="ru-RU" dirty="0"/>
              <a:t> на </a:t>
            </a:r>
            <a:r>
              <a:rPr lang="ru-RU" dirty="0" err="1"/>
              <a:t>жовток</a:t>
            </a:r>
            <a:r>
              <a:rPr lang="ru-RU" dirty="0"/>
              <a:t>, </a:t>
            </a:r>
            <a:r>
              <a:rPr lang="ru-RU" dirty="0" err="1"/>
              <a:t>який</a:t>
            </a:r>
            <a:r>
              <a:rPr lang="ru-RU" dirty="0"/>
              <a:t> </a:t>
            </a:r>
            <a:r>
              <a:rPr lang="ru-RU" dirty="0" err="1"/>
              <a:t>оточує</a:t>
            </a:r>
            <a:r>
              <a:rPr lang="ru-RU" dirty="0"/>
              <a:t> ядро </a:t>
            </a:r>
            <a:r>
              <a:rPr lang="ru-RU" dirty="0" err="1"/>
              <a:t>яйцеклітини</a:t>
            </a:r>
            <a:r>
              <a:rPr lang="ru-RU" dirty="0"/>
              <a:t>. Тому </a:t>
            </a:r>
            <a:r>
              <a:rPr lang="ru-RU" dirty="0" err="1"/>
              <a:t>дробіння</a:t>
            </a:r>
            <a:r>
              <a:rPr lang="ru-RU" dirty="0"/>
              <a:t> в них </a:t>
            </a:r>
            <a:r>
              <a:rPr lang="ru-RU" dirty="0" err="1"/>
              <a:t>поверхневе</a:t>
            </a:r>
            <a:r>
              <a:rPr lang="ru-RU" dirty="0"/>
              <a:t> й </a:t>
            </a:r>
            <a:r>
              <a:rPr lang="ru-RU" dirty="0" err="1"/>
              <a:t>неповне</a:t>
            </a:r>
            <a:r>
              <a:rPr lang="ru-RU" dirty="0"/>
              <a:t>. </a:t>
            </a:r>
            <a:r>
              <a:rPr lang="ru-RU" dirty="0" err="1"/>
              <a:t>Воно</a:t>
            </a:r>
            <a:r>
              <a:rPr lang="ru-RU" dirty="0"/>
              <a:t> </a:t>
            </a:r>
            <a:r>
              <a:rPr lang="ru-RU" dirty="0" err="1"/>
              <a:t>зосереджене</a:t>
            </a:r>
            <a:r>
              <a:rPr lang="ru-RU" dirty="0"/>
              <a:t> на </a:t>
            </a:r>
            <a:r>
              <a:rPr lang="ru-RU" dirty="0" err="1"/>
              <a:t>певній</a:t>
            </a:r>
            <a:r>
              <a:rPr lang="ru-RU" dirty="0"/>
              <a:t> </a:t>
            </a:r>
            <a:r>
              <a:rPr lang="ru-RU" dirty="0" err="1"/>
              <a:t>ділянці</a:t>
            </a:r>
            <a:r>
              <a:rPr lang="ru-RU" dirty="0"/>
              <a:t> </a:t>
            </a:r>
            <a:r>
              <a:rPr lang="ru-RU" dirty="0" err="1"/>
              <a:t>поверхні</a:t>
            </a:r>
            <a:r>
              <a:rPr lang="ru-RU" dirty="0"/>
              <a:t> </a:t>
            </a:r>
            <a:r>
              <a:rPr lang="ru-RU" dirty="0" err="1"/>
              <a:t>яйця</a:t>
            </a:r>
            <a:r>
              <a:rPr lang="ru-RU" dirty="0"/>
              <a:t>, </a:t>
            </a:r>
            <a:r>
              <a:rPr lang="ru-RU" dirty="0" err="1"/>
              <a:t>що</a:t>
            </a:r>
            <a:r>
              <a:rPr lang="ru-RU" dirty="0"/>
              <a:t> </a:t>
            </a:r>
            <a:r>
              <a:rPr lang="ru-RU" dirty="0" err="1"/>
              <a:t>зветься</a:t>
            </a:r>
            <a:r>
              <a:rPr lang="ru-RU" dirty="0"/>
              <a:t> </a:t>
            </a:r>
            <a:r>
              <a:rPr lang="ru-RU" dirty="0" err="1"/>
              <a:t>зародковою</a:t>
            </a:r>
            <a:r>
              <a:rPr lang="ru-RU" dirty="0"/>
              <a:t> </a:t>
            </a:r>
            <a:r>
              <a:rPr lang="ru-RU" dirty="0" err="1"/>
              <a:t>смужкою</a:t>
            </a:r>
            <a:r>
              <a:rPr lang="ru-RU" dirty="0"/>
              <a:t>. Членистоногим характерна </a:t>
            </a:r>
            <a:r>
              <a:rPr lang="ru-RU" dirty="0" err="1"/>
              <a:t>ембріонізація</a:t>
            </a:r>
            <a:r>
              <a:rPr lang="ru-RU" dirty="0"/>
              <a:t> </a:t>
            </a:r>
            <a:r>
              <a:rPr lang="ru-RU" dirty="0" err="1"/>
              <a:t>розвитку</a:t>
            </a:r>
            <a:r>
              <a:rPr lang="ru-RU" dirty="0"/>
              <a:t>, </a:t>
            </a:r>
            <a:r>
              <a:rPr lang="ru-RU" dirty="0" err="1"/>
              <a:t>ранні</a:t>
            </a:r>
            <a:r>
              <a:rPr lang="ru-RU" dirty="0"/>
              <a:t> </a:t>
            </a:r>
            <a:r>
              <a:rPr lang="ru-RU" dirty="0" err="1"/>
              <a:t>етапи</a:t>
            </a:r>
            <a:r>
              <a:rPr lang="ru-RU" dirty="0"/>
              <a:t> </a:t>
            </a:r>
            <a:r>
              <a:rPr lang="ru-RU" dirty="0" err="1"/>
              <a:t>його</a:t>
            </a:r>
            <a:r>
              <a:rPr lang="ru-RU" dirty="0"/>
              <a:t> </a:t>
            </a:r>
            <a:r>
              <a:rPr lang="ru-RU" dirty="0" err="1"/>
              <a:t>проходять</a:t>
            </a:r>
            <a:r>
              <a:rPr lang="ru-RU" dirty="0"/>
              <a:t> </a:t>
            </a:r>
            <a:r>
              <a:rPr lang="ru-RU" dirty="0" err="1"/>
              <a:t>під</a:t>
            </a:r>
            <a:r>
              <a:rPr lang="ru-RU" dirty="0"/>
              <a:t> </a:t>
            </a:r>
            <a:r>
              <a:rPr lang="ru-RU" dirty="0" err="1"/>
              <a:t>захистом</a:t>
            </a:r>
            <a:r>
              <a:rPr lang="ru-RU" dirty="0"/>
              <a:t> </a:t>
            </a:r>
            <a:r>
              <a:rPr lang="ru-RU" dirty="0" err="1"/>
              <a:t>оболонки</a:t>
            </a:r>
            <a:r>
              <a:rPr lang="ru-RU" dirty="0"/>
              <a:t> </a:t>
            </a:r>
            <a:r>
              <a:rPr lang="ru-RU" dirty="0" err="1"/>
              <a:t>яйця</a:t>
            </a:r>
            <a:r>
              <a:rPr lang="ru-RU" dirty="0"/>
              <a:t>. З </a:t>
            </a:r>
            <a:r>
              <a:rPr lang="ru-RU" dirty="0" err="1"/>
              <a:t>яйця</a:t>
            </a:r>
            <a:r>
              <a:rPr lang="ru-RU" dirty="0"/>
              <a:t> </a:t>
            </a:r>
            <a:r>
              <a:rPr lang="ru-RU" dirty="0" err="1"/>
              <a:t>виходить</a:t>
            </a:r>
            <a:r>
              <a:rPr lang="ru-RU" dirty="0"/>
              <a:t> личинка, </a:t>
            </a:r>
            <a:r>
              <a:rPr lang="ru-RU" dirty="0" err="1"/>
              <a:t>тіло</a:t>
            </a:r>
            <a:r>
              <a:rPr lang="ru-RU" dirty="0"/>
              <a:t> </a:t>
            </a:r>
            <a:r>
              <a:rPr lang="ru-RU" dirty="0" err="1"/>
              <a:t>якої</a:t>
            </a:r>
            <a:r>
              <a:rPr lang="ru-RU" dirty="0"/>
              <a:t> </a:t>
            </a:r>
            <a:r>
              <a:rPr lang="ru-RU" dirty="0" err="1"/>
              <a:t>вже</a:t>
            </a:r>
            <a:r>
              <a:rPr lang="ru-RU" dirty="0"/>
              <a:t> </a:t>
            </a:r>
            <a:r>
              <a:rPr lang="ru-RU" dirty="0" err="1"/>
              <a:t>складається</a:t>
            </a:r>
            <a:r>
              <a:rPr lang="ru-RU" dirty="0"/>
              <a:t> з </a:t>
            </a:r>
            <a:r>
              <a:rPr lang="ru-RU" dirty="0" err="1"/>
              <a:t>кількох</a:t>
            </a:r>
            <a:r>
              <a:rPr lang="ru-RU" dirty="0"/>
              <a:t> </a:t>
            </a:r>
            <a:r>
              <a:rPr lang="ru-RU" dirty="0" err="1"/>
              <a:t>сегментів</a:t>
            </a:r>
            <a:r>
              <a:rPr lang="ru-RU" dirty="0"/>
              <a:t>. </a:t>
            </a:r>
            <a:r>
              <a:rPr lang="ru-RU" dirty="0" err="1"/>
              <a:t>Якщо</a:t>
            </a:r>
            <a:r>
              <a:rPr lang="ru-RU" dirty="0"/>
              <a:t> </a:t>
            </a:r>
            <a:r>
              <a:rPr lang="ru-RU" dirty="0" err="1"/>
              <a:t>після</a:t>
            </a:r>
            <a:r>
              <a:rPr lang="ru-RU" dirty="0"/>
              <a:t> </a:t>
            </a:r>
            <a:r>
              <a:rPr lang="ru-RU" dirty="0" err="1"/>
              <a:t>цього</a:t>
            </a:r>
            <a:r>
              <a:rPr lang="ru-RU" dirty="0"/>
              <a:t> </a:t>
            </a:r>
            <a:r>
              <a:rPr lang="ru-RU" dirty="0" err="1"/>
              <a:t>продовжується</a:t>
            </a:r>
            <a:r>
              <a:rPr lang="ru-RU" dirty="0"/>
              <a:t> </a:t>
            </a:r>
            <a:r>
              <a:rPr lang="ru-RU" dirty="0" err="1"/>
              <a:t>утворення</a:t>
            </a:r>
            <a:r>
              <a:rPr lang="ru-RU" dirty="0"/>
              <a:t> </a:t>
            </a:r>
            <a:r>
              <a:rPr lang="ru-RU" dirty="0" err="1"/>
              <a:t>нових</a:t>
            </a:r>
            <a:r>
              <a:rPr lang="ru-RU" dirty="0"/>
              <a:t> </a:t>
            </a:r>
            <a:r>
              <a:rPr lang="ru-RU" dirty="0" err="1"/>
              <a:t>сегментів</a:t>
            </a:r>
            <a:r>
              <a:rPr lang="ru-RU" dirty="0"/>
              <a:t>, то </a:t>
            </a:r>
            <a:r>
              <a:rPr lang="ru-RU" dirty="0" err="1"/>
              <a:t>такий</a:t>
            </a:r>
            <a:r>
              <a:rPr lang="ru-RU" dirty="0"/>
              <a:t> тип </a:t>
            </a:r>
            <a:r>
              <a:rPr lang="ru-RU" dirty="0" err="1"/>
              <a:t>розвитку</a:t>
            </a:r>
            <a:r>
              <a:rPr lang="ru-RU" dirty="0"/>
              <a:t> </a:t>
            </a:r>
            <a:r>
              <a:rPr lang="ru-RU" dirty="0" err="1"/>
              <a:t>зветься</a:t>
            </a:r>
            <a:r>
              <a:rPr lang="ru-RU" dirty="0"/>
              <a:t> анаморфозом; </a:t>
            </a:r>
            <a:r>
              <a:rPr lang="ru-RU" dirty="0" err="1"/>
              <a:t>якщо</a:t>
            </a:r>
            <a:r>
              <a:rPr lang="ru-RU" dirty="0"/>
              <a:t> ж </a:t>
            </a:r>
            <a:r>
              <a:rPr lang="ru-RU" dirty="0" err="1"/>
              <a:t>тварина</a:t>
            </a:r>
            <a:r>
              <a:rPr lang="ru-RU" dirty="0"/>
              <a:t> </a:t>
            </a:r>
            <a:r>
              <a:rPr lang="ru-RU" dirty="0" err="1"/>
              <a:t>вилуплюється</a:t>
            </a:r>
            <a:r>
              <a:rPr lang="ru-RU" dirty="0"/>
              <a:t> з </a:t>
            </a:r>
            <a:r>
              <a:rPr lang="ru-RU" dirty="0" err="1"/>
              <a:t>яйця</a:t>
            </a:r>
            <a:r>
              <a:rPr lang="ru-RU" dirty="0"/>
              <a:t> з </a:t>
            </a:r>
            <a:r>
              <a:rPr lang="ru-RU" dirty="0" err="1"/>
              <a:t>повним</a:t>
            </a:r>
            <a:r>
              <a:rPr lang="ru-RU" dirty="0"/>
              <a:t> числом </a:t>
            </a:r>
            <a:r>
              <a:rPr lang="ru-RU" dirty="0" err="1"/>
              <a:t>сегментів</a:t>
            </a:r>
            <a:r>
              <a:rPr lang="ru-RU" dirty="0"/>
              <a:t> — </a:t>
            </a:r>
            <a:r>
              <a:rPr lang="ru-RU" dirty="0" err="1"/>
              <a:t>епіморфозом</a:t>
            </a:r>
            <a:r>
              <a:rPr lang="ru-RU" dirty="0"/>
              <a:t>. У </a:t>
            </a:r>
            <a:r>
              <a:rPr lang="ru-RU" dirty="0" err="1"/>
              <a:t>деяких</a:t>
            </a:r>
            <a:r>
              <a:rPr lang="ru-RU" dirty="0"/>
              <a:t> членистоногих </a:t>
            </a:r>
            <a:r>
              <a:rPr lang="ru-RU" dirty="0" err="1"/>
              <a:t>розвиток</a:t>
            </a:r>
            <a:r>
              <a:rPr lang="ru-RU" dirty="0"/>
              <a:t> </a:t>
            </a:r>
            <a:r>
              <a:rPr lang="ru-RU" dirty="0" err="1"/>
              <a:t>прямий</a:t>
            </a:r>
            <a:r>
              <a:rPr lang="ru-RU" dirty="0"/>
              <a:t>: з </a:t>
            </a:r>
            <a:r>
              <a:rPr lang="ru-RU" dirty="0" err="1"/>
              <a:t>яйця</a:t>
            </a:r>
            <a:r>
              <a:rPr lang="ru-RU" dirty="0"/>
              <a:t> </a:t>
            </a:r>
            <a:r>
              <a:rPr lang="ru-RU" dirty="0" err="1"/>
              <a:t>виходить</a:t>
            </a:r>
            <a:r>
              <a:rPr lang="ru-RU" dirty="0"/>
              <a:t> </a:t>
            </a:r>
            <a:r>
              <a:rPr lang="ru-RU" dirty="0" err="1"/>
              <a:t>цілком</a:t>
            </a:r>
            <a:r>
              <a:rPr lang="ru-RU" dirty="0"/>
              <a:t> сформована </a:t>
            </a:r>
            <a:r>
              <a:rPr lang="ru-RU" dirty="0" err="1"/>
              <a:t>особина</a:t>
            </a:r>
            <a:r>
              <a:rPr lang="ru-RU" dirty="0"/>
              <a:t>, але </a:t>
            </a:r>
            <a:r>
              <a:rPr lang="ru-RU" dirty="0" err="1"/>
              <a:t>меншого</a:t>
            </a:r>
            <a:r>
              <a:rPr lang="ru-RU" dirty="0"/>
              <a:t> </a:t>
            </a:r>
            <a:r>
              <a:rPr lang="ru-RU" dirty="0" err="1"/>
              <a:t>розміру</a:t>
            </a:r>
            <a:r>
              <a:rPr lang="ru-RU" dirty="0"/>
              <a:t>.</a:t>
            </a:r>
          </a:p>
          <a:p>
            <a:r>
              <a:rPr lang="ru-RU" dirty="0" err="1"/>
              <a:t>Ріст</a:t>
            </a:r>
            <a:r>
              <a:rPr lang="ru-RU" dirty="0"/>
              <a:t> і </a:t>
            </a:r>
            <a:r>
              <a:rPr lang="ru-RU" dirty="0" err="1"/>
              <a:t>зміна</a:t>
            </a:r>
            <a:r>
              <a:rPr lang="ru-RU" dirty="0"/>
              <a:t> </a:t>
            </a:r>
            <a:r>
              <a:rPr lang="ru-RU" dirty="0" err="1"/>
              <a:t>форми</a:t>
            </a:r>
            <a:r>
              <a:rPr lang="ru-RU" dirty="0"/>
              <a:t> </a:t>
            </a:r>
            <a:r>
              <a:rPr lang="ru-RU" dirty="0" err="1"/>
              <a:t>тіла</a:t>
            </a:r>
            <a:r>
              <a:rPr lang="ru-RU" dirty="0"/>
              <a:t> членистоногих </a:t>
            </a:r>
            <a:r>
              <a:rPr lang="ru-RU" dirty="0" err="1"/>
              <a:t>утруднюються</a:t>
            </a:r>
            <a:r>
              <a:rPr lang="ru-RU" dirty="0"/>
              <a:t> через </a:t>
            </a:r>
            <a:r>
              <a:rPr lang="ru-RU" dirty="0" err="1"/>
              <a:t>щільну</a:t>
            </a:r>
            <a:r>
              <a:rPr lang="ru-RU" dirty="0"/>
              <a:t> </a:t>
            </a:r>
            <a:r>
              <a:rPr lang="ru-RU" dirty="0" err="1"/>
              <a:t>нерозтяжну</a:t>
            </a:r>
            <a:r>
              <a:rPr lang="ru-RU" dirty="0"/>
              <a:t> кутикулу, тому </a:t>
            </a:r>
            <a:r>
              <a:rPr lang="ru-RU" dirty="0" err="1"/>
              <a:t>їх</a:t>
            </a:r>
            <a:r>
              <a:rPr lang="ru-RU" dirty="0"/>
              <a:t> </a:t>
            </a:r>
            <a:r>
              <a:rPr lang="ru-RU" dirty="0" err="1"/>
              <a:t>постембріональний</a:t>
            </a:r>
            <a:r>
              <a:rPr lang="ru-RU" dirty="0"/>
              <a:t> </a:t>
            </a:r>
            <a:r>
              <a:rPr lang="ru-RU" dirty="0" err="1"/>
              <a:t>розвиток</a:t>
            </a:r>
            <a:r>
              <a:rPr lang="ru-RU" dirty="0"/>
              <a:t> </a:t>
            </a:r>
            <a:r>
              <a:rPr lang="ru-RU" dirty="0" err="1"/>
              <a:t>супроводжується</a:t>
            </a:r>
            <a:r>
              <a:rPr lang="ru-RU" dirty="0"/>
              <a:t> </a:t>
            </a:r>
            <a:r>
              <a:rPr lang="ru-RU" dirty="0" err="1"/>
              <a:t>періодичними</a:t>
            </a:r>
            <a:r>
              <a:rPr lang="ru-RU" dirty="0"/>
              <a:t> </a:t>
            </a:r>
            <a:r>
              <a:rPr lang="ru-RU" dirty="0" err="1"/>
              <a:t>линяннями</a:t>
            </a:r>
            <a:r>
              <a:rPr lang="ru-RU" dirty="0"/>
              <a:t>, коли стара кутикула </a:t>
            </a:r>
            <a:r>
              <a:rPr lang="ru-RU" dirty="0" err="1"/>
              <a:t>скидається</a:t>
            </a:r>
            <a:r>
              <a:rPr lang="ru-RU" dirty="0"/>
              <a:t> і </a:t>
            </a:r>
            <a:r>
              <a:rPr lang="ru-RU" dirty="0" err="1"/>
              <a:t>замінюється</a:t>
            </a:r>
            <a:r>
              <a:rPr lang="ru-RU" dirty="0"/>
              <a:t> новою. У той короткий </a:t>
            </a:r>
            <a:r>
              <a:rPr lang="ru-RU" dirty="0" err="1"/>
              <a:t>період</a:t>
            </a:r>
            <a:r>
              <a:rPr lang="ru-RU" dirty="0"/>
              <a:t>, коли нова кутикула </a:t>
            </a:r>
            <a:r>
              <a:rPr lang="ru-RU" dirty="0" err="1"/>
              <a:t>м'яка</a:t>
            </a:r>
            <a:r>
              <a:rPr lang="ru-RU" dirty="0"/>
              <a:t>, </a:t>
            </a:r>
            <a:r>
              <a:rPr lang="ru-RU" dirty="0" err="1"/>
              <a:t>збільшуються</a:t>
            </a:r>
            <a:r>
              <a:rPr lang="ru-RU" dirty="0"/>
              <a:t> </a:t>
            </a:r>
            <a:r>
              <a:rPr lang="ru-RU" dirty="0" err="1"/>
              <a:t>розміри</a:t>
            </a:r>
            <a:r>
              <a:rPr lang="ru-RU" dirty="0"/>
              <a:t> </a:t>
            </a:r>
            <a:r>
              <a:rPr lang="ru-RU" dirty="0" err="1"/>
              <a:t>тіла</a:t>
            </a:r>
            <a:r>
              <a:rPr lang="ru-RU" dirty="0"/>
              <a:t>. </a:t>
            </a:r>
            <a:r>
              <a:rPr lang="ru-RU" dirty="0" err="1"/>
              <a:t>Линяння</a:t>
            </a:r>
            <a:r>
              <a:rPr lang="ru-RU" dirty="0"/>
              <a:t> </a:t>
            </a:r>
            <a:r>
              <a:rPr lang="ru-RU" dirty="0" err="1"/>
              <a:t>здійснюються</a:t>
            </a:r>
            <a:r>
              <a:rPr lang="ru-RU" dirty="0"/>
              <a:t> </a:t>
            </a:r>
            <a:r>
              <a:rPr lang="ru-RU" dirty="0" err="1"/>
              <a:t>під</a:t>
            </a:r>
            <a:r>
              <a:rPr lang="ru-RU" dirty="0"/>
              <a:t> контролем </a:t>
            </a:r>
            <a:r>
              <a:rPr lang="ru-RU" dirty="0" err="1"/>
              <a:t>нейроендокринної</a:t>
            </a:r>
            <a:r>
              <a:rPr lang="ru-RU" dirty="0"/>
              <a:t> </a:t>
            </a:r>
            <a:r>
              <a:rPr lang="ru-RU" dirty="0" err="1"/>
              <a:t>системи</a:t>
            </a:r>
            <a:r>
              <a:rPr lang="ru-RU" dirty="0"/>
              <a:t>.</a:t>
            </a:r>
          </a:p>
          <a:p>
            <a:endParaRPr lang="ru-RU" dirty="0"/>
          </a:p>
        </p:txBody>
      </p:sp>
    </p:spTree>
    <p:extLst>
      <p:ext uri="{BB962C8B-B14F-4D97-AF65-F5344CB8AC3E}">
        <p14:creationId xmlns:p14="http://schemas.microsoft.com/office/powerpoint/2010/main" val="481028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6771" y="3356991"/>
            <a:ext cx="5197229" cy="347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932040" cy="369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266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6566" y="3199610"/>
            <a:ext cx="4604946" cy="365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5" y="35808"/>
            <a:ext cx="4486881" cy="42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152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91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018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1390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K:\DCIM\100MSDCF\DSC019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2025474"/>
            <a:ext cx="3781959" cy="32299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DCIM\100MSDCF\DSC019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7207" y="5021316"/>
            <a:ext cx="2612188" cy="19591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DCIM\100MSDCF\DSC0197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9" y="-243408"/>
            <a:ext cx="2089457" cy="27859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K:\DCIM\100MSDCF\DSC0197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891480"/>
            <a:ext cx="2850394" cy="37290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DCIM\100MSDCF\DSC0197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520" y="-410929"/>
            <a:ext cx="2436348" cy="324846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K:\DCIM\100MSDCF\DSC0198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568" y="2729820"/>
            <a:ext cx="3660407" cy="27453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DCIM\100MSDCF\DSC0197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1720" y="4642052"/>
            <a:ext cx="3423156" cy="256736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K:\DCIM\100MSDCF\DSC0198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5496065"/>
            <a:ext cx="1979189" cy="1484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138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28632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052736"/>
            <a:ext cx="3793961" cy="280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589" y="3730133"/>
            <a:ext cx="6203412" cy="3163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8048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3479"/>
            <a:ext cx="9144000" cy="6652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9006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252547" cy="558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547" y="148933"/>
            <a:ext cx="4891453" cy="6709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7171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479" y="1124744"/>
            <a:ext cx="7577811"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266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819472"/>
            <a:ext cx="9468544" cy="799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53104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4084"/>
            <a:ext cx="5940152" cy="687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2551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59632" y="2983955"/>
            <a:ext cx="6400800" cy="1295400"/>
          </a:xfrm>
        </p:spPr>
        <p:txBody>
          <a:bodyPr/>
          <a:lstStyle/>
          <a:p>
            <a:r>
              <a:rPr lang="en-US" dirty="0" smtClean="0"/>
              <a:t>☺</a:t>
            </a:r>
            <a:r>
              <a:rPr lang="ru-RU" i="1" dirty="0" err="1" smtClean="0"/>
              <a:t>Дякую</a:t>
            </a:r>
            <a:r>
              <a:rPr lang="ru-RU" i="1" dirty="0" smtClean="0"/>
              <a:t> за </a:t>
            </a:r>
            <a:r>
              <a:rPr lang="ru-RU" i="1" dirty="0" err="1" smtClean="0"/>
              <a:t>увагу</a:t>
            </a:r>
            <a:r>
              <a:rPr lang="ru-RU" i="1" dirty="0" smtClean="0"/>
              <a:t>☺</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556792"/>
            <a:ext cx="2578100"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2933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6" y="0"/>
            <a:ext cx="9139684" cy="685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151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13"/>
            <a:ext cx="9144000" cy="68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5224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03648" y="836712"/>
            <a:ext cx="6400800" cy="1295400"/>
          </a:xfrm>
        </p:spPr>
        <p:txBody>
          <a:bodyPr/>
          <a:lstStyle/>
          <a:p>
            <a:r>
              <a:rPr lang="ru-RU" i="1" dirty="0" err="1"/>
              <a:t>Біологічна</a:t>
            </a:r>
            <a:r>
              <a:rPr lang="ru-RU" i="1" dirty="0"/>
              <a:t> </a:t>
            </a:r>
            <a:r>
              <a:rPr lang="ru-RU" i="1" dirty="0" err="1"/>
              <a:t>класифікація</a:t>
            </a:r>
            <a:endParaRPr lang="ru-RU" i="1" dirty="0"/>
          </a:p>
        </p:txBody>
      </p:sp>
      <p:sp>
        <p:nvSpPr>
          <p:cNvPr id="3" name="Подзаголовок 2"/>
          <p:cNvSpPr>
            <a:spLocks noGrp="1"/>
          </p:cNvSpPr>
          <p:nvPr>
            <p:ph type="subTitle" idx="1"/>
          </p:nvPr>
        </p:nvSpPr>
        <p:spPr>
          <a:xfrm>
            <a:off x="827584" y="2060848"/>
            <a:ext cx="7344816" cy="3672408"/>
          </a:xfrm>
        </p:spPr>
        <p:txBody>
          <a:bodyPr>
            <a:normAutofit fontScale="70000" lnSpcReduction="20000"/>
          </a:bodyPr>
          <a:lstStyle/>
          <a:p>
            <a:r>
              <a:rPr lang="ru-RU" dirty="0"/>
              <a:t>Домен: 	</a:t>
            </a:r>
            <a:r>
              <a:rPr lang="ru-RU" dirty="0" err="1"/>
              <a:t>Ядерні</a:t>
            </a:r>
            <a:r>
              <a:rPr lang="ru-RU" dirty="0"/>
              <a:t> (</a:t>
            </a:r>
            <a:r>
              <a:rPr lang="en-US" dirty="0" err="1"/>
              <a:t>Eukaryota</a:t>
            </a:r>
            <a:r>
              <a:rPr lang="en-US" dirty="0"/>
              <a:t>)</a:t>
            </a:r>
          </a:p>
          <a:p>
            <a:r>
              <a:rPr lang="ru-RU" dirty="0"/>
              <a:t>Царство: 	</a:t>
            </a:r>
            <a:r>
              <a:rPr lang="ru-RU" dirty="0" err="1"/>
              <a:t>Тварини</a:t>
            </a:r>
            <a:r>
              <a:rPr lang="ru-RU" dirty="0"/>
              <a:t> (</a:t>
            </a:r>
            <a:r>
              <a:rPr lang="en-US" dirty="0" err="1"/>
              <a:t>Animalia</a:t>
            </a:r>
            <a:r>
              <a:rPr lang="en-US" dirty="0"/>
              <a:t>)</a:t>
            </a:r>
          </a:p>
          <a:p>
            <a:r>
              <a:rPr lang="ru-RU" dirty="0"/>
              <a:t>Тип: 	</a:t>
            </a:r>
            <a:r>
              <a:rPr lang="ru-RU" dirty="0" err="1"/>
              <a:t>Членистоногі</a:t>
            </a:r>
            <a:r>
              <a:rPr lang="ru-RU" dirty="0"/>
              <a:t> (</a:t>
            </a:r>
            <a:r>
              <a:rPr lang="en-US" dirty="0" err="1"/>
              <a:t>Arthropoda</a:t>
            </a:r>
            <a:r>
              <a:rPr lang="en-US" dirty="0"/>
              <a:t>)</a:t>
            </a:r>
          </a:p>
          <a:p>
            <a:r>
              <a:rPr lang="en-US" dirty="0" err="1"/>
              <a:t>Latreille</a:t>
            </a:r>
            <a:r>
              <a:rPr lang="en-US" dirty="0"/>
              <a:t>, 1829</a:t>
            </a:r>
          </a:p>
          <a:p>
            <a:r>
              <a:rPr lang="ru-RU" dirty="0" err="1"/>
              <a:t>Підтипи</a:t>
            </a:r>
            <a:endParaRPr lang="ru-RU" dirty="0"/>
          </a:p>
          <a:p>
            <a:endParaRPr lang="ru-RU" dirty="0"/>
          </a:p>
          <a:p>
            <a:r>
              <a:rPr lang="ru-RU" dirty="0"/>
              <a:t>    </a:t>
            </a:r>
            <a:r>
              <a:rPr lang="ru-RU" dirty="0" err="1"/>
              <a:t>Трилобітоподібні</a:t>
            </a:r>
            <a:r>
              <a:rPr lang="ru-RU" dirty="0"/>
              <a:t> (</a:t>
            </a:r>
            <a:r>
              <a:rPr lang="en-US" dirty="0" err="1"/>
              <a:t>Trilobitomorpha</a:t>
            </a:r>
            <a:r>
              <a:rPr lang="en-US" dirty="0"/>
              <a:t>)</a:t>
            </a:r>
          </a:p>
          <a:p>
            <a:r>
              <a:rPr lang="en-US" dirty="0"/>
              <a:t>    </a:t>
            </a:r>
            <a:r>
              <a:rPr lang="ru-RU" dirty="0" err="1"/>
              <a:t>Хеліцерові</a:t>
            </a:r>
            <a:r>
              <a:rPr lang="ru-RU" dirty="0"/>
              <a:t> (</a:t>
            </a:r>
            <a:r>
              <a:rPr lang="en-US" dirty="0" err="1"/>
              <a:t>Chelicerata</a:t>
            </a:r>
            <a:r>
              <a:rPr lang="en-US" dirty="0"/>
              <a:t>)</a:t>
            </a:r>
          </a:p>
          <a:p>
            <a:r>
              <a:rPr lang="en-US" dirty="0"/>
              <a:t>    </a:t>
            </a:r>
            <a:r>
              <a:rPr lang="ru-RU" dirty="0" err="1"/>
              <a:t>Багатоніжки</a:t>
            </a:r>
            <a:r>
              <a:rPr lang="ru-RU" dirty="0"/>
              <a:t> (</a:t>
            </a:r>
            <a:r>
              <a:rPr lang="en-US" dirty="0" err="1"/>
              <a:t>Myriapoda</a:t>
            </a:r>
            <a:r>
              <a:rPr lang="en-US" dirty="0"/>
              <a:t>)</a:t>
            </a:r>
          </a:p>
          <a:p>
            <a:r>
              <a:rPr lang="en-US" dirty="0"/>
              <a:t>    </a:t>
            </a:r>
            <a:r>
              <a:rPr lang="ru-RU" dirty="0" err="1"/>
              <a:t>Ракоподібні</a:t>
            </a:r>
            <a:r>
              <a:rPr lang="ru-RU" dirty="0"/>
              <a:t> (</a:t>
            </a:r>
            <a:r>
              <a:rPr lang="en-US" dirty="0" err="1"/>
              <a:t>Crustacea</a:t>
            </a:r>
            <a:r>
              <a:rPr lang="en-US" dirty="0"/>
              <a:t>)</a:t>
            </a:r>
          </a:p>
          <a:p>
            <a:r>
              <a:rPr lang="en-US" dirty="0"/>
              <a:t>    </a:t>
            </a:r>
            <a:r>
              <a:rPr lang="ru-RU" dirty="0" err="1"/>
              <a:t>Шестиногі</a:t>
            </a:r>
            <a:r>
              <a:rPr lang="ru-RU" dirty="0"/>
              <a:t> (</a:t>
            </a:r>
            <a:r>
              <a:rPr lang="en-US" dirty="0" err="1"/>
              <a:t>Hexapoda</a:t>
            </a:r>
            <a:r>
              <a:rPr lang="en-US" dirty="0"/>
              <a:t>) </a:t>
            </a:r>
          </a:p>
          <a:p>
            <a:endParaRPr lang="ru-RU" dirty="0"/>
          </a:p>
        </p:txBody>
      </p:sp>
    </p:spTree>
    <p:extLst>
      <p:ext uri="{BB962C8B-B14F-4D97-AF65-F5344CB8AC3E}">
        <p14:creationId xmlns:p14="http://schemas.microsoft.com/office/powerpoint/2010/main" val="237665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639"/>
            <a:ext cx="9140482" cy="686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988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412776"/>
            <a:ext cx="6248400" cy="1456373"/>
          </a:xfrm>
        </p:spPr>
        <p:txBody>
          <a:bodyPr>
            <a:noAutofit/>
          </a:bodyPr>
          <a:lstStyle/>
          <a:p>
            <a:r>
              <a:rPr lang="ru-RU" sz="1100" dirty="0" err="1"/>
              <a:t>Членистоногі</a:t>
            </a:r>
            <a:r>
              <a:rPr lang="ru-RU" sz="1100" dirty="0"/>
              <a:t> </a:t>
            </a:r>
            <a:r>
              <a:rPr lang="ru-RU" sz="1100" dirty="0" err="1"/>
              <a:t>мають</a:t>
            </a:r>
            <a:r>
              <a:rPr lang="ru-RU" sz="1100" dirty="0"/>
              <a:t> </a:t>
            </a:r>
            <a:r>
              <a:rPr lang="ru-RU" sz="1100" dirty="0" err="1"/>
              <a:t>багато</a:t>
            </a:r>
            <a:r>
              <a:rPr lang="ru-RU" sz="1100" dirty="0"/>
              <a:t> </a:t>
            </a:r>
            <a:r>
              <a:rPr lang="ru-RU" sz="1100" dirty="0" err="1"/>
              <a:t>спільного</a:t>
            </a:r>
            <a:r>
              <a:rPr lang="ru-RU" sz="1100" dirty="0"/>
              <a:t> з </a:t>
            </a:r>
            <a:r>
              <a:rPr lang="ru-RU" sz="1100" dirty="0" err="1"/>
              <a:t>кільчастими</a:t>
            </a:r>
            <a:r>
              <a:rPr lang="ru-RU" sz="1100" dirty="0"/>
              <a:t> червами, особливо з </a:t>
            </a:r>
            <a:r>
              <a:rPr lang="ru-RU" sz="1100" dirty="0" err="1"/>
              <a:t>поліхетами</a:t>
            </a:r>
            <a:r>
              <a:rPr lang="ru-RU" sz="1100" dirty="0"/>
              <a:t>. </a:t>
            </a:r>
            <a:r>
              <a:rPr lang="ru-RU" sz="1100" dirty="0" err="1"/>
              <a:t>Проте</a:t>
            </a:r>
            <a:r>
              <a:rPr lang="ru-RU" sz="1100" dirty="0"/>
              <a:t> через ряд </a:t>
            </a:r>
            <a:r>
              <a:rPr lang="ru-RU" sz="1100" dirty="0" err="1"/>
              <a:t>ароморфозів</a:t>
            </a:r>
            <a:r>
              <a:rPr lang="ru-RU" sz="1100" dirty="0"/>
              <a:t> вони </a:t>
            </a:r>
            <a:r>
              <a:rPr lang="ru-RU" sz="1100" dirty="0" err="1"/>
              <a:t>досягли</a:t>
            </a:r>
            <a:r>
              <a:rPr lang="ru-RU" sz="1100" dirty="0"/>
              <a:t> </a:t>
            </a:r>
            <a:r>
              <a:rPr lang="ru-RU" sz="1100" dirty="0" err="1"/>
              <a:t>вищого</a:t>
            </a:r>
            <a:r>
              <a:rPr lang="ru-RU" sz="1100" dirty="0"/>
              <a:t> </a:t>
            </a:r>
            <a:r>
              <a:rPr lang="ru-RU" sz="1100" dirty="0" err="1"/>
              <a:t>ступеня</a:t>
            </a:r>
            <a:r>
              <a:rPr lang="ru-RU" sz="1100" dirty="0"/>
              <a:t> </a:t>
            </a:r>
            <a:r>
              <a:rPr lang="ru-RU" sz="1100" dirty="0" err="1"/>
              <a:t>диференціації</a:t>
            </a:r>
            <a:r>
              <a:rPr lang="ru-RU" sz="1100" dirty="0"/>
              <a:t> тканин та </a:t>
            </a:r>
            <a:r>
              <a:rPr lang="ru-RU" sz="1100" dirty="0" err="1"/>
              <a:t>органів</a:t>
            </a:r>
            <a:r>
              <a:rPr lang="ru-RU" sz="1100" dirty="0"/>
              <a:t>, перш за все </a:t>
            </a:r>
            <a:r>
              <a:rPr lang="ru-RU" sz="1100" dirty="0" err="1"/>
              <a:t>нервової</a:t>
            </a:r>
            <a:r>
              <a:rPr lang="ru-RU" sz="1100" dirty="0"/>
              <a:t> </a:t>
            </a:r>
            <a:r>
              <a:rPr lang="ru-RU" sz="1100" dirty="0" err="1"/>
              <a:t>системи</a:t>
            </a:r>
            <a:r>
              <a:rPr lang="ru-RU" sz="1100" dirty="0"/>
              <a:t> й </a:t>
            </a:r>
            <a:r>
              <a:rPr lang="ru-RU" sz="1100" dirty="0" err="1"/>
              <a:t>органів</a:t>
            </a:r>
            <a:r>
              <a:rPr lang="ru-RU" sz="1100" dirty="0"/>
              <a:t> </a:t>
            </a:r>
            <a:r>
              <a:rPr lang="ru-RU" sz="1100" dirty="0" err="1"/>
              <a:t>чуття</a:t>
            </a:r>
            <a:r>
              <a:rPr lang="ru-RU" sz="1100" dirty="0"/>
              <a:t>; </a:t>
            </a:r>
            <a:r>
              <a:rPr lang="ru-RU" sz="1100" dirty="0" err="1"/>
              <a:t>деякі</a:t>
            </a:r>
            <a:r>
              <a:rPr lang="ru-RU" sz="1100" dirty="0"/>
              <a:t> </a:t>
            </a:r>
            <a:r>
              <a:rPr lang="ru-RU" sz="1100" dirty="0" err="1"/>
              <a:t>групи</a:t>
            </a:r>
            <a:r>
              <a:rPr lang="ru-RU" sz="1100" dirty="0"/>
              <a:t> </a:t>
            </a:r>
            <a:r>
              <a:rPr lang="ru-RU" sz="1100" dirty="0" err="1"/>
              <a:t>мають</a:t>
            </a:r>
            <a:r>
              <a:rPr lang="ru-RU" sz="1100" dirty="0"/>
              <a:t> </a:t>
            </a:r>
            <a:r>
              <a:rPr lang="ru-RU" sz="1100" dirty="0" err="1"/>
              <a:t>складну</a:t>
            </a:r>
            <a:r>
              <a:rPr lang="ru-RU" sz="1100" dirty="0"/>
              <a:t> </a:t>
            </a:r>
            <a:r>
              <a:rPr lang="ru-RU" sz="1100" dirty="0" err="1"/>
              <a:t>поведінку</a:t>
            </a:r>
            <a:r>
              <a:rPr lang="ru-RU" sz="1100" dirty="0"/>
              <a:t>, яка </a:t>
            </a:r>
            <a:r>
              <a:rPr lang="ru-RU" sz="1100" dirty="0" err="1"/>
              <a:t>виявляється</a:t>
            </a:r>
            <a:r>
              <a:rPr lang="ru-RU" sz="1100" dirty="0"/>
              <a:t> в </a:t>
            </a:r>
            <a:r>
              <a:rPr lang="ru-RU" sz="1100" dirty="0" err="1"/>
              <a:t>піклуванні</a:t>
            </a:r>
            <a:r>
              <a:rPr lang="ru-RU" sz="1100" dirty="0"/>
              <a:t> про потомство, </a:t>
            </a:r>
            <a:r>
              <a:rPr lang="ru-RU" sz="1100" dirty="0" err="1"/>
              <a:t>здатності</a:t>
            </a:r>
            <a:r>
              <a:rPr lang="ru-RU" sz="1100" dirty="0"/>
              <a:t> до </a:t>
            </a:r>
            <a:r>
              <a:rPr lang="ru-RU" sz="1100" dirty="0" err="1"/>
              <a:t>складної</a:t>
            </a:r>
            <a:r>
              <a:rPr lang="ru-RU" sz="1100" dirty="0"/>
              <a:t> </a:t>
            </a:r>
            <a:r>
              <a:rPr lang="ru-RU" sz="1100" dirty="0" err="1"/>
              <a:t>будівельної</a:t>
            </a:r>
            <a:r>
              <a:rPr lang="ru-RU" sz="1100" dirty="0"/>
              <a:t> </a:t>
            </a:r>
            <a:r>
              <a:rPr lang="ru-RU" sz="1100" dirty="0" err="1"/>
              <a:t>діяльності</a:t>
            </a:r>
            <a:r>
              <a:rPr lang="ru-RU" sz="1100" dirty="0"/>
              <a:t>, </a:t>
            </a:r>
            <a:r>
              <a:rPr lang="ru-RU" sz="1100" dirty="0" err="1"/>
              <a:t>суспільному</a:t>
            </a:r>
            <a:r>
              <a:rPr lang="ru-RU" sz="1100" dirty="0"/>
              <a:t> </a:t>
            </a:r>
            <a:r>
              <a:rPr lang="ru-RU" sz="1100" dirty="0" err="1"/>
              <a:t>житті</a:t>
            </a:r>
            <a:r>
              <a:rPr lang="ru-RU" sz="1100" dirty="0"/>
              <a:t> й </a:t>
            </a:r>
            <a:r>
              <a:rPr lang="ru-RU" sz="1100" dirty="0" err="1"/>
              <a:t>навіть</a:t>
            </a:r>
            <a:r>
              <a:rPr lang="ru-RU" sz="1100" dirty="0"/>
              <a:t> </a:t>
            </a:r>
            <a:r>
              <a:rPr lang="ru-RU" sz="1100" dirty="0" err="1"/>
              <a:t>мові</a:t>
            </a:r>
            <a:r>
              <a:rPr lang="ru-RU" sz="1100" dirty="0"/>
              <a:t> (</a:t>
            </a:r>
            <a:r>
              <a:rPr lang="ru-RU" sz="1100" dirty="0" err="1"/>
              <a:t>наприклад</a:t>
            </a:r>
            <a:r>
              <a:rPr lang="ru-RU" sz="1100" dirty="0"/>
              <a:t>, у </a:t>
            </a:r>
            <a:r>
              <a:rPr lang="ru-RU" sz="1100" dirty="0" err="1"/>
              <a:t>вищих</a:t>
            </a:r>
            <a:r>
              <a:rPr lang="ru-RU" sz="1100" dirty="0"/>
              <a:t> </a:t>
            </a:r>
            <a:r>
              <a:rPr lang="ru-RU" sz="1100" dirty="0" err="1"/>
              <a:t>перетинчастокрилих</a:t>
            </a:r>
            <a:r>
              <a:rPr lang="ru-RU" sz="1100" dirty="0"/>
              <a:t>).</a:t>
            </a:r>
            <a:br>
              <a:rPr lang="ru-RU" sz="1100" dirty="0"/>
            </a:br>
            <a:r>
              <a:rPr lang="ru-RU" sz="1100" dirty="0"/>
              <a:t/>
            </a:r>
            <a:br>
              <a:rPr lang="ru-RU" sz="1100" dirty="0"/>
            </a:br>
            <a:r>
              <a:rPr lang="ru-RU" sz="1100" dirty="0"/>
              <a:t>Як і </a:t>
            </a:r>
            <a:r>
              <a:rPr lang="ru-RU" sz="1100" dirty="0" err="1"/>
              <a:t>кільчаки</a:t>
            </a:r>
            <a:r>
              <a:rPr lang="ru-RU" sz="1100" dirty="0"/>
              <a:t>, </a:t>
            </a:r>
            <a:r>
              <a:rPr lang="ru-RU" sz="1100" dirty="0" err="1"/>
              <a:t>членистоногі</a:t>
            </a:r>
            <a:r>
              <a:rPr lang="ru-RU" sz="1100" dirty="0"/>
              <a:t> — </a:t>
            </a:r>
            <a:r>
              <a:rPr lang="ru-RU" sz="1100" dirty="0" err="1"/>
              <a:t>метамерні</a:t>
            </a:r>
            <a:r>
              <a:rPr lang="ru-RU" sz="1100" dirty="0"/>
              <a:t> </a:t>
            </a:r>
            <a:r>
              <a:rPr lang="ru-RU" sz="1100" dirty="0" err="1"/>
              <a:t>тварини</a:t>
            </a:r>
            <a:r>
              <a:rPr lang="ru-RU" sz="1100" dirty="0"/>
              <a:t>. </a:t>
            </a:r>
            <a:r>
              <a:rPr lang="ru-RU" sz="1100" dirty="0" err="1"/>
              <a:t>їхнє</a:t>
            </a:r>
            <a:r>
              <a:rPr lang="ru-RU" sz="1100" dirty="0"/>
              <a:t> </a:t>
            </a:r>
            <a:r>
              <a:rPr lang="ru-RU" sz="1100" dirty="0" err="1"/>
              <a:t>тіло</a:t>
            </a:r>
            <a:r>
              <a:rPr lang="ru-RU" sz="1100" dirty="0"/>
              <a:t> </a:t>
            </a:r>
            <a:r>
              <a:rPr lang="ru-RU" sz="1100" dirty="0" err="1"/>
              <a:t>складається</a:t>
            </a:r>
            <a:r>
              <a:rPr lang="ru-RU" sz="1100" dirty="0"/>
              <a:t> з ряду </a:t>
            </a:r>
            <a:r>
              <a:rPr lang="ru-RU" sz="1100" dirty="0" err="1"/>
              <a:t>сегментів</a:t>
            </a:r>
            <a:r>
              <a:rPr lang="ru-RU" sz="1100" dirty="0"/>
              <a:t>, </a:t>
            </a:r>
            <a:r>
              <a:rPr lang="ru-RU" sz="1100" dirty="0" err="1"/>
              <a:t>проте</a:t>
            </a:r>
            <a:r>
              <a:rPr lang="ru-RU" sz="1100" dirty="0"/>
              <a:t> </a:t>
            </a:r>
            <a:r>
              <a:rPr lang="ru-RU" sz="1100" dirty="0" err="1"/>
              <a:t>метамерія</a:t>
            </a:r>
            <a:r>
              <a:rPr lang="ru-RU" sz="1100" dirty="0"/>
              <a:t> членистоногих </a:t>
            </a:r>
            <a:r>
              <a:rPr lang="ru-RU" sz="1100" dirty="0" err="1"/>
              <a:t>різко</a:t>
            </a:r>
            <a:r>
              <a:rPr lang="ru-RU" sz="1100" dirty="0"/>
              <a:t> </a:t>
            </a:r>
            <a:r>
              <a:rPr lang="ru-RU" sz="1100" dirty="0" err="1"/>
              <a:t>гетерономна</a:t>
            </a:r>
            <a:r>
              <a:rPr lang="ru-RU" sz="1100" dirty="0"/>
              <a:t>. </a:t>
            </a:r>
            <a:r>
              <a:rPr lang="ru-RU" sz="1100" dirty="0" err="1"/>
              <a:t>Групи</a:t>
            </a:r>
            <a:r>
              <a:rPr lang="ru-RU" sz="1100" dirty="0"/>
              <a:t> </a:t>
            </a:r>
            <a:r>
              <a:rPr lang="ru-RU" sz="1100" dirty="0" err="1"/>
              <a:t>подібних</a:t>
            </a:r>
            <a:r>
              <a:rPr lang="ru-RU" sz="1100" dirty="0"/>
              <a:t> </a:t>
            </a:r>
            <a:r>
              <a:rPr lang="ru-RU" sz="1100" dirty="0" err="1"/>
              <a:t>сегментів</a:t>
            </a:r>
            <a:r>
              <a:rPr lang="ru-RU" sz="1100" dirty="0"/>
              <a:t> </a:t>
            </a:r>
            <a:r>
              <a:rPr lang="ru-RU" sz="1100" dirty="0" err="1"/>
              <a:t>об'єднуються</a:t>
            </a:r>
            <a:r>
              <a:rPr lang="ru-RU" sz="1100" dirty="0"/>
              <a:t> у </a:t>
            </a:r>
            <a:r>
              <a:rPr lang="ru-RU" sz="1100" dirty="0" err="1"/>
              <a:t>відділи</a:t>
            </a:r>
            <a:r>
              <a:rPr lang="ru-RU" sz="1100" dirty="0"/>
              <a:t> </a:t>
            </a:r>
            <a:r>
              <a:rPr lang="ru-RU" sz="1100" dirty="0" err="1"/>
              <a:t>тіла</a:t>
            </a:r>
            <a:r>
              <a:rPr lang="ru-RU" sz="1100" dirty="0"/>
              <a:t> — </a:t>
            </a:r>
            <a:r>
              <a:rPr lang="ru-RU" sz="1100" dirty="0" err="1"/>
              <a:t>тагми</a:t>
            </a:r>
            <a:r>
              <a:rPr lang="ru-RU" sz="1100" dirty="0"/>
              <a:t>. </a:t>
            </a:r>
            <a:r>
              <a:rPr lang="ru-RU" sz="1100" dirty="0" err="1"/>
              <a:t>Найчастіше</a:t>
            </a:r>
            <a:r>
              <a:rPr lang="ru-RU" sz="1100" dirty="0"/>
              <a:t> </a:t>
            </a:r>
            <a:r>
              <a:rPr lang="ru-RU" sz="1100" dirty="0" err="1"/>
              <a:t>виділяються</a:t>
            </a:r>
            <a:r>
              <a:rPr lang="ru-RU" sz="1100" dirty="0"/>
              <a:t> три </a:t>
            </a:r>
            <a:r>
              <a:rPr lang="ru-RU" sz="1100" dirty="0" err="1"/>
              <a:t>тагми</a:t>
            </a:r>
            <a:r>
              <a:rPr lang="ru-RU" sz="1100" dirty="0"/>
              <a:t>: голова, груди, </a:t>
            </a:r>
            <a:r>
              <a:rPr lang="ru-RU" sz="1100" dirty="0" err="1"/>
              <a:t>черевце</a:t>
            </a:r>
            <a:r>
              <a:rPr lang="ru-RU" sz="1100" dirty="0"/>
              <a:t>. У </a:t>
            </a:r>
            <a:r>
              <a:rPr lang="ru-RU" sz="1100" dirty="0" err="1"/>
              <a:t>павукоподібних</a:t>
            </a:r>
            <a:r>
              <a:rPr lang="ru-RU" sz="1100" dirty="0"/>
              <a:t> голова </a:t>
            </a:r>
            <a:r>
              <a:rPr lang="ru-RU" sz="1100" dirty="0" err="1"/>
              <a:t>злита</a:t>
            </a:r>
            <a:r>
              <a:rPr lang="ru-RU" sz="1100" dirty="0"/>
              <a:t> з </a:t>
            </a:r>
            <a:r>
              <a:rPr lang="ru-RU" sz="1100" dirty="0" err="1"/>
              <a:t>грудьми</a:t>
            </a:r>
            <a:r>
              <a:rPr lang="ru-RU" sz="1100" dirty="0"/>
              <a:t> в </a:t>
            </a:r>
            <a:r>
              <a:rPr lang="ru-RU" sz="1100" dirty="0" err="1"/>
              <a:t>єдину</a:t>
            </a:r>
            <a:r>
              <a:rPr lang="ru-RU" sz="1100" dirty="0"/>
              <a:t> </a:t>
            </a:r>
            <a:r>
              <a:rPr lang="ru-RU" sz="1100" dirty="0" err="1"/>
              <a:t>тагму</a:t>
            </a:r>
            <a:r>
              <a:rPr lang="ru-RU" sz="1100" dirty="0"/>
              <a:t> — головогруди; у </a:t>
            </a:r>
            <a:r>
              <a:rPr lang="ru-RU" sz="1100" dirty="0" err="1"/>
              <a:t>трилобітів</a:t>
            </a:r>
            <a:r>
              <a:rPr lang="ru-RU" sz="1100" dirty="0"/>
              <a:t> і </a:t>
            </a:r>
            <a:r>
              <a:rPr lang="ru-RU" sz="1100" dirty="0" err="1"/>
              <a:t>багатоніжок</a:t>
            </a:r>
            <a:r>
              <a:rPr lang="ru-RU" sz="1100" dirty="0"/>
              <a:t> є </a:t>
            </a:r>
            <a:r>
              <a:rPr lang="ru-RU" sz="1100" dirty="0" err="1"/>
              <a:t>всього</a:t>
            </a:r>
            <a:r>
              <a:rPr lang="ru-RU" sz="1100" dirty="0"/>
              <a:t> </a:t>
            </a:r>
            <a:r>
              <a:rPr lang="ru-RU" sz="1100" dirty="0" err="1"/>
              <a:t>дві</a:t>
            </a:r>
            <a:r>
              <a:rPr lang="ru-RU" sz="1100" dirty="0"/>
              <a:t> </a:t>
            </a:r>
            <a:r>
              <a:rPr lang="ru-RU" sz="1100" dirty="0" err="1"/>
              <a:t>тагми</a:t>
            </a:r>
            <a:r>
              <a:rPr lang="ru-RU" sz="1100" dirty="0"/>
              <a:t> — голова і </a:t>
            </a:r>
            <a:r>
              <a:rPr lang="ru-RU" sz="1100" dirty="0" err="1"/>
              <a:t>тулуб</a:t>
            </a:r>
            <a:r>
              <a:rPr lang="ru-RU" sz="1100" dirty="0"/>
              <a:t>. </a:t>
            </a:r>
            <a:r>
              <a:rPr lang="ru-RU" sz="1100" dirty="0" err="1"/>
              <a:t>Особливе</a:t>
            </a:r>
            <a:r>
              <a:rPr lang="ru-RU" sz="1100" dirty="0"/>
              <a:t> </a:t>
            </a:r>
            <a:r>
              <a:rPr lang="ru-RU" sz="1100" dirty="0" err="1"/>
              <a:t>значення</a:t>
            </a:r>
            <a:r>
              <a:rPr lang="ru-RU" sz="1100" dirty="0"/>
              <a:t> </a:t>
            </a:r>
            <a:r>
              <a:rPr lang="ru-RU" sz="1100" dirty="0" err="1"/>
              <a:t>має</a:t>
            </a:r>
            <a:r>
              <a:rPr lang="ru-RU" sz="1100" dirty="0"/>
              <a:t> </a:t>
            </a:r>
            <a:r>
              <a:rPr lang="ru-RU" sz="1100" dirty="0" err="1"/>
              <a:t>процес</a:t>
            </a:r>
            <a:r>
              <a:rPr lang="ru-RU" sz="1100" dirty="0"/>
              <a:t> </a:t>
            </a:r>
            <a:r>
              <a:rPr lang="ru-RU" sz="1100" dirty="0" err="1"/>
              <a:t>цефалізації</a:t>
            </a:r>
            <a:r>
              <a:rPr lang="ru-RU" sz="1100" dirty="0"/>
              <a:t> — </a:t>
            </a:r>
            <a:r>
              <a:rPr lang="ru-RU" sz="1100" dirty="0" err="1"/>
              <a:t>утворення</a:t>
            </a:r>
            <a:r>
              <a:rPr lang="ru-RU" sz="1100" dirty="0"/>
              <a:t> </a:t>
            </a:r>
            <a:r>
              <a:rPr lang="ru-RU" sz="1100" dirty="0" err="1"/>
              <a:t>голови</a:t>
            </a:r>
            <a:r>
              <a:rPr lang="ru-RU" sz="1100" dirty="0"/>
              <a:t> — </a:t>
            </a:r>
            <a:r>
              <a:rPr lang="ru-RU" sz="1100" dirty="0" err="1"/>
              <a:t>тагми</a:t>
            </a:r>
            <a:r>
              <a:rPr lang="ru-RU" sz="1100" dirty="0"/>
              <a:t>, де </a:t>
            </a:r>
            <a:r>
              <a:rPr lang="ru-RU" sz="1100" dirty="0" err="1"/>
              <a:t>сконцентровані</a:t>
            </a:r>
            <a:r>
              <a:rPr lang="ru-RU" sz="1100" dirty="0"/>
              <a:t> </a:t>
            </a:r>
            <a:r>
              <a:rPr lang="ru-RU" sz="1100" dirty="0" err="1"/>
              <a:t>органи</a:t>
            </a:r>
            <a:r>
              <a:rPr lang="ru-RU" sz="1100" dirty="0"/>
              <a:t> </a:t>
            </a:r>
            <a:r>
              <a:rPr lang="ru-RU" sz="1100" dirty="0" err="1"/>
              <a:t>чуття</a:t>
            </a:r>
            <a:r>
              <a:rPr lang="ru-RU" sz="1100" dirty="0"/>
              <a:t> (</a:t>
            </a:r>
            <a:r>
              <a:rPr lang="ru-RU" sz="1100" dirty="0" err="1"/>
              <a:t>вусики</a:t>
            </a:r>
            <a:r>
              <a:rPr lang="ru-RU" sz="1100" dirty="0"/>
              <a:t>, </a:t>
            </a:r>
            <a:r>
              <a:rPr lang="ru-RU" sz="1100" dirty="0" err="1"/>
              <a:t>очі</a:t>
            </a:r>
            <a:r>
              <a:rPr lang="ru-RU" sz="1100" dirty="0"/>
              <a:t>) та </a:t>
            </a:r>
            <a:r>
              <a:rPr lang="ru-RU" sz="1100" dirty="0" err="1"/>
              <a:t>первинної</a:t>
            </a:r>
            <a:r>
              <a:rPr lang="ru-RU" sz="1100" dirty="0"/>
              <a:t> </a:t>
            </a:r>
            <a:r>
              <a:rPr lang="ru-RU" sz="1100" dirty="0" err="1"/>
              <a:t>переробки</a:t>
            </a:r>
            <a:r>
              <a:rPr lang="ru-RU" sz="1100" dirty="0"/>
              <a:t> </a:t>
            </a:r>
            <a:r>
              <a:rPr lang="ru-RU" sz="1100" dirty="0" err="1"/>
              <a:t>їжі</a:t>
            </a:r>
            <a:r>
              <a:rPr lang="ru-RU" sz="1100" dirty="0"/>
              <a:t> (</a:t>
            </a:r>
            <a:r>
              <a:rPr lang="ru-RU" sz="1100" dirty="0" err="1"/>
              <a:t>ротовий</a:t>
            </a:r>
            <a:r>
              <a:rPr lang="ru-RU" sz="1100" dirty="0"/>
              <a:t> </a:t>
            </a:r>
            <a:r>
              <a:rPr lang="ru-RU" sz="1100" dirty="0" err="1"/>
              <a:t>апарат</a:t>
            </a:r>
            <a:r>
              <a:rPr lang="ru-RU" sz="1100" dirty="0"/>
              <a:t>).</a:t>
            </a:r>
            <a:br>
              <a:rPr lang="ru-RU" sz="1100" dirty="0"/>
            </a:br>
            <a:endParaRPr lang="ru-RU" sz="1100" dirty="0"/>
          </a:p>
        </p:txBody>
      </p:sp>
      <p:sp>
        <p:nvSpPr>
          <p:cNvPr id="3" name="Текст 2"/>
          <p:cNvSpPr>
            <a:spLocks noGrp="1"/>
          </p:cNvSpPr>
          <p:nvPr>
            <p:ph type="body" idx="1"/>
          </p:nvPr>
        </p:nvSpPr>
        <p:spPr>
          <a:xfrm>
            <a:off x="1259632" y="0"/>
            <a:ext cx="6248400" cy="1566862"/>
          </a:xfrm>
        </p:spPr>
        <p:txBody>
          <a:bodyPr>
            <a:normAutofit/>
          </a:bodyPr>
          <a:lstStyle/>
          <a:p>
            <a:r>
              <a:rPr lang="ru-RU" sz="3200" dirty="0" err="1"/>
              <a:t>Морфологія</a:t>
            </a:r>
            <a:endParaRPr lang="ru-RU"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3" y="5007677"/>
            <a:ext cx="2483768" cy="1850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2182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827584" y="1124744"/>
            <a:ext cx="7416824" cy="4824536"/>
          </a:xfrm>
        </p:spPr>
        <p:txBody>
          <a:bodyPr>
            <a:normAutofit fontScale="92500" lnSpcReduction="10000"/>
          </a:bodyPr>
          <a:lstStyle/>
          <a:p>
            <a:r>
              <a:rPr lang="ru-RU" sz="1100" dirty="0"/>
              <a:t>Голова </a:t>
            </a:r>
            <a:r>
              <a:rPr lang="ru-RU" sz="1100" dirty="0" err="1"/>
              <a:t>складається</a:t>
            </a:r>
            <a:r>
              <a:rPr lang="ru-RU" sz="1100" dirty="0"/>
              <a:t> з </a:t>
            </a:r>
            <a:r>
              <a:rPr lang="ru-RU" sz="1100" dirty="0" err="1"/>
              <a:t>головної</a:t>
            </a:r>
            <a:r>
              <a:rPr lang="ru-RU" sz="1100" dirty="0"/>
              <a:t> </a:t>
            </a:r>
            <a:r>
              <a:rPr lang="ru-RU" sz="1100" dirty="0" err="1"/>
              <a:t>лопаті</a:t>
            </a:r>
            <a:r>
              <a:rPr lang="ru-RU" sz="1100" dirty="0"/>
              <a:t>, </a:t>
            </a:r>
            <a:r>
              <a:rPr lang="ru-RU" sz="1100" dirty="0" err="1"/>
              <a:t>або</a:t>
            </a:r>
            <a:r>
              <a:rPr lang="ru-RU" sz="1100" dirty="0"/>
              <a:t> </a:t>
            </a:r>
            <a:r>
              <a:rPr lang="ru-RU" sz="1100" dirty="0" err="1"/>
              <a:t>акрона</a:t>
            </a:r>
            <a:r>
              <a:rPr lang="ru-RU" sz="1100" dirty="0"/>
              <a:t>, та </a:t>
            </a:r>
            <a:r>
              <a:rPr lang="ru-RU" sz="1100" dirty="0" err="1"/>
              <a:t>кількох</a:t>
            </a:r>
            <a:r>
              <a:rPr lang="ru-RU" sz="1100" dirty="0"/>
              <a:t> </a:t>
            </a:r>
            <a:r>
              <a:rPr lang="ru-RU" sz="1100" dirty="0" err="1"/>
              <a:t>передніх</a:t>
            </a:r>
            <a:r>
              <a:rPr lang="ru-RU" sz="1100" dirty="0"/>
              <a:t> </a:t>
            </a:r>
            <a:r>
              <a:rPr lang="ru-RU" sz="1100" dirty="0" err="1"/>
              <a:t>сегментів</a:t>
            </a:r>
            <a:r>
              <a:rPr lang="ru-RU" sz="1100" dirty="0"/>
              <a:t>. На думку </a:t>
            </a:r>
            <a:r>
              <a:rPr lang="ru-RU" sz="1100" dirty="0" err="1"/>
              <a:t>більшості</a:t>
            </a:r>
            <a:r>
              <a:rPr lang="ru-RU" sz="1100" dirty="0"/>
              <a:t> </a:t>
            </a:r>
            <a:r>
              <a:rPr lang="ru-RU" sz="1100" dirty="0" err="1"/>
              <a:t>вчених</a:t>
            </a:r>
            <a:r>
              <a:rPr lang="ru-RU" sz="1100" dirty="0"/>
              <a:t>, </a:t>
            </a:r>
            <a:r>
              <a:rPr lang="ru-RU" sz="1100" dirty="0" err="1"/>
              <a:t>акрон</a:t>
            </a:r>
            <a:r>
              <a:rPr lang="ru-RU" sz="1100" dirty="0"/>
              <a:t> </a:t>
            </a:r>
            <a:r>
              <a:rPr lang="ru-RU" sz="1100" dirty="0" err="1"/>
              <a:t>гомологічний</a:t>
            </a:r>
            <a:r>
              <a:rPr lang="ru-RU" sz="1100" dirty="0"/>
              <a:t> </a:t>
            </a:r>
            <a:r>
              <a:rPr lang="ru-RU" sz="1100" dirty="0" err="1"/>
              <a:t>простоміуму</a:t>
            </a:r>
            <a:r>
              <a:rPr lang="ru-RU" sz="1100" dirty="0"/>
              <a:t> </a:t>
            </a:r>
            <a:r>
              <a:rPr lang="ru-RU" sz="1100" dirty="0" err="1"/>
              <a:t>кільчастих</a:t>
            </a:r>
            <a:r>
              <a:rPr lang="ru-RU" sz="1100" dirty="0"/>
              <a:t> </a:t>
            </a:r>
            <a:r>
              <a:rPr lang="ru-RU" sz="1100" dirty="0" err="1"/>
              <a:t>червів</a:t>
            </a:r>
            <a:r>
              <a:rPr lang="ru-RU" sz="1100" dirty="0"/>
              <a:t>. Голова членистоногих </a:t>
            </a:r>
            <a:r>
              <a:rPr lang="ru-RU" sz="1100" dirty="0" err="1"/>
              <a:t>має</a:t>
            </a:r>
            <a:r>
              <a:rPr lang="ru-RU" sz="1100" dirty="0"/>
              <a:t> 6 </a:t>
            </a:r>
            <a:r>
              <a:rPr lang="ru-RU" sz="1100" dirty="0" err="1"/>
              <a:t>сегментів</a:t>
            </a:r>
            <a:r>
              <a:rPr lang="ru-RU" sz="1100" dirty="0"/>
              <a:t>. </a:t>
            </a:r>
            <a:r>
              <a:rPr lang="ru-RU" sz="1100" dirty="0" err="1"/>
              <a:t>Кількість</a:t>
            </a:r>
            <a:r>
              <a:rPr lang="ru-RU" sz="1100" dirty="0"/>
              <a:t> </a:t>
            </a:r>
            <a:r>
              <a:rPr lang="ru-RU" sz="1100" dirty="0" err="1"/>
              <a:t>сегментів</a:t>
            </a:r>
            <a:r>
              <a:rPr lang="ru-RU" sz="1100" dirty="0"/>
              <a:t>, </a:t>
            </a:r>
            <a:r>
              <a:rPr lang="ru-RU" sz="1100" dirty="0" err="1"/>
              <a:t>котрі</a:t>
            </a:r>
            <a:r>
              <a:rPr lang="ru-RU" sz="1100" dirty="0"/>
              <a:t> </a:t>
            </a:r>
            <a:r>
              <a:rPr lang="ru-RU" sz="1100" dirty="0" err="1"/>
              <a:t>входять</a:t>
            </a:r>
            <a:r>
              <a:rPr lang="ru-RU" sz="1100" dirty="0"/>
              <a:t> до складу грудей і </a:t>
            </a:r>
            <a:r>
              <a:rPr lang="ru-RU" sz="1100" dirty="0" err="1"/>
              <a:t>черевця</a:t>
            </a:r>
            <a:r>
              <a:rPr lang="ru-RU" sz="1100" dirty="0"/>
              <a:t>, яке </a:t>
            </a:r>
            <a:r>
              <a:rPr lang="ru-RU" sz="1100" dirty="0" err="1"/>
              <a:t>закінчується</a:t>
            </a:r>
            <a:r>
              <a:rPr lang="ru-RU" sz="1100" dirty="0"/>
              <a:t> анальною </a:t>
            </a:r>
            <a:r>
              <a:rPr lang="ru-RU" sz="1100" dirty="0" err="1"/>
              <a:t>лопаттю</a:t>
            </a:r>
            <a:r>
              <a:rPr lang="ru-RU" sz="1100" dirty="0"/>
              <a:t>, </a:t>
            </a:r>
            <a:r>
              <a:rPr lang="ru-RU" sz="1100" dirty="0" err="1"/>
              <a:t>або</a:t>
            </a:r>
            <a:r>
              <a:rPr lang="ru-RU" sz="1100" dirty="0"/>
              <a:t> </a:t>
            </a:r>
            <a:r>
              <a:rPr lang="ru-RU" sz="1100" dirty="0" err="1"/>
              <a:t>тельсоном</a:t>
            </a:r>
            <a:r>
              <a:rPr lang="ru-RU" sz="1100" dirty="0"/>
              <a:t> (гомолог </a:t>
            </a:r>
            <a:r>
              <a:rPr lang="ru-RU" sz="1100" dirty="0" err="1"/>
              <a:t>пігідія</a:t>
            </a:r>
            <a:r>
              <a:rPr lang="ru-RU" sz="1100" dirty="0"/>
              <a:t>), </a:t>
            </a:r>
            <a:r>
              <a:rPr lang="ru-RU" sz="1100" dirty="0" err="1"/>
              <a:t>різко</a:t>
            </a:r>
            <a:r>
              <a:rPr lang="ru-RU" sz="1100" dirty="0"/>
              <a:t> </a:t>
            </a:r>
            <a:r>
              <a:rPr lang="ru-RU" sz="1100" dirty="0" err="1"/>
              <a:t>коливається</a:t>
            </a:r>
            <a:r>
              <a:rPr lang="ru-RU" sz="1100" dirty="0"/>
              <a:t>, </a:t>
            </a:r>
            <a:r>
              <a:rPr lang="ru-RU" sz="1100" dirty="0" err="1"/>
              <a:t>проте</a:t>
            </a:r>
            <a:r>
              <a:rPr lang="ru-RU" sz="1100" dirty="0"/>
              <a:t> в межах типу </a:t>
            </a:r>
            <a:r>
              <a:rPr lang="ru-RU" sz="1100" dirty="0" err="1"/>
              <a:t>спостерігається</a:t>
            </a:r>
            <a:r>
              <a:rPr lang="ru-RU" sz="1100" dirty="0"/>
              <a:t> </a:t>
            </a:r>
            <a:r>
              <a:rPr lang="ru-RU" sz="1100" dirty="0" err="1"/>
              <a:t>тенденція</a:t>
            </a:r>
            <a:r>
              <a:rPr lang="ru-RU" sz="1100" dirty="0"/>
              <a:t> до </a:t>
            </a:r>
            <a:r>
              <a:rPr lang="ru-RU" sz="1100" dirty="0" err="1"/>
              <a:t>стабілізації</a:t>
            </a:r>
            <a:r>
              <a:rPr lang="ru-RU" sz="1100" dirty="0"/>
              <a:t> та </a:t>
            </a:r>
            <a:r>
              <a:rPr lang="ru-RU" sz="1100" dirty="0" err="1"/>
              <a:t>зменшення</a:t>
            </a:r>
            <a:r>
              <a:rPr lang="ru-RU" sz="1100" dirty="0"/>
              <a:t> </a:t>
            </a:r>
            <a:r>
              <a:rPr lang="ru-RU" sz="1100" dirty="0" err="1"/>
              <a:t>їх</a:t>
            </a:r>
            <a:r>
              <a:rPr lang="ru-RU" sz="1100" dirty="0"/>
              <a:t> </a:t>
            </a:r>
            <a:r>
              <a:rPr lang="ru-RU" sz="1100" dirty="0" err="1"/>
              <a:t>кількості</a:t>
            </a:r>
            <a:r>
              <a:rPr lang="ru-RU" sz="1100" dirty="0"/>
              <a:t>. У </a:t>
            </a:r>
            <a:r>
              <a:rPr lang="ru-RU" sz="1100" dirty="0" err="1"/>
              <a:t>результаті</a:t>
            </a:r>
            <a:r>
              <a:rPr lang="ru-RU" sz="1100" dirty="0"/>
              <a:t> </a:t>
            </a:r>
            <a:r>
              <a:rPr lang="ru-RU" sz="1100" dirty="0" err="1"/>
              <a:t>тагматизації</a:t>
            </a:r>
            <a:r>
              <a:rPr lang="ru-RU" sz="1100" dirty="0"/>
              <a:t> </a:t>
            </a:r>
            <a:r>
              <a:rPr lang="ru-RU" sz="1100" dirty="0" err="1"/>
              <a:t>об'єднується</a:t>
            </a:r>
            <a:r>
              <a:rPr lang="ru-RU" sz="1100" dirty="0"/>
              <a:t> і </a:t>
            </a:r>
            <a:r>
              <a:rPr lang="ru-RU" sz="1100" dirty="0" err="1"/>
              <a:t>внутрішній</a:t>
            </a:r>
            <a:r>
              <a:rPr lang="ru-RU" sz="1100" dirty="0"/>
              <a:t> </a:t>
            </a:r>
            <a:r>
              <a:rPr lang="ru-RU" sz="1100" dirty="0" err="1"/>
              <a:t>вміст</a:t>
            </a:r>
            <a:r>
              <a:rPr lang="ru-RU" sz="1100" dirty="0"/>
              <a:t> </a:t>
            </a:r>
            <a:r>
              <a:rPr lang="ru-RU" sz="1100" dirty="0" err="1"/>
              <a:t>сегментів</a:t>
            </a:r>
            <a:r>
              <a:rPr lang="ru-RU" sz="1100" dirty="0"/>
              <a:t>; </a:t>
            </a:r>
            <a:r>
              <a:rPr lang="ru-RU" sz="1100" dirty="0" err="1"/>
              <a:t>одні</a:t>
            </a:r>
            <a:r>
              <a:rPr lang="ru-RU" sz="1100" dirty="0"/>
              <a:t> </a:t>
            </a:r>
            <a:r>
              <a:rPr lang="ru-RU" sz="1100" dirty="0" err="1"/>
              <a:t>органи</a:t>
            </a:r>
            <a:r>
              <a:rPr lang="ru-RU" sz="1100" dirty="0"/>
              <a:t> </a:t>
            </a:r>
            <a:r>
              <a:rPr lang="ru-RU" sz="1100" dirty="0" err="1"/>
              <a:t>розростаються</a:t>
            </a:r>
            <a:r>
              <a:rPr lang="ru-RU" sz="1100" dirty="0"/>
              <a:t> за </a:t>
            </a:r>
            <a:r>
              <a:rPr lang="ru-RU" sz="1100" dirty="0" err="1"/>
              <a:t>рахунок</a:t>
            </a:r>
            <a:r>
              <a:rPr lang="ru-RU" sz="1100" dirty="0"/>
              <a:t> </a:t>
            </a:r>
            <a:r>
              <a:rPr lang="ru-RU" sz="1100" dirty="0" err="1"/>
              <a:t>інших</a:t>
            </a:r>
            <a:r>
              <a:rPr lang="ru-RU" sz="1100" dirty="0"/>
              <a:t> </a:t>
            </a:r>
            <a:r>
              <a:rPr lang="ru-RU" sz="1100" dirty="0" err="1"/>
              <a:t>рівноцінних</a:t>
            </a:r>
            <a:r>
              <a:rPr lang="ru-RU" sz="1100" dirty="0"/>
              <a:t> </a:t>
            </a:r>
            <a:r>
              <a:rPr lang="ru-RU" sz="1100" dirty="0" err="1"/>
              <a:t>органів</a:t>
            </a:r>
            <a:r>
              <a:rPr lang="ru-RU" sz="1100" dirty="0"/>
              <a:t>. </a:t>
            </a:r>
            <a:r>
              <a:rPr lang="ru-RU" sz="1100" dirty="0" err="1"/>
              <a:t>Зокрема</a:t>
            </a:r>
            <a:r>
              <a:rPr lang="ru-RU" sz="1100" dirty="0"/>
              <a:t>, </a:t>
            </a:r>
            <a:r>
              <a:rPr lang="ru-RU" sz="1100" dirty="0" err="1"/>
              <a:t>спостерігається</a:t>
            </a:r>
            <a:r>
              <a:rPr lang="ru-RU" sz="1100" dirty="0"/>
              <a:t> </a:t>
            </a:r>
            <a:r>
              <a:rPr lang="ru-RU" sz="1100" dirty="0" err="1"/>
              <a:t>концентрація</a:t>
            </a:r>
            <a:r>
              <a:rPr lang="ru-RU" sz="1100" dirty="0"/>
              <a:t> </a:t>
            </a:r>
            <a:r>
              <a:rPr lang="ru-RU" sz="1100" dirty="0" err="1"/>
              <a:t>гангліїв</a:t>
            </a:r>
            <a:r>
              <a:rPr lang="ru-RU" sz="1100" dirty="0"/>
              <a:t> </a:t>
            </a:r>
            <a:r>
              <a:rPr lang="ru-RU" sz="1100" dirty="0" err="1"/>
              <a:t>нервової</a:t>
            </a:r>
            <a:r>
              <a:rPr lang="ru-RU" sz="1100" dirty="0"/>
              <a:t> </a:t>
            </a:r>
            <a:r>
              <a:rPr lang="ru-RU" sz="1100" dirty="0" err="1"/>
              <a:t>системи</a:t>
            </a:r>
            <a:r>
              <a:rPr lang="ru-RU" sz="1100" dirty="0"/>
              <a:t> в </a:t>
            </a:r>
            <a:r>
              <a:rPr lang="ru-RU" sz="1100" dirty="0" err="1"/>
              <a:t>головний</a:t>
            </a:r>
            <a:r>
              <a:rPr lang="ru-RU" sz="1100" dirty="0"/>
              <a:t> </a:t>
            </a:r>
            <a:r>
              <a:rPr lang="ru-RU" sz="1100" dirty="0" err="1"/>
              <a:t>мозок</a:t>
            </a:r>
            <a:r>
              <a:rPr lang="ru-RU" sz="1100" dirty="0"/>
              <a:t>.</a:t>
            </a:r>
          </a:p>
          <a:p>
            <a:endParaRPr lang="ru-RU" sz="1100" dirty="0"/>
          </a:p>
          <a:p>
            <a:r>
              <a:rPr lang="ru-RU" sz="1100" dirty="0"/>
              <a:t>Характерною </a:t>
            </a:r>
            <a:r>
              <a:rPr lang="ru-RU" sz="1100" dirty="0" err="1"/>
              <a:t>ознакою</a:t>
            </a:r>
            <a:r>
              <a:rPr lang="ru-RU" sz="1100" dirty="0"/>
              <a:t> членистоногих, </a:t>
            </a:r>
            <a:r>
              <a:rPr lang="ru-RU" sz="1100" dirty="0" err="1"/>
              <a:t>від</a:t>
            </a:r>
            <a:r>
              <a:rPr lang="ru-RU" sz="1100" dirty="0"/>
              <a:t> </a:t>
            </a:r>
            <a:r>
              <a:rPr lang="ru-RU" sz="1100" dirty="0" err="1"/>
              <a:t>якої</a:t>
            </a:r>
            <a:r>
              <a:rPr lang="ru-RU" sz="1100" dirty="0"/>
              <a:t> походить </a:t>
            </a:r>
            <a:r>
              <a:rPr lang="ru-RU" sz="1100" dirty="0" err="1"/>
              <a:t>назва</a:t>
            </a:r>
            <a:r>
              <a:rPr lang="ru-RU" sz="1100" dirty="0"/>
              <a:t> типу, є </a:t>
            </a:r>
            <a:r>
              <a:rPr lang="ru-RU" sz="1100" dirty="0" err="1"/>
              <a:t>будова</a:t>
            </a:r>
            <a:r>
              <a:rPr lang="ru-RU" sz="1100" dirty="0"/>
              <a:t> </a:t>
            </a:r>
            <a:r>
              <a:rPr lang="ru-RU" sz="1100" dirty="0" err="1"/>
              <a:t>їхніх</a:t>
            </a:r>
            <a:r>
              <a:rPr lang="ru-RU" sz="1100" dirty="0"/>
              <a:t> </a:t>
            </a:r>
            <a:r>
              <a:rPr lang="ru-RU" sz="1100" dirty="0" err="1"/>
              <a:t>кінцівок</a:t>
            </a:r>
            <a:r>
              <a:rPr lang="ru-RU" sz="1100" dirty="0"/>
              <a:t>. Вони </a:t>
            </a:r>
            <a:r>
              <a:rPr lang="ru-RU" sz="1100" dirty="0" err="1"/>
              <a:t>складаються</a:t>
            </a:r>
            <a:r>
              <a:rPr lang="ru-RU" sz="1100" dirty="0"/>
              <a:t> з </a:t>
            </a:r>
            <a:r>
              <a:rPr lang="ru-RU" sz="1100" dirty="0" err="1"/>
              <a:t>окремих</a:t>
            </a:r>
            <a:r>
              <a:rPr lang="ru-RU" sz="1100" dirty="0"/>
              <a:t> </a:t>
            </a:r>
            <a:r>
              <a:rPr lang="ru-RU" sz="1100" dirty="0" err="1"/>
              <a:t>члеників</a:t>
            </a:r>
            <a:r>
              <a:rPr lang="ru-RU" sz="1100" dirty="0"/>
              <a:t>, </a:t>
            </a:r>
            <a:r>
              <a:rPr lang="ru-RU" sz="1100" dirty="0" err="1"/>
              <a:t>що</a:t>
            </a:r>
            <a:r>
              <a:rPr lang="ru-RU" sz="1100" dirty="0"/>
              <a:t> </a:t>
            </a:r>
            <a:r>
              <a:rPr lang="ru-RU" sz="1100" dirty="0" err="1"/>
              <a:t>рухомо</a:t>
            </a:r>
            <a:r>
              <a:rPr lang="ru-RU" sz="1100" dirty="0"/>
              <a:t> </a:t>
            </a:r>
            <a:r>
              <a:rPr lang="ru-RU" sz="1100" dirty="0" err="1"/>
              <a:t>з'єднані</a:t>
            </a:r>
            <a:r>
              <a:rPr lang="ru-RU" sz="1100" dirty="0"/>
              <a:t> </a:t>
            </a:r>
            <a:r>
              <a:rPr lang="ru-RU" sz="1100" dirty="0" err="1"/>
              <a:t>між</a:t>
            </a:r>
            <a:r>
              <a:rPr lang="ru-RU" sz="1100" dirty="0"/>
              <a:t> собою </a:t>
            </a:r>
            <a:r>
              <a:rPr lang="ru-RU" sz="1100" dirty="0" err="1"/>
              <a:t>суглобами</a:t>
            </a:r>
            <a:r>
              <a:rPr lang="ru-RU" sz="1100" dirty="0"/>
              <a:t>, </a:t>
            </a:r>
            <a:r>
              <a:rPr lang="ru-RU" sz="1100" dirty="0" err="1"/>
              <a:t>утворюючи</a:t>
            </a:r>
            <a:r>
              <a:rPr lang="ru-RU" sz="1100" dirty="0"/>
              <a:t> </a:t>
            </a:r>
            <a:r>
              <a:rPr lang="ru-RU" sz="1100" dirty="0" err="1"/>
              <a:t>багатоколінні</a:t>
            </a:r>
            <a:r>
              <a:rPr lang="ru-RU" sz="1100" dirty="0"/>
              <a:t> </a:t>
            </a:r>
            <a:r>
              <a:rPr lang="ru-RU" sz="1100" dirty="0" err="1"/>
              <a:t>важелі</a:t>
            </a:r>
            <a:r>
              <a:rPr lang="ru-RU" sz="1100" dirty="0"/>
              <a:t>, </a:t>
            </a:r>
            <a:r>
              <a:rPr lang="ru-RU" sz="1100" dirty="0" err="1"/>
              <a:t>здатні</a:t>
            </a:r>
            <a:r>
              <a:rPr lang="ru-RU" sz="1100" dirty="0"/>
              <a:t> до </a:t>
            </a:r>
            <a:r>
              <a:rPr lang="ru-RU" sz="1100" dirty="0" err="1"/>
              <a:t>складних</a:t>
            </a:r>
            <a:r>
              <a:rPr lang="ru-RU" sz="1100" dirty="0"/>
              <a:t> і </a:t>
            </a:r>
            <a:r>
              <a:rPr lang="ru-RU" sz="1100" dirty="0" err="1"/>
              <a:t>точних</a:t>
            </a:r>
            <a:r>
              <a:rPr lang="ru-RU" sz="1100" dirty="0"/>
              <a:t> </a:t>
            </a:r>
            <a:r>
              <a:rPr lang="ru-RU" sz="1100" dirty="0" err="1"/>
              <a:t>рухів</a:t>
            </a:r>
            <a:r>
              <a:rPr lang="ru-RU" sz="1100" dirty="0"/>
              <a:t>. </a:t>
            </a:r>
            <a:r>
              <a:rPr lang="ru-RU" sz="1100" dirty="0" err="1"/>
              <a:t>Відповідно</a:t>
            </a:r>
            <a:r>
              <a:rPr lang="ru-RU" sz="1100" dirty="0"/>
              <a:t> до </a:t>
            </a:r>
            <a:r>
              <a:rPr lang="ru-RU" sz="1100" dirty="0" err="1"/>
              <a:t>тагматизації</a:t>
            </a:r>
            <a:r>
              <a:rPr lang="ru-RU" sz="1100" dirty="0"/>
              <a:t> </a:t>
            </a:r>
            <a:r>
              <a:rPr lang="ru-RU" sz="1100" dirty="0" err="1"/>
              <a:t>тіла</a:t>
            </a:r>
            <a:r>
              <a:rPr lang="ru-RU" sz="1100" dirty="0"/>
              <a:t> членистоногих </a:t>
            </a:r>
            <a:r>
              <a:rPr lang="ru-RU" sz="1100" dirty="0" err="1"/>
              <a:t>відбулася</a:t>
            </a:r>
            <a:r>
              <a:rPr lang="ru-RU" sz="1100" dirty="0"/>
              <a:t> й </a:t>
            </a:r>
            <a:r>
              <a:rPr lang="ru-RU" sz="1100" dirty="0" err="1"/>
              <a:t>спеціалізація</a:t>
            </a:r>
            <a:r>
              <a:rPr lang="ru-RU" sz="1100" dirty="0"/>
              <a:t> </a:t>
            </a:r>
            <a:r>
              <a:rPr lang="ru-RU" sz="1100" dirty="0" err="1"/>
              <a:t>їхніх</a:t>
            </a:r>
            <a:r>
              <a:rPr lang="ru-RU" sz="1100" dirty="0"/>
              <a:t> </a:t>
            </a:r>
            <a:r>
              <a:rPr lang="ru-RU" sz="1100" dirty="0" err="1"/>
              <a:t>кінцівок</a:t>
            </a:r>
            <a:r>
              <a:rPr lang="ru-RU" sz="1100" dirty="0"/>
              <a:t>. На </a:t>
            </a:r>
            <a:r>
              <a:rPr lang="ru-RU" sz="1100" dirty="0" err="1"/>
              <a:t>голові</a:t>
            </a:r>
            <a:r>
              <a:rPr lang="ru-RU" sz="1100" dirty="0"/>
              <a:t> </a:t>
            </a:r>
            <a:r>
              <a:rPr lang="ru-RU" sz="1100" dirty="0" err="1"/>
              <a:t>знаходяться</a:t>
            </a:r>
            <a:r>
              <a:rPr lang="ru-RU" sz="1100" dirty="0"/>
              <a:t> </a:t>
            </a:r>
            <a:r>
              <a:rPr lang="ru-RU" sz="1100" dirty="0" err="1"/>
              <a:t>кінцівки</a:t>
            </a:r>
            <a:r>
              <a:rPr lang="ru-RU" sz="1100" dirty="0"/>
              <a:t>, </a:t>
            </a:r>
            <a:r>
              <a:rPr lang="ru-RU" sz="1100" dirty="0" err="1"/>
              <a:t>що</a:t>
            </a:r>
            <a:r>
              <a:rPr lang="ru-RU" sz="1100" dirty="0"/>
              <a:t> </a:t>
            </a:r>
            <a:r>
              <a:rPr lang="ru-RU" sz="1100" dirty="0" err="1"/>
              <a:t>виконують</a:t>
            </a:r>
            <a:r>
              <a:rPr lang="ru-RU" sz="1100" dirty="0"/>
              <a:t> </a:t>
            </a:r>
            <a:r>
              <a:rPr lang="ru-RU" sz="1100" dirty="0" err="1"/>
              <a:t>чутливу</a:t>
            </a:r>
            <a:r>
              <a:rPr lang="ru-RU" sz="1100" dirty="0"/>
              <a:t> </a:t>
            </a:r>
            <a:r>
              <a:rPr lang="ru-RU" sz="1100" dirty="0" err="1"/>
              <a:t>функцію</a:t>
            </a:r>
            <a:r>
              <a:rPr lang="ru-RU" sz="1100" dirty="0"/>
              <a:t> — </a:t>
            </a:r>
            <a:r>
              <a:rPr lang="ru-RU" sz="1100" dirty="0" err="1"/>
              <a:t>антени</a:t>
            </a:r>
            <a:r>
              <a:rPr lang="ru-RU" sz="1100" dirty="0"/>
              <a:t> (одна </a:t>
            </a:r>
            <a:r>
              <a:rPr lang="ru-RU" sz="1100" dirty="0" err="1"/>
              <a:t>або</a:t>
            </a:r>
            <a:r>
              <a:rPr lang="ru-RU" sz="1100" dirty="0"/>
              <a:t> </a:t>
            </a:r>
            <a:r>
              <a:rPr lang="ru-RU" sz="1100" dirty="0" err="1"/>
              <a:t>дві</a:t>
            </a:r>
            <a:r>
              <a:rPr lang="ru-RU" sz="1100" dirty="0"/>
              <a:t> пари), </a:t>
            </a:r>
            <a:r>
              <a:rPr lang="ru-RU" sz="1100" dirty="0" err="1"/>
              <a:t>решта</a:t>
            </a:r>
            <a:r>
              <a:rPr lang="ru-RU" sz="1100" dirty="0"/>
              <a:t> </a:t>
            </a:r>
            <a:r>
              <a:rPr lang="ru-RU" sz="1100" dirty="0" err="1"/>
              <a:t>кілька</a:t>
            </a:r>
            <a:r>
              <a:rPr lang="ru-RU" sz="1100" dirty="0"/>
              <a:t> пар </a:t>
            </a:r>
            <a:r>
              <a:rPr lang="ru-RU" sz="1100" dirty="0" err="1"/>
              <a:t>кінцівок</a:t>
            </a:r>
            <a:r>
              <a:rPr lang="ru-RU" sz="1100" dirty="0"/>
              <a:t> </a:t>
            </a:r>
            <a:r>
              <a:rPr lang="ru-RU" sz="1100" dirty="0" err="1"/>
              <a:t>перетворилися</a:t>
            </a:r>
            <a:r>
              <a:rPr lang="ru-RU" sz="1100" dirty="0"/>
              <a:t> на </a:t>
            </a:r>
            <a:r>
              <a:rPr lang="ru-RU" sz="1100" dirty="0" err="1"/>
              <a:t>ротові</a:t>
            </a:r>
            <a:r>
              <a:rPr lang="ru-RU" sz="1100" dirty="0"/>
              <a:t> </a:t>
            </a:r>
            <a:r>
              <a:rPr lang="ru-RU" sz="1100" dirty="0" err="1"/>
              <a:t>органи</a:t>
            </a:r>
            <a:r>
              <a:rPr lang="ru-RU" sz="1100" dirty="0"/>
              <a:t>, </a:t>
            </a:r>
            <a:r>
              <a:rPr lang="ru-RU" sz="1100" dirty="0" err="1"/>
              <a:t>що</a:t>
            </a:r>
            <a:r>
              <a:rPr lang="ru-RU" sz="1100" dirty="0"/>
              <a:t> </a:t>
            </a:r>
            <a:r>
              <a:rPr lang="ru-RU" sz="1100" dirty="0" err="1"/>
              <a:t>беруть</a:t>
            </a:r>
            <a:r>
              <a:rPr lang="ru-RU" sz="1100" dirty="0"/>
              <a:t> участь у </a:t>
            </a:r>
            <a:r>
              <a:rPr lang="ru-RU" sz="1100" dirty="0" err="1"/>
              <a:t>захопленні</a:t>
            </a:r>
            <a:r>
              <a:rPr lang="ru-RU" sz="1100" dirty="0"/>
              <a:t>, </a:t>
            </a:r>
            <a:r>
              <a:rPr lang="ru-RU" sz="1100" dirty="0" err="1"/>
              <a:t>утриманні</a:t>
            </a:r>
            <a:r>
              <a:rPr lang="ru-RU" sz="1100" dirty="0"/>
              <a:t> та </a:t>
            </a:r>
            <a:r>
              <a:rPr lang="ru-RU" sz="1100" dirty="0" err="1"/>
              <a:t>подрібненні</a:t>
            </a:r>
            <a:r>
              <a:rPr lang="ru-RU" sz="1100" dirty="0"/>
              <a:t> </a:t>
            </a:r>
            <a:r>
              <a:rPr lang="ru-RU" sz="1100" dirty="0" err="1"/>
              <a:t>їжі</a:t>
            </a:r>
            <a:r>
              <a:rPr lang="ru-RU" sz="1100" dirty="0"/>
              <a:t> (</a:t>
            </a:r>
            <a:r>
              <a:rPr lang="ru-RU" sz="1100" dirty="0" err="1"/>
              <a:t>верхні</a:t>
            </a:r>
            <a:r>
              <a:rPr lang="ru-RU" sz="1100" dirty="0"/>
              <a:t> та </a:t>
            </a:r>
            <a:r>
              <a:rPr lang="ru-RU" sz="1100" dirty="0" err="1"/>
              <a:t>нижні</a:t>
            </a:r>
            <a:r>
              <a:rPr lang="ru-RU" sz="1100" dirty="0"/>
              <a:t> </a:t>
            </a:r>
            <a:r>
              <a:rPr lang="ru-RU" sz="1100" dirty="0" err="1"/>
              <a:t>щелепи</a:t>
            </a:r>
            <a:r>
              <a:rPr lang="ru-RU" sz="1100" dirty="0"/>
              <a:t> </a:t>
            </a:r>
            <a:r>
              <a:rPr lang="ru-RU" sz="1100" dirty="0" err="1"/>
              <a:t>або</a:t>
            </a:r>
            <a:r>
              <a:rPr lang="ru-RU" sz="1100" dirty="0"/>
              <a:t> </a:t>
            </a:r>
            <a:r>
              <a:rPr lang="ru-RU" sz="1100" dirty="0" err="1"/>
              <a:t>хеліцери</a:t>
            </a:r>
            <a:r>
              <a:rPr lang="ru-RU" sz="1100" dirty="0"/>
              <a:t> та </a:t>
            </a:r>
            <a:r>
              <a:rPr lang="ru-RU" sz="1100" dirty="0" err="1"/>
              <a:t>частково</a:t>
            </a:r>
            <a:r>
              <a:rPr lang="ru-RU" sz="1100" dirty="0"/>
              <a:t> </a:t>
            </a:r>
            <a:r>
              <a:rPr lang="ru-RU" sz="1100" dirty="0" err="1"/>
              <a:t>педипальпи</a:t>
            </a:r>
            <a:r>
              <a:rPr lang="ru-RU" sz="1100" dirty="0"/>
              <a:t>). </a:t>
            </a:r>
            <a:r>
              <a:rPr lang="ru-RU" sz="1100" dirty="0" err="1"/>
              <a:t>Кінцівки</a:t>
            </a:r>
            <a:r>
              <a:rPr lang="ru-RU" sz="1100" dirty="0"/>
              <a:t> </a:t>
            </a:r>
            <a:r>
              <a:rPr lang="ru-RU" sz="1100" dirty="0" err="1"/>
              <a:t>грудної</a:t>
            </a:r>
            <a:r>
              <a:rPr lang="ru-RU" sz="1100" dirty="0"/>
              <a:t> </a:t>
            </a:r>
            <a:r>
              <a:rPr lang="ru-RU" sz="1100" dirty="0" err="1"/>
              <a:t>тагми</a:t>
            </a:r>
            <a:r>
              <a:rPr lang="ru-RU" sz="1100" dirty="0"/>
              <a:t> </a:t>
            </a:r>
            <a:r>
              <a:rPr lang="ru-RU" sz="1100" dirty="0" err="1"/>
              <a:t>виконують</a:t>
            </a:r>
            <a:r>
              <a:rPr lang="ru-RU" sz="1100" dirty="0"/>
              <a:t> в основному </a:t>
            </a:r>
            <a:r>
              <a:rPr lang="ru-RU" sz="1100" dirty="0" err="1"/>
              <a:t>локомоторну</a:t>
            </a:r>
            <a:r>
              <a:rPr lang="ru-RU" sz="1100" dirty="0"/>
              <a:t> </a:t>
            </a:r>
            <a:r>
              <a:rPr lang="ru-RU" sz="1100" dirty="0" err="1"/>
              <a:t>функцію</a:t>
            </a:r>
            <a:r>
              <a:rPr lang="ru-RU" sz="1100" dirty="0"/>
              <a:t> (</a:t>
            </a:r>
            <a:r>
              <a:rPr lang="ru-RU" sz="1100" dirty="0" err="1"/>
              <a:t>плавання</a:t>
            </a:r>
            <a:r>
              <a:rPr lang="ru-RU" sz="1100" dirty="0"/>
              <a:t>, </a:t>
            </a:r>
            <a:r>
              <a:rPr lang="ru-RU" sz="1100" dirty="0" err="1"/>
              <a:t>повзання</a:t>
            </a:r>
            <a:r>
              <a:rPr lang="ru-RU" sz="1100" dirty="0"/>
              <a:t>, </a:t>
            </a:r>
            <a:r>
              <a:rPr lang="ru-RU" sz="1100" dirty="0" err="1"/>
              <a:t>ходіння</a:t>
            </a:r>
            <a:r>
              <a:rPr lang="ru-RU" sz="1100" dirty="0"/>
              <a:t>, </a:t>
            </a:r>
            <a:r>
              <a:rPr lang="ru-RU" sz="1100" dirty="0" err="1"/>
              <a:t>бігання</a:t>
            </a:r>
            <a:r>
              <a:rPr lang="ru-RU" sz="1100" dirty="0"/>
              <a:t>, </a:t>
            </a:r>
            <a:r>
              <a:rPr lang="ru-RU" sz="1100" dirty="0" err="1"/>
              <a:t>стрибання</a:t>
            </a:r>
            <a:r>
              <a:rPr lang="ru-RU" sz="1100" dirty="0"/>
              <a:t>), </a:t>
            </a:r>
            <a:r>
              <a:rPr lang="ru-RU" sz="1100" dirty="0" err="1"/>
              <a:t>хоча</a:t>
            </a:r>
            <a:r>
              <a:rPr lang="ru-RU" sz="1100" dirty="0"/>
              <a:t> до </a:t>
            </a:r>
            <a:r>
              <a:rPr lang="ru-RU" sz="1100" dirty="0" err="1"/>
              <a:t>цих</a:t>
            </a:r>
            <a:r>
              <a:rPr lang="ru-RU" sz="1100" dirty="0"/>
              <a:t> </a:t>
            </a:r>
            <a:r>
              <a:rPr lang="ru-RU" sz="1100" dirty="0" err="1"/>
              <a:t>функцій</a:t>
            </a:r>
            <a:r>
              <a:rPr lang="ru-RU" sz="1100" dirty="0"/>
              <a:t> </a:t>
            </a:r>
            <a:r>
              <a:rPr lang="ru-RU" sz="1100" dirty="0" err="1"/>
              <a:t>іноді</a:t>
            </a:r>
            <a:r>
              <a:rPr lang="ru-RU" sz="1100" dirty="0"/>
              <a:t> </a:t>
            </a:r>
            <a:r>
              <a:rPr lang="ru-RU" sz="1100" dirty="0" err="1"/>
              <a:t>додаються</a:t>
            </a:r>
            <a:r>
              <a:rPr lang="ru-RU" sz="1100" dirty="0"/>
              <a:t> й </a:t>
            </a:r>
            <a:r>
              <a:rPr lang="ru-RU" sz="1100" dirty="0" err="1"/>
              <a:t>інші</a:t>
            </a:r>
            <a:r>
              <a:rPr lang="ru-RU" sz="1100" dirty="0"/>
              <a:t> (</a:t>
            </a:r>
            <a:r>
              <a:rPr lang="ru-RU" sz="1100" dirty="0" err="1"/>
              <a:t>дихальна</a:t>
            </a:r>
            <a:r>
              <a:rPr lang="ru-RU" sz="1100" dirty="0"/>
              <a:t>, </a:t>
            </a:r>
            <a:r>
              <a:rPr lang="ru-RU" sz="1100" dirty="0" err="1"/>
              <a:t>чутлива</a:t>
            </a:r>
            <a:r>
              <a:rPr lang="ru-RU" sz="1100" dirty="0"/>
              <a:t>). </a:t>
            </a:r>
            <a:r>
              <a:rPr lang="ru-RU" sz="1100" dirty="0" err="1"/>
              <a:t>Кінцівки</a:t>
            </a:r>
            <a:r>
              <a:rPr lang="ru-RU" sz="1100" dirty="0"/>
              <a:t> </a:t>
            </a:r>
            <a:r>
              <a:rPr lang="ru-RU" sz="1100" dirty="0" err="1"/>
              <a:t>черевця</a:t>
            </a:r>
            <a:r>
              <a:rPr lang="ru-RU" sz="1100" dirty="0"/>
              <a:t> у </a:t>
            </a:r>
            <a:r>
              <a:rPr lang="ru-RU" sz="1100" dirty="0" err="1"/>
              <a:t>багатьох</a:t>
            </a:r>
            <a:r>
              <a:rPr lang="ru-RU" sz="1100" dirty="0"/>
              <a:t> </a:t>
            </a:r>
            <a:r>
              <a:rPr lang="ru-RU" sz="1100" dirty="0" err="1"/>
              <a:t>груп</a:t>
            </a:r>
            <a:r>
              <a:rPr lang="ru-RU" sz="1100" dirty="0"/>
              <a:t> </a:t>
            </a:r>
            <a:r>
              <a:rPr lang="ru-RU" sz="1100" dirty="0" err="1"/>
              <a:t>редуковані</a:t>
            </a:r>
            <a:r>
              <a:rPr lang="ru-RU" sz="1100" dirty="0"/>
              <a:t>. Лише у </a:t>
            </a:r>
            <a:r>
              <a:rPr lang="ru-RU" sz="1100" dirty="0" err="1"/>
              <a:t>трилобітів</a:t>
            </a:r>
            <a:r>
              <a:rPr lang="ru-RU" sz="1100" dirty="0"/>
              <a:t> і </a:t>
            </a:r>
            <a:r>
              <a:rPr lang="ru-RU" sz="1100" dirty="0" err="1"/>
              <a:t>деяких</a:t>
            </a:r>
            <a:r>
              <a:rPr lang="ru-RU" sz="1100" dirty="0"/>
              <a:t> </a:t>
            </a:r>
            <a:r>
              <a:rPr lang="ru-RU" sz="1100" dirty="0" err="1"/>
              <a:t>ракоподібних</a:t>
            </a:r>
            <a:r>
              <a:rPr lang="ru-RU" sz="1100" dirty="0"/>
              <a:t> (</a:t>
            </a:r>
            <a:r>
              <a:rPr lang="ru-RU" sz="1100" dirty="0" err="1"/>
              <a:t>клас</a:t>
            </a:r>
            <a:r>
              <a:rPr lang="ru-RU" sz="1100" dirty="0"/>
              <a:t> </a:t>
            </a:r>
            <a:r>
              <a:rPr lang="en-US" sz="1100" dirty="0"/>
              <a:t>Malacostraca) </a:t>
            </a:r>
            <a:r>
              <a:rPr lang="ru-RU" sz="1100" dirty="0"/>
              <a:t>вони </a:t>
            </a:r>
            <a:r>
              <a:rPr lang="ru-RU" sz="1100" dirty="0" err="1"/>
              <a:t>призначені</a:t>
            </a:r>
            <a:r>
              <a:rPr lang="ru-RU" sz="1100" dirty="0"/>
              <a:t> для </a:t>
            </a:r>
            <a:r>
              <a:rPr lang="ru-RU" sz="1100" dirty="0" err="1"/>
              <a:t>плавання</a:t>
            </a:r>
            <a:r>
              <a:rPr lang="ru-RU" sz="1100" dirty="0"/>
              <a:t>; одна-</a:t>
            </a:r>
            <a:r>
              <a:rPr lang="ru-RU" sz="1100" dirty="0" err="1"/>
              <a:t>дві</a:t>
            </a:r>
            <a:r>
              <a:rPr lang="ru-RU" sz="1100" dirty="0"/>
              <a:t> пари </a:t>
            </a:r>
            <a:r>
              <a:rPr lang="ru-RU" sz="1100" dirty="0" err="1"/>
              <a:t>черевних</a:t>
            </a:r>
            <a:r>
              <a:rPr lang="ru-RU" sz="1100" dirty="0"/>
              <a:t> </a:t>
            </a:r>
            <a:r>
              <a:rPr lang="ru-RU" sz="1100" dirty="0" err="1"/>
              <a:t>кінцівок</a:t>
            </a:r>
            <a:r>
              <a:rPr lang="ru-RU" sz="1100" dirty="0"/>
              <a:t> часто </a:t>
            </a:r>
            <a:r>
              <a:rPr lang="ru-RU" sz="1100" dirty="0" err="1"/>
              <a:t>спеціалізуються</a:t>
            </a:r>
            <a:r>
              <a:rPr lang="ru-RU" sz="1100" dirty="0"/>
              <a:t> як </a:t>
            </a:r>
            <a:r>
              <a:rPr lang="ru-RU" sz="1100" dirty="0" err="1"/>
              <a:t>статеві</a:t>
            </a:r>
            <a:r>
              <a:rPr lang="ru-RU" sz="1100" dirty="0"/>
              <a:t>, </a:t>
            </a:r>
            <a:r>
              <a:rPr lang="ru-RU" sz="1100" dirty="0" err="1"/>
              <a:t>що</a:t>
            </a:r>
            <a:r>
              <a:rPr lang="ru-RU" sz="1100" dirty="0"/>
              <a:t> </a:t>
            </a:r>
            <a:r>
              <a:rPr lang="ru-RU" sz="1100" dirty="0" err="1"/>
              <a:t>призначені</a:t>
            </a:r>
            <a:r>
              <a:rPr lang="ru-RU" sz="1100" dirty="0"/>
              <a:t> для </a:t>
            </a:r>
            <a:r>
              <a:rPr lang="ru-RU" sz="1100" dirty="0" err="1"/>
              <a:t>запліднення</a:t>
            </a:r>
            <a:r>
              <a:rPr lang="ru-RU" sz="1100" dirty="0"/>
              <a:t> та </a:t>
            </a:r>
            <a:r>
              <a:rPr lang="ru-RU" sz="1100" dirty="0" err="1"/>
              <a:t>розмноження</a:t>
            </a:r>
            <a:r>
              <a:rPr lang="ru-RU" sz="1100" dirty="0"/>
              <a:t>.</a:t>
            </a:r>
          </a:p>
          <a:p>
            <a:endParaRPr lang="ru-RU" sz="1100" dirty="0"/>
          </a:p>
          <a:p>
            <a:r>
              <a:rPr lang="ru-RU" sz="1100" dirty="0"/>
              <a:t>У </a:t>
            </a:r>
            <a:r>
              <a:rPr lang="ru-RU" sz="1100" dirty="0" err="1"/>
              <a:t>найповнішому</a:t>
            </a:r>
            <a:r>
              <a:rPr lang="ru-RU" sz="1100" dirty="0"/>
              <a:t> </a:t>
            </a:r>
            <a:r>
              <a:rPr lang="ru-RU" sz="1100" dirty="0" err="1"/>
              <a:t>вигляді</a:t>
            </a:r>
            <a:r>
              <a:rPr lang="ru-RU" sz="1100" dirty="0"/>
              <a:t> </a:t>
            </a:r>
            <a:r>
              <a:rPr lang="ru-RU" sz="1100" dirty="0" err="1"/>
              <a:t>кінцівка</a:t>
            </a:r>
            <a:r>
              <a:rPr lang="ru-RU" sz="1100" dirty="0"/>
              <a:t> членистоногого </a:t>
            </a:r>
            <a:r>
              <a:rPr lang="ru-RU" sz="1100" dirty="0" err="1"/>
              <a:t>складається</a:t>
            </a:r>
            <a:r>
              <a:rPr lang="ru-RU" sz="1100" dirty="0"/>
              <a:t> з </a:t>
            </a:r>
            <a:r>
              <a:rPr lang="ru-RU" sz="1100" dirty="0" err="1"/>
              <a:t>основної</a:t>
            </a:r>
            <a:r>
              <a:rPr lang="ru-RU" sz="1100" dirty="0"/>
              <a:t> </a:t>
            </a:r>
            <a:r>
              <a:rPr lang="ru-RU" sz="1100" dirty="0" err="1"/>
              <a:t>частини</a:t>
            </a:r>
            <a:r>
              <a:rPr lang="ru-RU" sz="1100" dirty="0"/>
              <a:t> (</a:t>
            </a:r>
            <a:r>
              <a:rPr lang="ru-RU" sz="1100" dirty="0" err="1"/>
              <a:t>протоподит</a:t>
            </a:r>
            <a:r>
              <a:rPr lang="ru-RU" sz="1100" dirty="0"/>
              <a:t>), </a:t>
            </a:r>
            <a:r>
              <a:rPr lang="ru-RU" sz="1100" dirty="0" err="1"/>
              <a:t>від</a:t>
            </a:r>
            <a:r>
              <a:rPr lang="ru-RU" sz="1100" dirty="0"/>
              <a:t> </a:t>
            </a:r>
            <a:r>
              <a:rPr lang="ru-RU" sz="1100" dirty="0" err="1"/>
              <a:t>якої</a:t>
            </a:r>
            <a:r>
              <a:rPr lang="ru-RU" sz="1100" dirty="0"/>
              <a:t> </a:t>
            </a:r>
            <a:r>
              <a:rPr lang="ru-RU" sz="1100" dirty="0" err="1"/>
              <a:t>відходять</a:t>
            </a:r>
            <a:r>
              <a:rPr lang="ru-RU" sz="1100" dirty="0"/>
              <a:t> </a:t>
            </a:r>
            <a:r>
              <a:rPr lang="ru-RU" sz="1100" dirty="0" err="1"/>
              <a:t>дві</a:t>
            </a:r>
            <a:r>
              <a:rPr lang="ru-RU" sz="1100" dirty="0"/>
              <a:t> </a:t>
            </a:r>
            <a:r>
              <a:rPr lang="ru-RU" sz="1100" dirty="0" err="1"/>
              <a:t>гілки</a:t>
            </a:r>
            <a:r>
              <a:rPr lang="ru-RU" sz="1100" dirty="0"/>
              <a:t>: </a:t>
            </a:r>
            <a:r>
              <a:rPr lang="ru-RU" sz="1100" dirty="0" err="1"/>
              <a:t>зовнішня</a:t>
            </a:r>
            <a:r>
              <a:rPr lang="ru-RU" sz="1100" dirty="0"/>
              <a:t> (</a:t>
            </a:r>
            <a:r>
              <a:rPr lang="ru-RU" sz="1100" dirty="0" err="1"/>
              <a:t>екзоподит</a:t>
            </a:r>
            <a:r>
              <a:rPr lang="ru-RU" sz="1100" dirty="0"/>
              <a:t>) та </a:t>
            </a:r>
            <a:r>
              <a:rPr lang="ru-RU" sz="1100" dirty="0" err="1"/>
              <a:t>внутрішня</a:t>
            </a:r>
            <a:r>
              <a:rPr lang="ru-RU" sz="1100" dirty="0"/>
              <a:t> (</a:t>
            </a:r>
            <a:r>
              <a:rPr lang="ru-RU" sz="1100" dirty="0" err="1"/>
              <a:t>ендоподит</a:t>
            </a:r>
            <a:r>
              <a:rPr lang="ru-RU" sz="1100" dirty="0"/>
              <a:t>), </a:t>
            </a:r>
            <a:r>
              <a:rPr lang="ru-RU" sz="1100" dirty="0" err="1"/>
              <a:t>крім</a:t>
            </a:r>
            <a:r>
              <a:rPr lang="ru-RU" sz="1100" dirty="0"/>
              <a:t> того, у </a:t>
            </a:r>
            <a:r>
              <a:rPr lang="ru-RU" sz="1100" dirty="0" err="1"/>
              <a:t>водяних</a:t>
            </a:r>
            <a:r>
              <a:rPr lang="ru-RU" sz="1100" dirty="0"/>
              <a:t> форм є </a:t>
            </a:r>
            <a:r>
              <a:rPr lang="ru-RU" sz="1100" dirty="0" err="1"/>
              <a:t>зябровий</a:t>
            </a:r>
            <a:r>
              <a:rPr lang="ru-RU" sz="1100" dirty="0"/>
              <a:t> </a:t>
            </a:r>
            <a:r>
              <a:rPr lang="ru-RU" sz="1100" dirty="0" err="1"/>
              <a:t>відросток</a:t>
            </a:r>
            <a:r>
              <a:rPr lang="ru-RU" sz="1100" dirty="0"/>
              <a:t> (</a:t>
            </a:r>
            <a:r>
              <a:rPr lang="ru-RU" sz="1100" dirty="0" err="1"/>
              <a:t>епіподит</a:t>
            </a:r>
            <a:r>
              <a:rPr lang="ru-RU" sz="1100" dirty="0"/>
              <a:t>). У </a:t>
            </a:r>
            <a:r>
              <a:rPr lang="ru-RU" sz="1100" dirty="0" err="1"/>
              <a:t>первинно</a:t>
            </a:r>
            <a:r>
              <a:rPr lang="ru-RU" sz="1100" dirty="0"/>
              <a:t> </a:t>
            </a:r>
            <a:r>
              <a:rPr lang="ru-RU" sz="1100" dirty="0" err="1"/>
              <a:t>водяних</a:t>
            </a:r>
            <a:r>
              <a:rPr lang="ru-RU" sz="1100" dirty="0"/>
              <a:t> членистоногих (</a:t>
            </a:r>
            <a:r>
              <a:rPr lang="ru-RU" sz="1100" dirty="0" err="1"/>
              <a:t>наприклад</a:t>
            </a:r>
            <a:r>
              <a:rPr lang="ru-RU" sz="1100" dirty="0"/>
              <a:t>, </a:t>
            </a:r>
            <a:r>
              <a:rPr lang="ru-RU" sz="1100" dirty="0" err="1"/>
              <a:t>ракоподібних</a:t>
            </a:r>
            <a:r>
              <a:rPr lang="ru-RU" sz="1100" dirty="0"/>
              <a:t>) </a:t>
            </a:r>
            <a:r>
              <a:rPr lang="ru-RU" sz="1100" dirty="0" err="1"/>
              <a:t>деякі</a:t>
            </a:r>
            <a:r>
              <a:rPr lang="ru-RU" sz="1100" dirty="0"/>
              <a:t> </a:t>
            </a:r>
            <a:r>
              <a:rPr lang="ru-RU" sz="1100" dirty="0" err="1"/>
              <a:t>кінцівки</a:t>
            </a:r>
            <a:r>
              <a:rPr lang="ru-RU" sz="1100" dirty="0"/>
              <a:t> </a:t>
            </a:r>
            <a:r>
              <a:rPr lang="ru-RU" sz="1100" dirty="0" err="1"/>
              <a:t>зберігають</a:t>
            </a:r>
            <a:r>
              <a:rPr lang="ru-RU" sz="1100" dirty="0"/>
              <a:t> </a:t>
            </a:r>
            <a:r>
              <a:rPr lang="ru-RU" sz="1100" dirty="0" err="1"/>
              <a:t>двогіллясту</a:t>
            </a:r>
            <a:r>
              <a:rPr lang="ru-RU" sz="1100" dirty="0"/>
              <a:t> </a:t>
            </a:r>
            <a:r>
              <a:rPr lang="ru-RU" sz="1100" dirty="0" err="1"/>
              <a:t>будову</a:t>
            </a:r>
            <a:r>
              <a:rPr lang="ru-RU" sz="1100" dirty="0"/>
              <a:t>; в </a:t>
            </a:r>
            <a:r>
              <a:rPr lang="ru-RU" sz="1100" dirty="0" err="1"/>
              <a:t>більшості</a:t>
            </a:r>
            <a:r>
              <a:rPr lang="ru-RU" sz="1100" dirty="0"/>
              <a:t> ж </a:t>
            </a:r>
            <a:r>
              <a:rPr lang="ru-RU" sz="1100" dirty="0" err="1"/>
              <a:t>кінцівок</a:t>
            </a:r>
            <a:r>
              <a:rPr lang="ru-RU" sz="1100" dirty="0"/>
              <a:t> одна з </a:t>
            </a:r>
            <a:r>
              <a:rPr lang="ru-RU" sz="1100" dirty="0" err="1"/>
              <a:t>гілок</a:t>
            </a:r>
            <a:r>
              <a:rPr lang="ru-RU" sz="1100" dirty="0"/>
              <a:t> </a:t>
            </a:r>
            <a:r>
              <a:rPr lang="ru-RU" sz="1100" dirty="0" err="1"/>
              <a:t>редукується</a:t>
            </a:r>
            <a:r>
              <a:rPr lang="ru-RU" sz="1100" dirty="0"/>
              <a:t>, і вони </a:t>
            </a:r>
            <a:r>
              <a:rPr lang="ru-RU" sz="1100" dirty="0" err="1"/>
              <a:t>стають</a:t>
            </a:r>
            <a:r>
              <a:rPr lang="ru-RU" sz="1100" dirty="0"/>
              <a:t> </a:t>
            </a:r>
            <a:r>
              <a:rPr lang="ru-RU" sz="1100" dirty="0" err="1"/>
              <a:t>одногіллястими</a:t>
            </a:r>
            <a:r>
              <a:rPr lang="ru-RU" sz="1100" dirty="0"/>
              <a:t> (</a:t>
            </a:r>
            <a:r>
              <a:rPr lang="ru-RU" sz="1100" dirty="0" err="1"/>
              <a:t>наприклад</a:t>
            </a:r>
            <a:r>
              <a:rPr lang="ru-RU" sz="1100" dirty="0"/>
              <a:t>, ноги у Шестиногих та </a:t>
            </a:r>
            <a:r>
              <a:rPr lang="ru-RU" sz="1100" dirty="0" err="1"/>
              <a:t>Багатоніжок</a:t>
            </a:r>
            <a:r>
              <a:rPr lang="ru-RU" sz="1100" dirty="0"/>
              <a:t>).</a:t>
            </a:r>
          </a:p>
          <a:p>
            <a:endParaRPr lang="ru-RU" sz="1100" dirty="0"/>
          </a:p>
        </p:txBody>
      </p:sp>
    </p:spTree>
    <p:extLst>
      <p:ext uri="{BB962C8B-B14F-4D97-AF65-F5344CB8AC3E}">
        <p14:creationId xmlns:p14="http://schemas.microsoft.com/office/powerpoint/2010/main" val="266566972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Кутюр">
  <a:themeElements>
    <a:clrScheme name="Кутюр">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Смокинг">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Кутюр">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83</TotalTime>
  <Words>1626</Words>
  <Application>Microsoft Office PowerPoint</Application>
  <PresentationFormat>Экран (4:3)</PresentationFormat>
  <Paragraphs>47</Paragraphs>
  <Slides>32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Кутюр</vt:lpstr>
      <vt:lpstr>Членистоногі</vt:lpstr>
      <vt:lpstr>Членистоно́гі (Arthropoda, від грец. ἄρθρον — суглоб та πούς, родовий відмінок ποδός — нога) — тип первинноротих тварин, що включає комах, ракоподібних, павукоподібних та багатоніжок.  Відомо 2 млн видів членистоногих,в Україні 45 тис.</vt:lpstr>
      <vt:lpstr>Презентация PowerPoint</vt:lpstr>
      <vt:lpstr>Презентация PowerPoint</vt:lpstr>
      <vt:lpstr>Презентация PowerPoint</vt:lpstr>
      <vt:lpstr>Біологічна класифікація</vt:lpstr>
      <vt:lpstr>Презентация PowerPoint</vt:lpstr>
      <vt:lpstr>Членистоногі мають багато спільного з кільчастими червами, особливо з поліхетами. Проте через ряд ароморфозів вони досягли вищого ступеня диференціації тканин та органів, перш за все нервової системи й органів чуття; деякі групи мають складну поведінку, яка виявляється в піклуванні про потомство, здатності до складної будівельної діяльності, суспільному житті й навіть мові (наприклад, у вищих перетинчастокрилих).  Як і кільчаки, членистоногі — метамерні тварини. їхнє тіло складається з ряду сегментів, проте метамерія членистоногих різко гетерономна. Групи подібних сегментів об'єднуються у відділи тіла — тагми. Найчастіше виділяються три тагми: голова, груди, черевце. У павукоподібних голова злита з грудьми в єдину тагму — головогруди; у трилобітів і багатоніжок є всього дві тагми — голова і тулуб. Особливе значення має процес цефалізації — утворення голови — тагми, де сконцентровані органи чуття (вусики, очі) та первинної переробки їжі (ротовий апарат). </vt:lpstr>
      <vt:lpstr>Презентация PowerPoint</vt:lpstr>
      <vt:lpstr>Презентация PowerPoint</vt:lpstr>
      <vt:lpstr>Важливою особливістю членистоногих, яка відрізняє їх від кільчастих червів і обумовлює основні риси їх організації, є наявність твердої кутикули, що виконує не тільки захисну функцію, а є також зовнішнім скелетом (екзоскелетом), до якого прикріплюються м'язи.  До складу кутикули входять білки, амінокислоти, ліпіди, глікопротеїди, феноли, пігменти, вода (до 40%). Проте найхарактернішим компонентом кутикули членистоногих є хітин. Це високомолекулярний полісахарид, мономером якого є глюкоза. Він нагадує глікоген або целюлозу, але на відміну від цих сполук кожна молекула мономера через групу NH зв'язана з ацетильною групою О=С—СН3. Його хімічна назва — полі-N-ацетил-d-глюкозамін. У членистоногих хітин представлений не в чистому вигляді, а як сполука з білком артроподином (насправді це кілька білків), який з хітином утворює нерозчинний комплекс.  У кутикулі членистоногих є ділянки, вкриті товстою, твердою кутикулою, нездатною до розтягнення (склерити), і м'якою, еластичною, розтяжною (мембрани). Чергування цих ділянок і зумовлює рухливість тіла та його придатків. Найчастіше в кожному сегменті (крім головних) є чотири склерити: спинний (тергіт), черевний (стерніт) та пара бічних (плеврити), з'єднані рухомо еластичними мембранами. У кінцівках членики вкриті твердою кутикулою, а зчленування — мембраною, що дозволяє їм рухатися один відносно іншого. Існує ще й внутрішній скелет — вирости склеритів усередину тіла. До них кріпляться м'язи. Кутикула не тільки вкриває все тіло членистоногого, а й вистилає передню та задню кишки, а також трахеї у трахейнодишних. </vt:lpstr>
      <vt:lpstr>Мускулатура членистоногих не утворює суцільного м'язового мішка, а представлена окремими пучками, що з'єднують між собою рухливі ділянки кутикулярного скелету — склерити, або членики кінцівок. Мускульні пучки прикріплюються до внутрішніх виростів кутикули. У членистоногих виникає новий тип руху — з опорою на зовнішній скелет, а не на шкірно-м'язовий мішок, як у червів. Майже вся мускулатура членистоногих, за винятком деяких м'язів внутрішніх органів, поперечносмугаста. Це надає їм певної переваги, оскільки поперечносмугасті м'язи скорочуються швидше, ніж гладенькі. Завдяки такій будові локомоторного апарату членистоногі здатні до дуже швидких (відносно їхніх розмірів) і різноманітних рухів, а деякі з них (більшість комах) — і до польоту.</vt:lpstr>
      <vt:lpstr>Порожнина тіла членистоногих змішана. Під час ембріонального розвитку в них, як і в кільчастих червів, закладаються парні целомічні мішки, що мають метамерну будову. Пізніше стінки целомічних мішків руйнуються, розпадаючись на окремі клітини, а целомічні порожнини зливаються із залишками первинної порожнини тіла, утворюючи змішану порожнину тіла — міксоцель, що не має власної клітинної вистилки. Це система лакунарних або щілиноподібних порожнин між внутрішніми органами. Із мезодермальних клітин стінок целомічних мішків згодом утворюються мускулатура, клітини крові, жирове тіло та інші мезодермальні утвори. У міксоцелі циркулює рідина, що зветься гемолімфою. Вона є одночасно і порожнинною рідиною, і кров'ю.</vt:lpstr>
      <vt:lpstr>Травна система членистоногих складається з трьох відділів: ектодермальної передньої, ентодермальної середньої та ектодермальної задньої кишки. Кожен із цих відділів, у свою чергу, диференціюється залежно від типу живлення. Характерною рисою травного тракту членистоногих, яка відрізняє їх від інших типів тварин, є перетворення кінцівок передніх сегментів тіла на ротові, призначені для утримання й механічної переробки їжі. У ряді випадків додатково до ротового апарата в передній кишці є особливий відділ для механічної обробки їжі (жувальний шлунок Malacostraca або м'язовий шлунок комах). Часто передня кишка служить і для тимчасового зберігання їжі — воло (анатомія) метеликів, бджіл. У більшості наземних членистоногих до передньої кишки відкриваються слинні залози. У середній кишці з'являються різноманітні вирости, що збільшують її поверхню (печінкові вирости ракоподібних та павукоподібних, пілоричні придатки комах). У середній кишці та її придатках відбуваються основні процеси травлення та всмоктування. Задня кишка, особливо в наземних членистоногих, також диференціюється на відділи, що виконують різні функції; найважливішою серед них є всмоктування води з екскрементів і повернення її в гемолімфу. Це необхідно для збереження води в організмі. Функцією кишечнику наземних членистоногих є також осморегуляція та видалення з організму продуктів дисиміляції, для чого призначені спеціальні трубчасті вирости задньої ділянки середньої кишки (у павукоподібних) або передньої частини задньої кишки (у комах та багатоніжок) — мальпігієві судини.</vt:lpstr>
      <vt:lpstr>Видільна система</vt:lpstr>
      <vt:lpstr>Кровоносна система</vt:lpstr>
      <vt:lpstr>Нервова система</vt:lpstr>
      <vt:lpstr>Органи чуття</vt:lpstr>
      <vt:lpstr>Статева система та розмноження</vt:lpstr>
      <vt:lpstr>Онтогенез</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☺Дякую за увагу☺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Членистоногі</dc:title>
  <cp:lastModifiedBy>Admin</cp:lastModifiedBy>
  <cp:revision>13</cp:revision>
  <dcterms:modified xsi:type="dcterms:W3CDTF">2012-11-18T17:41:21Z</dcterms:modified>
</cp:coreProperties>
</file>