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514FB2-FBA5-4EC2-B213-DA0F1306EE43}" type="doc">
      <dgm:prSet loTypeId="urn:microsoft.com/office/officeart/2005/8/layout/radial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3FFA6E-21EF-4A79-BA0E-3982FFDE23E8}">
      <dgm:prSet phldrT="[Текст]" custT="1"/>
      <dgm:spPr/>
      <dgm:t>
        <a:bodyPr/>
        <a:lstStyle/>
        <a:p>
          <a:endParaRPr lang="ru-RU" sz="1800" b="0" i="0" dirty="0" smtClean="0"/>
        </a:p>
        <a:p>
          <a:r>
            <a:rPr lang="ru-RU" sz="1800" b="1" i="0" dirty="0" err="1" smtClean="0">
              <a:solidFill>
                <a:srgbClr val="C00000"/>
              </a:solidFill>
            </a:rPr>
            <a:t>Розрізняють</a:t>
          </a:r>
          <a:r>
            <a:rPr lang="ru-RU" sz="1800" b="1" i="0" dirty="0" smtClean="0">
              <a:solidFill>
                <a:srgbClr val="C00000"/>
              </a:solidFill>
            </a:rPr>
            <a:t> </a:t>
          </a:r>
          <a:r>
            <a:rPr lang="ru-RU" sz="1800" b="1" i="0" dirty="0" err="1" smtClean="0">
              <a:solidFill>
                <a:srgbClr val="C00000"/>
              </a:solidFill>
            </a:rPr>
            <a:t>такі</a:t>
          </a:r>
          <a:r>
            <a:rPr lang="ru-RU" sz="1800" b="1" i="0" dirty="0" smtClean="0">
              <a:solidFill>
                <a:srgbClr val="C00000"/>
              </a:solidFill>
            </a:rPr>
            <a:t> </a:t>
          </a:r>
          <a:r>
            <a:rPr lang="ru-RU" sz="1800" b="1" i="0" dirty="0" err="1" smtClean="0">
              <a:solidFill>
                <a:srgbClr val="C00000"/>
              </a:solidFill>
            </a:rPr>
            <a:t>методи</a:t>
          </a:r>
          <a:r>
            <a:rPr lang="ru-RU" sz="1800" b="1" i="0" dirty="0" smtClean="0">
              <a:solidFill>
                <a:srgbClr val="C00000"/>
              </a:solidFill>
            </a:rPr>
            <a:t> </a:t>
          </a:r>
          <a:r>
            <a:rPr lang="ru-RU" sz="1800" b="1" i="0" dirty="0" err="1" smtClean="0">
              <a:solidFill>
                <a:srgbClr val="C00000"/>
              </a:solidFill>
            </a:rPr>
            <a:t>цитологічних</a:t>
          </a:r>
          <a:r>
            <a:rPr lang="ru-RU" sz="1800" b="1" i="0" dirty="0" smtClean="0">
              <a:solidFill>
                <a:srgbClr val="C00000"/>
              </a:solidFill>
            </a:rPr>
            <a:t> </a:t>
          </a:r>
          <a:r>
            <a:rPr lang="ru-RU" sz="1800" b="1" i="0" dirty="0" err="1" smtClean="0">
              <a:solidFill>
                <a:srgbClr val="C00000"/>
              </a:solidFill>
            </a:rPr>
            <a:t>досліджень</a:t>
          </a:r>
          <a:r>
            <a:rPr lang="ru-RU" sz="1800" b="1" i="0" dirty="0" smtClean="0">
              <a:solidFill>
                <a:srgbClr val="C00000"/>
              </a:solidFill>
            </a:rPr>
            <a:t>:</a:t>
          </a:r>
          <a:r>
            <a:rPr lang="ru-RU" sz="1800" dirty="0" smtClean="0"/>
            <a:t/>
          </a:r>
          <a:br>
            <a:rPr lang="ru-RU" sz="1800" dirty="0" smtClean="0"/>
          </a:br>
          <a:r>
            <a:rPr lang="ru-RU" sz="1500" dirty="0" smtClean="0"/>
            <a:t/>
          </a:r>
          <a:br>
            <a:rPr lang="ru-RU" sz="1500" dirty="0" smtClean="0"/>
          </a:br>
          <a:endParaRPr lang="ru-RU" sz="1500" dirty="0"/>
        </a:p>
      </dgm:t>
    </dgm:pt>
    <dgm:pt modelId="{A517024D-8111-4D67-B49B-B4542D67F091}" type="parTrans" cxnId="{B1641D4D-3132-4D17-BF66-733F915E2505}">
      <dgm:prSet/>
      <dgm:spPr/>
      <dgm:t>
        <a:bodyPr/>
        <a:lstStyle/>
        <a:p>
          <a:endParaRPr lang="ru-RU"/>
        </a:p>
      </dgm:t>
    </dgm:pt>
    <dgm:pt modelId="{DF102443-6460-4C10-B5BD-9E9848F6E492}" type="sibTrans" cxnId="{B1641D4D-3132-4D17-BF66-733F915E2505}">
      <dgm:prSet/>
      <dgm:spPr/>
      <dgm:t>
        <a:bodyPr/>
        <a:lstStyle/>
        <a:p>
          <a:endParaRPr lang="ru-RU"/>
        </a:p>
      </dgm:t>
    </dgm:pt>
    <dgm:pt modelId="{EC2E1FE0-DB8D-427A-8BF2-6B3C56D5D99C}">
      <dgm:prSet phldrT="[Текст]" custT="1"/>
      <dgm:spPr/>
      <dgm:t>
        <a:bodyPr/>
        <a:lstStyle/>
        <a:p>
          <a:r>
            <a:rPr lang="ru-RU" sz="2000" b="0" i="0" dirty="0" err="1" smtClean="0">
              <a:solidFill>
                <a:srgbClr val="C00000"/>
              </a:solidFill>
            </a:rPr>
            <a:t>світлова</a:t>
          </a:r>
          <a:r>
            <a:rPr lang="ru-RU" sz="2000" b="0" i="0" dirty="0" smtClean="0">
              <a:solidFill>
                <a:srgbClr val="C00000"/>
              </a:solidFill>
            </a:rPr>
            <a:t> </a:t>
          </a:r>
          <a:r>
            <a:rPr lang="ru-RU" sz="2000" b="0" i="0" dirty="0" err="1" smtClean="0">
              <a:solidFill>
                <a:srgbClr val="C00000"/>
              </a:solidFill>
            </a:rPr>
            <a:t>мікроскопія</a:t>
          </a:r>
          <a:r>
            <a:rPr lang="ru-RU" sz="2000" dirty="0" smtClean="0">
              <a:solidFill>
                <a:srgbClr val="C00000"/>
              </a:solidFill>
            </a:rPr>
            <a:t/>
          </a:r>
          <a:br>
            <a:rPr lang="ru-RU" sz="2000" dirty="0" smtClean="0">
              <a:solidFill>
                <a:srgbClr val="C00000"/>
              </a:solidFill>
            </a:rPr>
          </a:br>
          <a:endParaRPr lang="ru-RU" sz="2000" dirty="0">
            <a:solidFill>
              <a:srgbClr val="C00000"/>
            </a:solidFill>
          </a:endParaRPr>
        </a:p>
      </dgm:t>
    </dgm:pt>
    <dgm:pt modelId="{0895BC42-CED6-4970-90F5-EFE36E06E426}" type="parTrans" cxnId="{96B8492C-2070-48E7-B1AA-B2777607FBB8}">
      <dgm:prSet/>
      <dgm:spPr/>
      <dgm:t>
        <a:bodyPr/>
        <a:lstStyle/>
        <a:p>
          <a:endParaRPr lang="ru-RU"/>
        </a:p>
      </dgm:t>
    </dgm:pt>
    <dgm:pt modelId="{BBC88BB9-49A0-4289-9FC9-AC3C0A467FD1}" type="sibTrans" cxnId="{96B8492C-2070-48E7-B1AA-B2777607FBB8}">
      <dgm:prSet/>
      <dgm:spPr/>
      <dgm:t>
        <a:bodyPr/>
        <a:lstStyle/>
        <a:p>
          <a:endParaRPr lang="ru-RU"/>
        </a:p>
      </dgm:t>
    </dgm:pt>
    <dgm:pt modelId="{71246F0B-6CDC-4CD3-915F-2CEFA40BDFCB}">
      <dgm:prSet phldrT="[Текст]" custT="1"/>
      <dgm:spPr/>
      <dgm:t>
        <a:bodyPr/>
        <a:lstStyle/>
        <a:p>
          <a:r>
            <a:rPr lang="ru-RU" sz="2000" b="0" i="0" dirty="0" err="1" smtClean="0">
              <a:solidFill>
                <a:srgbClr val="C00000"/>
              </a:solidFill>
            </a:rPr>
            <a:t>електронна</a:t>
          </a:r>
          <a:r>
            <a:rPr lang="ru-RU" sz="2000" b="0" i="0" dirty="0" smtClean="0">
              <a:solidFill>
                <a:srgbClr val="C00000"/>
              </a:solidFill>
            </a:rPr>
            <a:t> </a:t>
          </a:r>
          <a:r>
            <a:rPr lang="ru-RU" sz="2000" b="0" i="0" dirty="0" err="1" smtClean="0">
              <a:solidFill>
                <a:srgbClr val="C00000"/>
              </a:solidFill>
            </a:rPr>
            <a:t>мікроскопія</a:t>
          </a:r>
          <a:r>
            <a:rPr lang="ru-RU" sz="1400" dirty="0" smtClean="0"/>
            <a:t/>
          </a:r>
          <a:br>
            <a:rPr lang="ru-RU" sz="1400" dirty="0" smtClean="0"/>
          </a:br>
          <a:endParaRPr lang="ru-RU" sz="1400" dirty="0"/>
        </a:p>
      </dgm:t>
    </dgm:pt>
    <dgm:pt modelId="{C84C00EB-23D3-4FED-A6A7-A9EE6DB5AE71}" type="parTrans" cxnId="{A6BC826D-EC67-4671-A55D-F7E79158AB96}">
      <dgm:prSet/>
      <dgm:spPr/>
      <dgm:t>
        <a:bodyPr/>
        <a:lstStyle/>
        <a:p>
          <a:endParaRPr lang="ru-RU"/>
        </a:p>
      </dgm:t>
    </dgm:pt>
    <dgm:pt modelId="{1DDBDA27-02B3-41CF-B382-5BA682D4E746}" type="sibTrans" cxnId="{A6BC826D-EC67-4671-A55D-F7E79158AB96}">
      <dgm:prSet/>
      <dgm:spPr/>
      <dgm:t>
        <a:bodyPr/>
        <a:lstStyle/>
        <a:p>
          <a:endParaRPr lang="ru-RU"/>
        </a:p>
      </dgm:t>
    </dgm:pt>
    <dgm:pt modelId="{B4C926A0-C4C3-419E-8119-404F5F3B1CDE}">
      <dgm:prSet phldrT="[Текст]"/>
      <dgm:spPr/>
      <dgm:t>
        <a:bodyPr/>
        <a:lstStyle/>
        <a:p>
          <a:endParaRPr lang="ru-RU"/>
        </a:p>
      </dgm:t>
    </dgm:pt>
    <dgm:pt modelId="{3E591CE4-553E-422B-BC8B-954F1330F68B}" type="parTrans" cxnId="{8FD9F61B-7C25-4B62-97F2-C69D392BD780}">
      <dgm:prSet/>
      <dgm:spPr/>
      <dgm:t>
        <a:bodyPr/>
        <a:lstStyle/>
        <a:p>
          <a:endParaRPr lang="ru-RU"/>
        </a:p>
      </dgm:t>
    </dgm:pt>
    <dgm:pt modelId="{805C8B1E-2D12-4D65-A58C-513714164631}" type="sibTrans" cxnId="{8FD9F61B-7C25-4B62-97F2-C69D392BD780}">
      <dgm:prSet/>
      <dgm:spPr/>
      <dgm:t>
        <a:bodyPr/>
        <a:lstStyle/>
        <a:p>
          <a:endParaRPr lang="ru-RU"/>
        </a:p>
      </dgm:t>
    </dgm:pt>
    <dgm:pt modelId="{3F6F351A-78AC-484C-80EF-7061512EC06F}">
      <dgm:prSet phldrT="[Текст]"/>
      <dgm:spPr/>
      <dgm:t>
        <a:bodyPr/>
        <a:lstStyle/>
        <a:p>
          <a:endParaRPr lang="ru-RU"/>
        </a:p>
      </dgm:t>
    </dgm:pt>
    <dgm:pt modelId="{FF1592E4-1A03-426D-8CFD-03908A9201BD}" type="parTrans" cxnId="{041BC81A-11E9-49E7-B119-946FA11A37A1}">
      <dgm:prSet/>
      <dgm:spPr/>
      <dgm:t>
        <a:bodyPr/>
        <a:lstStyle/>
        <a:p>
          <a:endParaRPr lang="ru-RU"/>
        </a:p>
      </dgm:t>
    </dgm:pt>
    <dgm:pt modelId="{B5E0D99C-3C17-4F23-A2DB-2C7183483A2D}" type="sibTrans" cxnId="{041BC81A-11E9-49E7-B119-946FA11A37A1}">
      <dgm:prSet/>
      <dgm:spPr/>
      <dgm:t>
        <a:bodyPr/>
        <a:lstStyle/>
        <a:p>
          <a:endParaRPr lang="ru-RU"/>
        </a:p>
      </dgm:t>
    </dgm:pt>
    <dgm:pt modelId="{8C45DB6C-0C18-4F22-9470-CF129E59B0AC}">
      <dgm:prSet phldrT="[Текст]"/>
      <dgm:spPr/>
      <dgm:t>
        <a:bodyPr/>
        <a:lstStyle/>
        <a:p>
          <a:endParaRPr lang="ru-RU"/>
        </a:p>
      </dgm:t>
    </dgm:pt>
    <dgm:pt modelId="{5F819FDF-D64A-45A3-91C7-3562CECE3DE7}" type="parTrans" cxnId="{7D9E80E5-AAB3-4384-8A12-6E90E7EF898F}">
      <dgm:prSet/>
      <dgm:spPr/>
      <dgm:t>
        <a:bodyPr/>
        <a:lstStyle/>
        <a:p>
          <a:endParaRPr lang="ru-RU"/>
        </a:p>
      </dgm:t>
    </dgm:pt>
    <dgm:pt modelId="{A3934FEE-A077-4A6F-827F-26044AC2ED0D}" type="sibTrans" cxnId="{7D9E80E5-AAB3-4384-8A12-6E90E7EF898F}">
      <dgm:prSet/>
      <dgm:spPr/>
      <dgm:t>
        <a:bodyPr/>
        <a:lstStyle/>
        <a:p>
          <a:endParaRPr lang="ru-RU"/>
        </a:p>
      </dgm:t>
    </dgm:pt>
    <dgm:pt modelId="{C64DECA5-A842-416A-A248-FCE8D3E5705C}">
      <dgm:prSet phldrT="[Текст]" custT="1"/>
      <dgm:spPr/>
      <dgm:t>
        <a:bodyPr/>
        <a:lstStyle/>
        <a:p>
          <a:r>
            <a:rPr lang="ru-RU" sz="2000" b="0" i="0" dirty="0" smtClean="0">
              <a:solidFill>
                <a:srgbClr val="C00000"/>
              </a:solidFill>
            </a:rPr>
            <a:t>метод </a:t>
          </a:r>
          <a:r>
            <a:rPr lang="ru-RU" sz="2000" b="0" i="0" dirty="0" err="1" smtClean="0">
              <a:solidFill>
                <a:srgbClr val="C00000"/>
              </a:solidFill>
            </a:rPr>
            <a:t>мічених</a:t>
          </a:r>
          <a:r>
            <a:rPr lang="ru-RU" sz="2000" b="0" i="0" dirty="0" smtClean="0">
              <a:solidFill>
                <a:srgbClr val="C00000"/>
              </a:solidFill>
            </a:rPr>
            <a:t> </a:t>
          </a:r>
          <a:r>
            <a:rPr lang="ru-RU" sz="2000" b="0" i="0" dirty="0" err="1" smtClean="0">
              <a:solidFill>
                <a:srgbClr val="C00000"/>
              </a:solidFill>
            </a:rPr>
            <a:t>атомів</a:t>
          </a:r>
          <a:r>
            <a:rPr lang="ru-RU" sz="2000" b="0" i="0" dirty="0" smtClean="0">
              <a:solidFill>
                <a:srgbClr val="C00000"/>
              </a:solidFill>
            </a:rPr>
            <a:t> та </a:t>
          </a:r>
          <a:r>
            <a:rPr lang="ru-RU" sz="2000" b="0" i="0" dirty="0" err="1" smtClean="0">
              <a:solidFill>
                <a:srgbClr val="C00000"/>
              </a:solidFill>
            </a:rPr>
            <a:t>ін</a:t>
          </a:r>
          <a:r>
            <a:rPr lang="ru-RU" sz="2000" b="0" i="0" dirty="0" smtClean="0">
              <a:solidFill>
                <a:srgbClr val="C00000"/>
              </a:solidFill>
            </a:rPr>
            <a:t>.</a:t>
          </a:r>
          <a:r>
            <a:rPr lang="ru-RU" sz="2000" dirty="0" smtClean="0">
              <a:solidFill>
                <a:srgbClr val="C00000"/>
              </a:solidFill>
            </a:rPr>
            <a:t/>
          </a:r>
          <a:br>
            <a:rPr lang="ru-RU" sz="2000" dirty="0" smtClean="0">
              <a:solidFill>
                <a:srgbClr val="C00000"/>
              </a:solidFill>
            </a:rPr>
          </a:br>
          <a:r>
            <a:rPr lang="ru-RU" sz="1800" dirty="0" smtClean="0"/>
            <a:t/>
          </a:r>
          <a:br>
            <a:rPr lang="ru-RU" sz="1800" dirty="0" smtClean="0"/>
          </a:br>
          <a:endParaRPr lang="ru-RU" sz="1800" dirty="0"/>
        </a:p>
      </dgm:t>
    </dgm:pt>
    <dgm:pt modelId="{6B255DCF-9F0B-40A8-B492-F74BACC86AFA}" type="parTrans" cxnId="{A537D7B7-B953-4B57-A577-4A502A322B2E}">
      <dgm:prSet/>
      <dgm:spPr/>
      <dgm:t>
        <a:bodyPr/>
        <a:lstStyle/>
        <a:p>
          <a:endParaRPr lang="ru-RU"/>
        </a:p>
      </dgm:t>
    </dgm:pt>
    <dgm:pt modelId="{05129674-4CF4-4259-8F08-4BE7537985C3}" type="sibTrans" cxnId="{A537D7B7-B953-4B57-A577-4A502A322B2E}">
      <dgm:prSet/>
      <dgm:spPr/>
      <dgm:t>
        <a:bodyPr/>
        <a:lstStyle/>
        <a:p>
          <a:endParaRPr lang="ru-RU"/>
        </a:p>
      </dgm:t>
    </dgm:pt>
    <dgm:pt modelId="{25714D5D-E100-40BF-B45E-629E97DE1905}">
      <dgm:prSet phldrT="[Текст]" custT="1"/>
      <dgm:spPr/>
      <dgm:t>
        <a:bodyPr/>
        <a:lstStyle/>
        <a:p>
          <a:r>
            <a:rPr lang="ru-RU" sz="1800" b="0" i="0" dirty="0" err="1" smtClean="0">
              <a:solidFill>
                <a:srgbClr val="FF0000"/>
              </a:solidFill>
            </a:rPr>
            <a:t>Методи</a:t>
          </a:r>
          <a:r>
            <a:rPr lang="ru-RU" sz="1800" b="0" i="0" dirty="0" smtClean="0">
              <a:solidFill>
                <a:srgbClr val="FF0000"/>
              </a:solidFill>
            </a:rPr>
            <a:t> </a:t>
          </a:r>
          <a:r>
            <a:rPr lang="ru-RU" sz="1800" b="0" i="0" dirty="0" err="1" smtClean="0">
              <a:solidFill>
                <a:srgbClr val="FF0000"/>
              </a:solidFill>
            </a:rPr>
            <a:t>мікрургії</a:t>
          </a:r>
          <a:r>
            <a:rPr lang="ru-RU" sz="1800" b="0" i="0" dirty="0" smtClean="0">
              <a:solidFill>
                <a:srgbClr val="FF0000"/>
              </a:solidFill>
            </a:rPr>
            <a:t> (</a:t>
          </a:r>
          <a:r>
            <a:rPr lang="ru-RU" sz="1600" b="0" i="0" dirty="0" err="1" smtClean="0">
              <a:solidFill>
                <a:srgbClr val="FF0000"/>
              </a:solidFill>
            </a:rPr>
            <a:t>мікрохірургі</a:t>
          </a:r>
          <a:r>
            <a:rPr lang="ru-RU" sz="1800" b="0" i="0" dirty="0" err="1" smtClean="0">
              <a:solidFill>
                <a:srgbClr val="FF0000"/>
              </a:solidFill>
            </a:rPr>
            <a:t>я</a:t>
          </a:r>
          <a:r>
            <a:rPr lang="ru-RU" sz="1800" b="0" i="0" dirty="0" smtClean="0">
              <a:solidFill>
                <a:srgbClr val="FF0000"/>
              </a:solidFill>
            </a:rPr>
            <a:t>)</a:t>
          </a:r>
          <a:br>
            <a:rPr lang="ru-RU" sz="1800" b="0" i="0" dirty="0" smtClean="0">
              <a:solidFill>
                <a:srgbClr val="FF0000"/>
              </a:solidFill>
            </a:rPr>
          </a:br>
          <a:endParaRPr lang="ru-RU" sz="1800" b="0" i="0" dirty="0">
            <a:solidFill>
              <a:srgbClr val="FF0000"/>
            </a:solidFill>
          </a:endParaRPr>
        </a:p>
      </dgm:t>
    </dgm:pt>
    <dgm:pt modelId="{7BAE14DD-BFA4-40DF-8365-E347A9B88A87}" type="parTrans" cxnId="{EF3CE7AC-06C3-45F8-BC20-6818681285CB}">
      <dgm:prSet/>
      <dgm:spPr/>
      <dgm:t>
        <a:bodyPr/>
        <a:lstStyle/>
        <a:p>
          <a:endParaRPr lang="ru-RU"/>
        </a:p>
      </dgm:t>
    </dgm:pt>
    <dgm:pt modelId="{87FFF283-19EA-400B-92E8-98F8C5AF9DA5}" type="sibTrans" cxnId="{EF3CE7AC-06C3-45F8-BC20-6818681285CB}">
      <dgm:prSet/>
      <dgm:spPr/>
      <dgm:t>
        <a:bodyPr/>
        <a:lstStyle/>
        <a:p>
          <a:endParaRPr lang="ru-RU"/>
        </a:p>
      </dgm:t>
    </dgm:pt>
    <dgm:pt modelId="{97B597E8-1D14-42BD-B6E1-ECA2911841D4}">
      <dgm:prSet phldrT="[Текст]"/>
      <dgm:spPr/>
      <dgm:t>
        <a:bodyPr/>
        <a:lstStyle/>
        <a:p>
          <a:r>
            <a:rPr lang="ru-RU" b="0" i="0" dirty="0" err="1" smtClean="0">
              <a:solidFill>
                <a:srgbClr val="C00000"/>
              </a:solidFill>
            </a:rPr>
            <a:t>прижиттєве</a:t>
          </a:r>
          <a:r>
            <a:rPr lang="ru-RU" b="0" i="0" dirty="0" smtClean="0">
              <a:solidFill>
                <a:srgbClr val="C00000"/>
              </a:solidFill>
            </a:rPr>
            <a:t> </a:t>
          </a:r>
          <a:r>
            <a:rPr lang="ru-RU" b="0" i="0" dirty="0" err="1" smtClean="0">
              <a:solidFill>
                <a:srgbClr val="C00000"/>
              </a:solidFill>
            </a:rPr>
            <a:t>вивчення</a:t>
          </a:r>
          <a:r>
            <a:rPr lang="ru-RU" dirty="0" smtClean="0"/>
            <a:t/>
          </a:r>
          <a:br>
            <a:rPr lang="ru-RU" dirty="0" smtClean="0"/>
          </a:br>
          <a:endParaRPr lang="ru-RU" dirty="0"/>
        </a:p>
      </dgm:t>
    </dgm:pt>
    <dgm:pt modelId="{77FACE77-A17C-4A59-9F9A-FD57D71B5067}" type="parTrans" cxnId="{AAAB01A7-5D39-4874-9CD6-13577192AF15}">
      <dgm:prSet/>
      <dgm:spPr/>
      <dgm:t>
        <a:bodyPr/>
        <a:lstStyle/>
        <a:p>
          <a:endParaRPr lang="ru-RU"/>
        </a:p>
      </dgm:t>
    </dgm:pt>
    <dgm:pt modelId="{D57372C7-4E1B-4D26-991E-3EF48E4DA8C4}" type="sibTrans" cxnId="{AAAB01A7-5D39-4874-9CD6-13577192AF15}">
      <dgm:prSet/>
      <dgm:spPr/>
      <dgm:t>
        <a:bodyPr/>
        <a:lstStyle/>
        <a:p>
          <a:endParaRPr lang="ru-RU"/>
        </a:p>
      </dgm:t>
    </dgm:pt>
    <dgm:pt modelId="{1FBB784A-51D1-4A91-9B08-62E2BF007150}" type="pres">
      <dgm:prSet presAssocID="{5F514FB2-FBA5-4EC2-B213-DA0F1306EE4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7C4B6F1-2A98-43E6-862D-33AECF3AD44C}" type="pres">
      <dgm:prSet presAssocID="{A93FFA6E-21EF-4A79-BA0E-3982FFDE23E8}" presName="centerShape" presStyleLbl="node0" presStyleIdx="0" presStyleCnt="1"/>
      <dgm:spPr/>
      <dgm:t>
        <a:bodyPr/>
        <a:lstStyle/>
        <a:p>
          <a:endParaRPr lang="ru-RU"/>
        </a:p>
      </dgm:t>
    </dgm:pt>
    <dgm:pt modelId="{928030D8-124E-4C79-84C3-53072130BA74}" type="pres">
      <dgm:prSet presAssocID="{0895BC42-CED6-4970-90F5-EFE36E06E426}" presName="Name9" presStyleLbl="parChTrans1D2" presStyleIdx="0" presStyleCnt="5"/>
      <dgm:spPr/>
    </dgm:pt>
    <dgm:pt modelId="{5C26A40F-2B41-4F6C-AE49-505B71BC369E}" type="pres">
      <dgm:prSet presAssocID="{0895BC42-CED6-4970-90F5-EFE36E06E426}" presName="connTx" presStyleLbl="parChTrans1D2" presStyleIdx="0" presStyleCnt="5"/>
      <dgm:spPr/>
    </dgm:pt>
    <dgm:pt modelId="{9D711011-872C-4AF5-8760-02C480DB485D}" type="pres">
      <dgm:prSet presAssocID="{EC2E1FE0-DB8D-427A-8BF2-6B3C56D5D99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6DA70E-7245-423E-9C70-83E5E7BA516B}" type="pres">
      <dgm:prSet presAssocID="{C84C00EB-23D3-4FED-A6A7-A9EE6DB5AE71}" presName="Name9" presStyleLbl="parChTrans1D2" presStyleIdx="1" presStyleCnt="5"/>
      <dgm:spPr/>
    </dgm:pt>
    <dgm:pt modelId="{21C5572B-3066-478E-BDBD-BFD70DC47CDE}" type="pres">
      <dgm:prSet presAssocID="{C84C00EB-23D3-4FED-A6A7-A9EE6DB5AE71}" presName="connTx" presStyleLbl="parChTrans1D2" presStyleIdx="1" presStyleCnt="5"/>
      <dgm:spPr/>
    </dgm:pt>
    <dgm:pt modelId="{538DEE10-F0A9-49BE-8D46-CA2108081D9A}" type="pres">
      <dgm:prSet presAssocID="{71246F0B-6CDC-4CD3-915F-2CEFA40BDFC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BC71C3-A56E-4C01-A776-4CDC15C59202}" type="pres">
      <dgm:prSet presAssocID="{7BAE14DD-BFA4-40DF-8365-E347A9B88A87}" presName="Name9" presStyleLbl="parChTrans1D2" presStyleIdx="2" presStyleCnt="5"/>
      <dgm:spPr/>
    </dgm:pt>
    <dgm:pt modelId="{AB4F5DF8-D07F-41E6-B5BD-D9F687693829}" type="pres">
      <dgm:prSet presAssocID="{7BAE14DD-BFA4-40DF-8365-E347A9B88A87}" presName="connTx" presStyleLbl="parChTrans1D2" presStyleIdx="2" presStyleCnt="5"/>
      <dgm:spPr/>
    </dgm:pt>
    <dgm:pt modelId="{A326E9E6-5382-4E6C-897E-505DFC8E40F9}" type="pres">
      <dgm:prSet presAssocID="{25714D5D-E100-40BF-B45E-629E97DE190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C2F02-21E1-4D2C-B7EA-46135EF86039}" type="pres">
      <dgm:prSet presAssocID="{77FACE77-A17C-4A59-9F9A-FD57D71B5067}" presName="Name9" presStyleLbl="parChTrans1D2" presStyleIdx="3" presStyleCnt="5"/>
      <dgm:spPr/>
    </dgm:pt>
    <dgm:pt modelId="{DD0D10E8-C173-4DCC-A406-9414837132BF}" type="pres">
      <dgm:prSet presAssocID="{77FACE77-A17C-4A59-9F9A-FD57D71B5067}" presName="connTx" presStyleLbl="parChTrans1D2" presStyleIdx="3" presStyleCnt="5"/>
      <dgm:spPr/>
    </dgm:pt>
    <dgm:pt modelId="{96A7ED1A-B5A5-4B32-BAC3-93B7437721F9}" type="pres">
      <dgm:prSet presAssocID="{97B597E8-1D14-42BD-B6E1-ECA2911841D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03FE6-EF1B-4F56-9210-F269E05180E2}" type="pres">
      <dgm:prSet presAssocID="{6B255DCF-9F0B-40A8-B492-F74BACC86AFA}" presName="Name9" presStyleLbl="parChTrans1D2" presStyleIdx="4" presStyleCnt="5"/>
      <dgm:spPr/>
    </dgm:pt>
    <dgm:pt modelId="{93E8226F-1433-400B-BC0F-7882385CE54F}" type="pres">
      <dgm:prSet presAssocID="{6B255DCF-9F0B-40A8-B492-F74BACC86AFA}" presName="connTx" presStyleLbl="parChTrans1D2" presStyleIdx="4" presStyleCnt="5"/>
      <dgm:spPr/>
    </dgm:pt>
    <dgm:pt modelId="{6458EED6-DE4C-404F-9C67-6723182DEFE0}" type="pres">
      <dgm:prSet presAssocID="{C64DECA5-A842-416A-A248-FCE8D3E570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CDAD67-E51C-48CF-A946-B1D0885E088D}" type="presOf" srcId="{A93FFA6E-21EF-4A79-BA0E-3982FFDE23E8}" destId="{D7C4B6F1-2A98-43E6-862D-33AECF3AD44C}" srcOrd="0" destOrd="0" presId="urn:microsoft.com/office/officeart/2005/8/layout/radial1"/>
    <dgm:cxn modelId="{EF3CE7AC-06C3-45F8-BC20-6818681285CB}" srcId="{A93FFA6E-21EF-4A79-BA0E-3982FFDE23E8}" destId="{25714D5D-E100-40BF-B45E-629E97DE1905}" srcOrd="2" destOrd="0" parTransId="{7BAE14DD-BFA4-40DF-8365-E347A9B88A87}" sibTransId="{87FFF283-19EA-400B-92E8-98F8C5AF9DA5}"/>
    <dgm:cxn modelId="{A537D7B7-B953-4B57-A577-4A502A322B2E}" srcId="{A93FFA6E-21EF-4A79-BA0E-3982FFDE23E8}" destId="{C64DECA5-A842-416A-A248-FCE8D3E5705C}" srcOrd="4" destOrd="0" parTransId="{6B255DCF-9F0B-40A8-B492-F74BACC86AFA}" sibTransId="{05129674-4CF4-4259-8F08-4BE7537985C3}"/>
    <dgm:cxn modelId="{ED0F0A23-8D0F-48A4-AF20-BCF9C42D5972}" type="presOf" srcId="{7BAE14DD-BFA4-40DF-8365-E347A9B88A87}" destId="{82BC71C3-A56E-4C01-A776-4CDC15C59202}" srcOrd="0" destOrd="0" presId="urn:microsoft.com/office/officeart/2005/8/layout/radial1"/>
    <dgm:cxn modelId="{D6306632-0F2F-423E-BD4A-A30C034670D2}" type="presOf" srcId="{71246F0B-6CDC-4CD3-915F-2CEFA40BDFCB}" destId="{538DEE10-F0A9-49BE-8D46-CA2108081D9A}" srcOrd="0" destOrd="0" presId="urn:microsoft.com/office/officeart/2005/8/layout/radial1"/>
    <dgm:cxn modelId="{1E565CE3-0796-4957-9968-A86A0EDE2C75}" type="presOf" srcId="{77FACE77-A17C-4A59-9F9A-FD57D71B5067}" destId="{DD0D10E8-C173-4DCC-A406-9414837132BF}" srcOrd="1" destOrd="0" presId="urn:microsoft.com/office/officeart/2005/8/layout/radial1"/>
    <dgm:cxn modelId="{4BD45DF6-F9DF-472A-BC57-584492A98F64}" type="presOf" srcId="{6B255DCF-9F0B-40A8-B492-F74BACC86AFA}" destId="{AFD03FE6-EF1B-4F56-9210-F269E05180E2}" srcOrd="0" destOrd="0" presId="urn:microsoft.com/office/officeart/2005/8/layout/radial1"/>
    <dgm:cxn modelId="{50C36096-9432-4A7D-828A-4CFCB515CFB6}" type="presOf" srcId="{5F514FB2-FBA5-4EC2-B213-DA0F1306EE43}" destId="{1FBB784A-51D1-4A91-9B08-62E2BF007150}" srcOrd="0" destOrd="0" presId="urn:microsoft.com/office/officeart/2005/8/layout/radial1"/>
    <dgm:cxn modelId="{8E6C8AF1-E5B3-43AB-BDBC-4BD9EC86D837}" type="presOf" srcId="{6B255DCF-9F0B-40A8-B492-F74BACC86AFA}" destId="{93E8226F-1433-400B-BC0F-7882385CE54F}" srcOrd="1" destOrd="0" presId="urn:microsoft.com/office/officeart/2005/8/layout/radial1"/>
    <dgm:cxn modelId="{8C31C16F-5C19-4AEB-9010-A648C65B5D24}" type="presOf" srcId="{25714D5D-E100-40BF-B45E-629E97DE1905}" destId="{A326E9E6-5382-4E6C-897E-505DFC8E40F9}" srcOrd="0" destOrd="0" presId="urn:microsoft.com/office/officeart/2005/8/layout/radial1"/>
    <dgm:cxn modelId="{9878640D-3159-48B5-8F8B-372814EE38DE}" type="presOf" srcId="{C84C00EB-23D3-4FED-A6A7-A9EE6DB5AE71}" destId="{F56DA70E-7245-423E-9C70-83E5E7BA516B}" srcOrd="0" destOrd="0" presId="urn:microsoft.com/office/officeart/2005/8/layout/radial1"/>
    <dgm:cxn modelId="{96B8492C-2070-48E7-B1AA-B2777607FBB8}" srcId="{A93FFA6E-21EF-4A79-BA0E-3982FFDE23E8}" destId="{EC2E1FE0-DB8D-427A-8BF2-6B3C56D5D99C}" srcOrd="0" destOrd="0" parTransId="{0895BC42-CED6-4970-90F5-EFE36E06E426}" sibTransId="{BBC88BB9-49A0-4289-9FC9-AC3C0A467FD1}"/>
    <dgm:cxn modelId="{041BC81A-11E9-49E7-B119-946FA11A37A1}" srcId="{5F514FB2-FBA5-4EC2-B213-DA0F1306EE43}" destId="{3F6F351A-78AC-484C-80EF-7061512EC06F}" srcOrd="1" destOrd="0" parTransId="{FF1592E4-1A03-426D-8CFD-03908A9201BD}" sibTransId="{B5E0D99C-3C17-4F23-A2DB-2C7183483A2D}"/>
    <dgm:cxn modelId="{B1641D4D-3132-4D17-BF66-733F915E2505}" srcId="{5F514FB2-FBA5-4EC2-B213-DA0F1306EE43}" destId="{A93FFA6E-21EF-4A79-BA0E-3982FFDE23E8}" srcOrd="0" destOrd="0" parTransId="{A517024D-8111-4D67-B49B-B4542D67F091}" sibTransId="{DF102443-6460-4C10-B5BD-9E9848F6E492}"/>
    <dgm:cxn modelId="{A6BC826D-EC67-4671-A55D-F7E79158AB96}" srcId="{A93FFA6E-21EF-4A79-BA0E-3982FFDE23E8}" destId="{71246F0B-6CDC-4CD3-915F-2CEFA40BDFCB}" srcOrd="1" destOrd="0" parTransId="{C84C00EB-23D3-4FED-A6A7-A9EE6DB5AE71}" sibTransId="{1DDBDA27-02B3-41CF-B382-5BA682D4E746}"/>
    <dgm:cxn modelId="{04CAC618-1F80-4BA1-BFE8-0661CE777358}" type="presOf" srcId="{EC2E1FE0-DB8D-427A-8BF2-6B3C56D5D99C}" destId="{9D711011-872C-4AF5-8760-02C480DB485D}" srcOrd="0" destOrd="0" presId="urn:microsoft.com/office/officeart/2005/8/layout/radial1"/>
    <dgm:cxn modelId="{3BBF3683-90EE-45FC-B8B4-7E3E2BA15C12}" type="presOf" srcId="{7BAE14DD-BFA4-40DF-8365-E347A9B88A87}" destId="{AB4F5DF8-D07F-41E6-B5BD-D9F687693829}" srcOrd="1" destOrd="0" presId="urn:microsoft.com/office/officeart/2005/8/layout/radial1"/>
    <dgm:cxn modelId="{0B9E4468-ED74-4AFF-B8A2-48D48563CAC8}" type="presOf" srcId="{97B597E8-1D14-42BD-B6E1-ECA2911841D4}" destId="{96A7ED1A-B5A5-4B32-BAC3-93B7437721F9}" srcOrd="0" destOrd="0" presId="urn:microsoft.com/office/officeart/2005/8/layout/radial1"/>
    <dgm:cxn modelId="{DF90E723-A04A-4425-96A8-1E698C49D38B}" type="presOf" srcId="{C64DECA5-A842-416A-A248-FCE8D3E5705C}" destId="{6458EED6-DE4C-404F-9C67-6723182DEFE0}" srcOrd="0" destOrd="0" presId="urn:microsoft.com/office/officeart/2005/8/layout/radial1"/>
    <dgm:cxn modelId="{8689EF20-1C1F-440E-A4C8-2041B75F3AFC}" type="presOf" srcId="{0895BC42-CED6-4970-90F5-EFE36E06E426}" destId="{928030D8-124E-4C79-84C3-53072130BA74}" srcOrd="0" destOrd="0" presId="urn:microsoft.com/office/officeart/2005/8/layout/radial1"/>
    <dgm:cxn modelId="{8EE1DEF7-5AED-4F32-88BF-8B7365E38FEB}" type="presOf" srcId="{C84C00EB-23D3-4FED-A6A7-A9EE6DB5AE71}" destId="{21C5572B-3066-478E-BDBD-BFD70DC47CDE}" srcOrd="1" destOrd="0" presId="urn:microsoft.com/office/officeart/2005/8/layout/radial1"/>
    <dgm:cxn modelId="{8FD9F61B-7C25-4B62-97F2-C69D392BD780}" srcId="{5F514FB2-FBA5-4EC2-B213-DA0F1306EE43}" destId="{B4C926A0-C4C3-419E-8119-404F5F3B1CDE}" srcOrd="3" destOrd="0" parTransId="{3E591CE4-553E-422B-BC8B-954F1330F68B}" sibTransId="{805C8B1E-2D12-4D65-A58C-513714164631}"/>
    <dgm:cxn modelId="{AAAB01A7-5D39-4874-9CD6-13577192AF15}" srcId="{A93FFA6E-21EF-4A79-BA0E-3982FFDE23E8}" destId="{97B597E8-1D14-42BD-B6E1-ECA2911841D4}" srcOrd="3" destOrd="0" parTransId="{77FACE77-A17C-4A59-9F9A-FD57D71B5067}" sibTransId="{D57372C7-4E1B-4D26-991E-3EF48E4DA8C4}"/>
    <dgm:cxn modelId="{B9A0AADF-79D1-497E-91C1-4E491A867D14}" type="presOf" srcId="{77FACE77-A17C-4A59-9F9A-FD57D71B5067}" destId="{6E7C2F02-21E1-4D2C-B7EA-46135EF86039}" srcOrd="0" destOrd="0" presId="urn:microsoft.com/office/officeart/2005/8/layout/radial1"/>
    <dgm:cxn modelId="{7D9E80E5-AAB3-4384-8A12-6E90E7EF898F}" srcId="{5F514FB2-FBA5-4EC2-B213-DA0F1306EE43}" destId="{8C45DB6C-0C18-4F22-9470-CF129E59B0AC}" srcOrd="2" destOrd="0" parTransId="{5F819FDF-D64A-45A3-91C7-3562CECE3DE7}" sibTransId="{A3934FEE-A077-4A6F-827F-26044AC2ED0D}"/>
    <dgm:cxn modelId="{6E4E0478-3FC4-4214-9358-C9B87452751F}" type="presOf" srcId="{0895BC42-CED6-4970-90F5-EFE36E06E426}" destId="{5C26A40F-2B41-4F6C-AE49-505B71BC369E}" srcOrd="1" destOrd="0" presId="urn:microsoft.com/office/officeart/2005/8/layout/radial1"/>
    <dgm:cxn modelId="{43EF6AA2-EDCD-416A-B9ED-5E23BE62D663}" type="presParOf" srcId="{1FBB784A-51D1-4A91-9B08-62E2BF007150}" destId="{D7C4B6F1-2A98-43E6-862D-33AECF3AD44C}" srcOrd="0" destOrd="0" presId="urn:microsoft.com/office/officeart/2005/8/layout/radial1"/>
    <dgm:cxn modelId="{A8E64AD1-8F08-4DC6-9F3A-D54EE6FD34B4}" type="presParOf" srcId="{1FBB784A-51D1-4A91-9B08-62E2BF007150}" destId="{928030D8-124E-4C79-84C3-53072130BA74}" srcOrd="1" destOrd="0" presId="urn:microsoft.com/office/officeart/2005/8/layout/radial1"/>
    <dgm:cxn modelId="{07CD4E74-533C-4512-9CBB-2425D6F36090}" type="presParOf" srcId="{928030D8-124E-4C79-84C3-53072130BA74}" destId="{5C26A40F-2B41-4F6C-AE49-505B71BC369E}" srcOrd="0" destOrd="0" presId="urn:microsoft.com/office/officeart/2005/8/layout/radial1"/>
    <dgm:cxn modelId="{0F6BBEB6-555E-42FE-ABCA-AF1AD19D9608}" type="presParOf" srcId="{1FBB784A-51D1-4A91-9B08-62E2BF007150}" destId="{9D711011-872C-4AF5-8760-02C480DB485D}" srcOrd="2" destOrd="0" presId="urn:microsoft.com/office/officeart/2005/8/layout/radial1"/>
    <dgm:cxn modelId="{9A257E1F-F9B4-44B2-A511-3C675CA08775}" type="presParOf" srcId="{1FBB784A-51D1-4A91-9B08-62E2BF007150}" destId="{F56DA70E-7245-423E-9C70-83E5E7BA516B}" srcOrd="3" destOrd="0" presId="urn:microsoft.com/office/officeart/2005/8/layout/radial1"/>
    <dgm:cxn modelId="{E7218EC8-CFC8-4603-A601-078E0A981386}" type="presParOf" srcId="{F56DA70E-7245-423E-9C70-83E5E7BA516B}" destId="{21C5572B-3066-478E-BDBD-BFD70DC47CDE}" srcOrd="0" destOrd="0" presId="urn:microsoft.com/office/officeart/2005/8/layout/radial1"/>
    <dgm:cxn modelId="{D4051330-882F-41B5-9C4D-7E540DEF33EB}" type="presParOf" srcId="{1FBB784A-51D1-4A91-9B08-62E2BF007150}" destId="{538DEE10-F0A9-49BE-8D46-CA2108081D9A}" srcOrd="4" destOrd="0" presId="urn:microsoft.com/office/officeart/2005/8/layout/radial1"/>
    <dgm:cxn modelId="{0D6DEE43-1CE1-4F29-BC48-C0598FF7D6C1}" type="presParOf" srcId="{1FBB784A-51D1-4A91-9B08-62E2BF007150}" destId="{82BC71C3-A56E-4C01-A776-4CDC15C59202}" srcOrd="5" destOrd="0" presId="urn:microsoft.com/office/officeart/2005/8/layout/radial1"/>
    <dgm:cxn modelId="{D709AAC8-5F9D-4049-ACFC-82B31881FEB6}" type="presParOf" srcId="{82BC71C3-A56E-4C01-A776-4CDC15C59202}" destId="{AB4F5DF8-D07F-41E6-B5BD-D9F687693829}" srcOrd="0" destOrd="0" presId="urn:microsoft.com/office/officeart/2005/8/layout/radial1"/>
    <dgm:cxn modelId="{FAB4AB1D-C23F-481A-9B9D-8811FDF5FBCF}" type="presParOf" srcId="{1FBB784A-51D1-4A91-9B08-62E2BF007150}" destId="{A326E9E6-5382-4E6C-897E-505DFC8E40F9}" srcOrd="6" destOrd="0" presId="urn:microsoft.com/office/officeart/2005/8/layout/radial1"/>
    <dgm:cxn modelId="{5E1FBD0E-9B90-40FE-9A46-A71F660384D4}" type="presParOf" srcId="{1FBB784A-51D1-4A91-9B08-62E2BF007150}" destId="{6E7C2F02-21E1-4D2C-B7EA-46135EF86039}" srcOrd="7" destOrd="0" presId="urn:microsoft.com/office/officeart/2005/8/layout/radial1"/>
    <dgm:cxn modelId="{C7C255BC-8E9C-4363-B712-F6D4F36049A8}" type="presParOf" srcId="{6E7C2F02-21E1-4D2C-B7EA-46135EF86039}" destId="{DD0D10E8-C173-4DCC-A406-9414837132BF}" srcOrd="0" destOrd="0" presId="urn:microsoft.com/office/officeart/2005/8/layout/radial1"/>
    <dgm:cxn modelId="{14311816-A5E8-4245-9865-3A616CE3F9D8}" type="presParOf" srcId="{1FBB784A-51D1-4A91-9B08-62E2BF007150}" destId="{96A7ED1A-B5A5-4B32-BAC3-93B7437721F9}" srcOrd="8" destOrd="0" presId="urn:microsoft.com/office/officeart/2005/8/layout/radial1"/>
    <dgm:cxn modelId="{1DDE7994-9D15-4DD5-92E3-F14F62AA976C}" type="presParOf" srcId="{1FBB784A-51D1-4A91-9B08-62E2BF007150}" destId="{AFD03FE6-EF1B-4F56-9210-F269E05180E2}" srcOrd="9" destOrd="0" presId="urn:microsoft.com/office/officeart/2005/8/layout/radial1"/>
    <dgm:cxn modelId="{E4096D33-4EA8-432F-94F5-4A465B9FA26F}" type="presParOf" srcId="{AFD03FE6-EF1B-4F56-9210-F269E05180E2}" destId="{93E8226F-1433-400B-BC0F-7882385CE54F}" srcOrd="0" destOrd="0" presId="urn:microsoft.com/office/officeart/2005/8/layout/radial1"/>
    <dgm:cxn modelId="{B82152C0-F7AF-429C-BD46-44776388AB60}" type="presParOf" srcId="{1FBB784A-51D1-4A91-9B08-62E2BF007150}" destId="{6458EED6-DE4C-404F-9C67-6723182DEFE0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9327C-B744-46FA-B50E-8C91A6777E19}" type="doc">
      <dgm:prSet loTypeId="urn:microsoft.com/office/officeart/2005/8/layout/venn1" loCatId="relationship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1B404ADE-3A6E-4FFD-8D9F-29388BC617F9}">
      <dgm:prSet/>
      <dgm:spPr>
        <a:solidFill>
          <a:schemeClr val="tx2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uk-UA" dirty="0" smtClean="0">
              <a:solidFill>
                <a:srgbClr val="006600"/>
              </a:solidFill>
            </a:rPr>
            <a:t>Сучасний світловий мікроскоп є дуже сучасним приладом, який досі має первинне значення у вивченні клітин і їх органоїдів. </a:t>
          </a:r>
          <a:r>
            <a:rPr lang="ru-RU" dirty="0" smtClean="0">
              <a:solidFill>
                <a:srgbClr val="006600"/>
              </a:solidFill>
            </a:rPr>
            <a:t>За </a:t>
          </a:r>
          <a:r>
            <a:rPr lang="ru-RU" dirty="0" err="1" smtClean="0">
              <a:solidFill>
                <a:srgbClr val="006600"/>
              </a:solidFill>
            </a:rPr>
            <a:t>допомогою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світлового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мікроскопа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досягається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збільшення</a:t>
          </a:r>
          <a:r>
            <a:rPr lang="ru-RU" dirty="0" smtClean="0">
              <a:solidFill>
                <a:srgbClr val="006600"/>
              </a:solidFill>
            </a:rPr>
            <a:t> в 2000-2500 </a:t>
          </a:r>
          <a:r>
            <a:rPr lang="ru-RU" dirty="0" err="1" smtClean="0">
              <a:solidFill>
                <a:srgbClr val="006600"/>
              </a:solidFill>
            </a:rPr>
            <a:t>разів</a:t>
          </a:r>
          <a:r>
            <a:rPr lang="ru-RU" dirty="0" smtClean="0">
              <a:solidFill>
                <a:srgbClr val="006600"/>
              </a:solidFill>
            </a:rPr>
            <a:t>. </a:t>
          </a:r>
          <a:r>
            <a:rPr lang="ru-RU" dirty="0" err="1" smtClean="0">
              <a:solidFill>
                <a:srgbClr val="006600"/>
              </a:solidFill>
            </a:rPr>
            <a:t>Нині</a:t>
          </a:r>
          <a:r>
            <a:rPr lang="ru-RU" dirty="0" smtClean="0">
              <a:solidFill>
                <a:srgbClr val="006600"/>
              </a:solidFill>
            </a:rPr>
            <a:t> створено </a:t>
          </a:r>
          <a:r>
            <a:rPr lang="ru-RU" dirty="0" err="1" smtClean="0">
              <a:solidFill>
                <a:srgbClr val="006600"/>
              </a:solidFill>
            </a:rPr>
            <a:t>багато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різноманітних</a:t>
          </a:r>
          <a:r>
            <a:rPr lang="ru-RU" dirty="0" smtClean="0">
              <a:solidFill>
                <a:srgbClr val="006600"/>
              </a:solidFill>
            </a:rPr>
            <a:t> моделей </a:t>
          </a:r>
          <a:r>
            <a:rPr lang="ru-RU" dirty="0" err="1" smtClean="0">
              <a:solidFill>
                <a:srgbClr val="006600"/>
              </a:solidFill>
            </a:rPr>
            <a:t>світлових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мікроскопів</a:t>
          </a:r>
          <a:r>
            <a:rPr lang="ru-RU" dirty="0" smtClean="0">
              <a:solidFill>
                <a:srgbClr val="006600"/>
              </a:solidFill>
            </a:rPr>
            <a:t>. Вони </a:t>
          </a:r>
          <a:r>
            <a:rPr lang="ru-RU" dirty="0" err="1" smtClean="0">
              <a:solidFill>
                <a:srgbClr val="006600"/>
              </a:solidFill>
            </a:rPr>
            <a:t>забезпечують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можливість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багатостороннього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дослідження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клітинних</a:t>
          </a:r>
          <a:r>
            <a:rPr lang="ru-RU" dirty="0" smtClean="0">
              <a:solidFill>
                <a:srgbClr val="006600"/>
              </a:solidFill>
            </a:rPr>
            <a:t> структур </a:t>
          </a:r>
          <a:r>
            <a:rPr lang="ru-RU" dirty="0" err="1" smtClean="0">
              <a:solidFill>
                <a:srgbClr val="006600"/>
              </a:solidFill>
            </a:rPr>
            <a:t>і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їх</a:t>
          </a:r>
          <a:r>
            <a:rPr lang="ru-RU" dirty="0" smtClean="0">
              <a:solidFill>
                <a:srgbClr val="006600"/>
              </a:solidFill>
            </a:rPr>
            <a:t> </a:t>
          </a:r>
          <a:r>
            <a:rPr lang="ru-RU" dirty="0" err="1" smtClean="0">
              <a:solidFill>
                <a:srgbClr val="006600"/>
              </a:solidFill>
            </a:rPr>
            <a:t>функцій</a:t>
          </a:r>
          <a:r>
            <a:rPr lang="ru-RU" dirty="0" smtClean="0">
              <a:solidFill>
                <a:srgbClr val="006600"/>
              </a:solidFill>
            </a:rPr>
            <a:t>. </a:t>
          </a:r>
          <a:endParaRPr lang="ru-RU" dirty="0">
            <a:solidFill>
              <a:srgbClr val="006600"/>
            </a:solidFill>
          </a:endParaRPr>
        </a:p>
      </dgm:t>
    </dgm:pt>
    <dgm:pt modelId="{635C8825-7944-4B8D-88F2-4AC79B8DEAAB}" type="parTrans" cxnId="{91350B38-7B63-403C-ADB1-5C3CD5F473E8}">
      <dgm:prSet/>
      <dgm:spPr/>
      <dgm:t>
        <a:bodyPr/>
        <a:lstStyle/>
        <a:p>
          <a:endParaRPr lang="ru-RU"/>
        </a:p>
      </dgm:t>
    </dgm:pt>
    <dgm:pt modelId="{BEE4F2F7-3F1D-48EB-9C44-90E1141D6165}" type="sibTrans" cxnId="{91350B38-7B63-403C-ADB1-5C3CD5F473E8}">
      <dgm:prSet/>
      <dgm:spPr/>
      <dgm:t>
        <a:bodyPr/>
        <a:lstStyle/>
        <a:p>
          <a:endParaRPr lang="ru-RU"/>
        </a:p>
      </dgm:t>
    </dgm:pt>
    <dgm:pt modelId="{97AE9805-E2DF-48AC-9A14-9EDDBEDD7532}" type="pres">
      <dgm:prSet presAssocID="{5FC9327C-B744-46FA-B50E-8C91A6777E19}" presName="compositeShape" presStyleCnt="0">
        <dgm:presLayoutVars>
          <dgm:chMax val="7"/>
          <dgm:dir/>
          <dgm:resizeHandles val="exact"/>
        </dgm:presLayoutVars>
      </dgm:prSet>
      <dgm:spPr/>
    </dgm:pt>
    <dgm:pt modelId="{D8D47FA2-7EB0-4C64-B0F9-983BC759EF2C}" type="pres">
      <dgm:prSet presAssocID="{1B404ADE-3A6E-4FFD-8D9F-29388BC617F9}" presName="circ1TxSh" presStyleLbl="vennNode1" presStyleIdx="0" presStyleCnt="1" custScaleX="111860" custLinFactNeighborX="-13767" custLinFactNeighborY="-4545"/>
      <dgm:spPr/>
    </dgm:pt>
  </dgm:ptLst>
  <dgm:cxnLst>
    <dgm:cxn modelId="{91350B38-7B63-403C-ADB1-5C3CD5F473E8}" srcId="{5FC9327C-B744-46FA-B50E-8C91A6777E19}" destId="{1B404ADE-3A6E-4FFD-8D9F-29388BC617F9}" srcOrd="0" destOrd="0" parTransId="{635C8825-7944-4B8D-88F2-4AC79B8DEAAB}" sibTransId="{BEE4F2F7-3F1D-48EB-9C44-90E1141D6165}"/>
    <dgm:cxn modelId="{84108584-C4F9-45C1-8B9D-1DA76892E20C}" type="presOf" srcId="{5FC9327C-B744-46FA-B50E-8C91A6777E19}" destId="{97AE9805-E2DF-48AC-9A14-9EDDBEDD7532}" srcOrd="0" destOrd="0" presId="urn:microsoft.com/office/officeart/2005/8/layout/venn1"/>
    <dgm:cxn modelId="{C7B79631-DCC3-437E-B1D0-BD42A04F4381}" type="presOf" srcId="{1B404ADE-3A6E-4FFD-8D9F-29388BC617F9}" destId="{D8D47FA2-7EB0-4C64-B0F9-983BC759EF2C}" srcOrd="0" destOrd="0" presId="urn:microsoft.com/office/officeart/2005/8/layout/venn1"/>
    <dgm:cxn modelId="{F00EE2C5-F0C8-4E23-94D8-6A214139C144}" type="presParOf" srcId="{97AE9805-E2DF-48AC-9A14-9EDDBEDD7532}" destId="{D8D47FA2-7EB0-4C64-B0F9-983BC759EF2C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04738C-38E4-4261-A7BF-860CE7B14A7E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20FF830-2EE2-4CB6-9FD6-21EAFAE2B734}">
      <dgm:prSet/>
      <dgm:spPr>
        <a:ln w="76200">
          <a:solidFill>
            <a:schemeClr val="accent6">
              <a:lumMod val="75000"/>
            </a:schemeClr>
          </a:solidFill>
          <a:prstDash val="sysDot"/>
        </a:ln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З </a:t>
          </a:r>
          <a:r>
            <a:rPr lang="ru-RU" dirty="0" err="1" smtClean="0">
              <a:solidFill>
                <a:schemeClr val="tx1"/>
              </a:solidFill>
            </a:rPr>
            <a:t>винаходом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електронного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мікроскопа</a:t>
          </a:r>
          <a:r>
            <a:rPr lang="ru-RU" dirty="0" smtClean="0">
              <a:solidFill>
                <a:schemeClr val="tx1"/>
              </a:solidFill>
            </a:rPr>
            <a:t> в 1933 р. </a:t>
          </a:r>
          <a:r>
            <a:rPr lang="ru-RU" dirty="0" err="1" smtClean="0">
              <a:solidFill>
                <a:schemeClr val="tx1"/>
              </a:solidFill>
            </a:rPr>
            <a:t>почалася</a:t>
          </a:r>
          <a:r>
            <a:rPr lang="ru-RU" dirty="0" smtClean="0">
              <a:solidFill>
                <a:schemeClr val="tx1"/>
              </a:solidFill>
            </a:rPr>
            <a:t> нова </a:t>
          </a:r>
          <a:r>
            <a:rPr lang="ru-RU" dirty="0" err="1" smtClean="0">
              <a:solidFill>
                <a:schemeClr val="tx1"/>
              </a:solidFill>
            </a:rPr>
            <a:t>епоха</a:t>
          </a:r>
          <a:r>
            <a:rPr lang="ru-RU" dirty="0" smtClean="0">
              <a:solidFill>
                <a:schemeClr val="tx1"/>
              </a:solidFill>
            </a:rPr>
            <a:t> у </a:t>
          </a:r>
          <a:r>
            <a:rPr lang="ru-RU" dirty="0" err="1" smtClean="0">
              <a:solidFill>
                <a:schemeClr val="tx1"/>
              </a:solidFill>
            </a:rPr>
            <a:t>вивченні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будови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клітини</a:t>
          </a:r>
          <a:r>
            <a:rPr lang="ru-RU" dirty="0" smtClean="0">
              <a:solidFill>
                <a:schemeClr val="tx1"/>
              </a:solidFill>
            </a:rPr>
            <a:t>. За </a:t>
          </a:r>
          <a:r>
            <a:rPr lang="ru-RU" dirty="0" err="1" smtClean="0">
              <a:solidFill>
                <a:schemeClr val="tx1"/>
              </a:solidFill>
            </a:rPr>
            <a:t>допомогою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сучасного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електронного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мікроскопа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вдалося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розглянути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багато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нових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важливих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органоїдів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клітини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які</a:t>
          </a:r>
          <a:r>
            <a:rPr lang="ru-RU" dirty="0" smtClean="0">
              <a:solidFill>
                <a:schemeClr val="tx1"/>
              </a:solidFill>
            </a:rPr>
            <a:t> при </a:t>
          </a:r>
          <a:r>
            <a:rPr lang="ru-RU" dirty="0" err="1" smtClean="0">
              <a:solidFill>
                <a:schemeClr val="tx1"/>
              </a:solidFill>
            </a:rPr>
            <a:t>вивченні</a:t>
          </a:r>
          <a:r>
            <a:rPr lang="ru-RU" dirty="0" smtClean="0">
              <a:solidFill>
                <a:schemeClr val="tx1"/>
              </a:solidFill>
            </a:rPr>
            <a:t> у </a:t>
          </a:r>
          <a:r>
            <a:rPr lang="ru-RU" dirty="0" err="1" smtClean="0">
              <a:solidFill>
                <a:schemeClr val="tx1"/>
              </a:solidFill>
            </a:rPr>
            <a:t>світловому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мікроскопі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здавалися</a:t>
          </a:r>
          <a:r>
            <a:rPr lang="ru-RU" dirty="0" smtClean="0">
              <a:solidFill>
                <a:schemeClr val="tx1"/>
              </a:solidFill>
            </a:rPr>
            <a:t> просто </a:t>
          </a:r>
          <a:r>
            <a:rPr lang="ru-RU" dirty="0" err="1" smtClean="0">
              <a:solidFill>
                <a:schemeClr val="tx1"/>
              </a:solidFill>
            </a:rPr>
            <a:t>безструктурними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ділянками</a:t>
          </a:r>
          <a:r>
            <a:rPr lang="ru-RU" dirty="0" smtClean="0">
              <a:solidFill>
                <a:schemeClr val="tx1"/>
              </a:solidFill>
            </a:rPr>
            <a:t>. </a:t>
          </a:r>
          <a:r>
            <a:rPr lang="ru-RU" dirty="0" err="1" smtClean="0">
              <a:solidFill>
                <a:schemeClr val="tx1"/>
              </a:solidFill>
            </a:rPr>
            <a:t>Основна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відмінність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електронного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мікроскопа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від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світлового</a:t>
          </a:r>
          <a:r>
            <a:rPr lang="ru-RU" dirty="0" smtClean="0">
              <a:solidFill>
                <a:schemeClr val="tx1"/>
              </a:solidFill>
            </a:rPr>
            <a:t> в тому, </a:t>
          </a:r>
          <a:r>
            <a:rPr lang="ru-RU" dirty="0" err="1" smtClean="0">
              <a:solidFill>
                <a:schemeClr val="tx1"/>
              </a:solidFill>
            </a:rPr>
            <a:t>що</a:t>
          </a:r>
          <a:r>
            <a:rPr lang="ru-RU" dirty="0" smtClean="0">
              <a:solidFill>
                <a:schemeClr val="tx1"/>
              </a:solidFill>
            </a:rPr>
            <a:t> в </a:t>
          </a:r>
          <a:r>
            <a:rPr lang="ru-RU" dirty="0" err="1" smtClean="0">
              <a:solidFill>
                <a:schemeClr val="tx1"/>
              </a:solidFill>
            </a:rPr>
            <a:t>йому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замість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світла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використовується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швидкий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потік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електронів</a:t>
          </a:r>
          <a:r>
            <a:rPr lang="ru-RU" dirty="0" smtClean="0">
              <a:solidFill>
                <a:schemeClr val="tx1"/>
              </a:solidFill>
            </a:rPr>
            <a:t>, а </a:t>
          </a:r>
          <a:r>
            <a:rPr lang="ru-RU" dirty="0" err="1" smtClean="0">
              <a:solidFill>
                <a:schemeClr val="tx1"/>
              </a:solidFill>
            </a:rPr>
            <a:t>скляні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лінзи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замінені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електромагнітними</a:t>
          </a:r>
          <a:r>
            <a:rPr lang="ru-RU" dirty="0" smtClean="0">
              <a:solidFill>
                <a:schemeClr val="tx1"/>
              </a:solidFill>
            </a:rPr>
            <a:t> полями. </a:t>
          </a:r>
          <a:r>
            <a:rPr lang="ru-RU" dirty="0" err="1" smtClean="0">
              <a:solidFill>
                <a:schemeClr val="tx1"/>
              </a:solidFill>
            </a:rPr>
            <a:t>Джерелом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електронів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тобто</a:t>
          </a:r>
          <a:r>
            <a:rPr lang="ru-RU" dirty="0" smtClean="0">
              <a:solidFill>
                <a:schemeClr val="tx1"/>
              </a:solidFill>
            </a:rPr>
            <a:t> катодом, служить </a:t>
          </a:r>
          <a:r>
            <a:rPr lang="ru-RU" dirty="0" err="1" smtClean="0">
              <a:solidFill>
                <a:schemeClr val="tx1"/>
              </a:solidFill>
            </a:rPr>
            <a:t>вольфрамовий</a:t>
          </a:r>
          <a:r>
            <a:rPr lang="ru-RU" dirty="0" smtClean="0">
              <a:solidFill>
                <a:schemeClr val="tx1"/>
              </a:solidFill>
            </a:rPr>
            <a:t> волосок, </a:t>
          </a:r>
          <a:r>
            <a:rPr lang="ru-RU" dirty="0" err="1" smtClean="0">
              <a:solidFill>
                <a:schemeClr val="tx1"/>
              </a:solidFill>
            </a:rPr>
            <a:t>що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нагрівається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електричним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струмом</a:t>
          </a:r>
          <a:r>
            <a:rPr lang="ru-RU" dirty="0" smtClean="0">
              <a:solidFill>
                <a:schemeClr val="tx1"/>
              </a:solidFill>
            </a:rPr>
            <a:t> до </a:t>
          </a:r>
          <a:r>
            <a:rPr lang="ru-RU" dirty="0" err="1" smtClean="0">
              <a:solidFill>
                <a:schemeClr val="tx1"/>
              </a:solidFill>
            </a:rPr>
            <a:t>розжареного</a:t>
          </a:r>
          <a:r>
            <a:rPr lang="ru-RU" dirty="0" smtClean="0">
              <a:solidFill>
                <a:schemeClr val="tx1"/>
              </a:solidFill>
            </a:rPr>
            <a:t> стану. Пучок </a:t>
          </a:r>
          <a:r>
            <a:rPr lang="ru-RU" dirty="0" err="1" smtClean="0">
              <a:solidFill>
                <a:schemeClr val="tx1"/>
              </a:solidFill>
            </a:rPr>
            <a:t>електронів</a:t>
          </a:r>
          <a:r>
            <a:rPr lang="ru-RU" dirty="0" smtClean="0">
              <a:solidFill>
                <a:schemeClr val="tx1"/>
              </a:solidFill>
            </a:rPr>
            <a:t>, </a:t>
          </a:r>
          <a:r>
            <a:rPr lang="ru-RU" dirty="0" err="1" smtClean="0">
              <a:solidFill>
                <a:schemeClr val="tx1"/>
              </a:solidFill>
            </a:rPr>
            <a:t>що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вилітають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з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err="1" smtClean="0">
              <a:solidFill>
                <a:schemeClr val="tx1"/>
              </a:solidFill>
            </a:rPr>
            <a:t>розжареного</a:t>
          </a:r>
          <a:r>
            <a:rPr lang="ru-RU" dirty="0" smtClean="0">
              <a:solidFill>
                <a:schemeClr val="tx1"/>
              </a:solidFill>
            </a:rPr>
            <a:t> вольфрамового волоска, </a:t>
          </a:r>
          <a:r>
            <a:rPr lang="ru-RU" dirty="0" err="1" smtClean="0">
              <a:solidFill>
                <a:schemeClr val="tx1"/>
              </a:solidFill>
            </a:rPr>
            <a:t>спрямовується</a:t>
          </a:r>
          <a:r>
            <a:rPr lang="ru-RU" dirty="0" smtClean="0">
              <a:solidFill>
                <a:schemeClr val="tx1"/>
              </a:solidFill>
            </a:rPr>
            <a:t> до анода. </a:t>
          </a:r>
          <a:br>
            <a:rPr lang="ru-RU" dirty="0" smtClean="0">
              <a:solidFill>
                <a:schemeClr val="tx1"/>
              </a:solidFill>
            </a:rPr>
          </a:br>
          <a:endParaRPr lang="ru-RU" dirty="0">
            <a:solidFill>
              <a:schemeClr val="tx1"/>
            </a:solidFill>
          </a:endParaRPr>
        </a:p>
      </dgm:t>
    </dgm:pt>
    <dgm:pt modelId="{32C7D940-AFEE-431D-B59F-5B87842B3BFE}" type="parTrans" cxnId="{7F7F6C73-C762-4620-84EF-B6549C19CB7D}">
      <dgm:prSet/>
      <dgm:spPr/>
      <dgm:t>
        <a:bodyPr/>
        <a:lstStyle/>
        <a:p>
          <a:endParaRPr lang="ru-RU"/>
        </a:p>
      </dgm:t>
    </dgm:pt>
    <dgm:pt modelId="{F73CD3D7-8ED7-4814-A725-A0FC04D3164D}" type="sibTrans" cxnId="{7F7F6C73-C762-4620-84EF-B6549C19CB7D}">
      <dgm:prSet/>
      <dgm:spPr/>
      <dgm:t>
        <a:bodyPr/>
        <a:lstStyle/>
        <a:p>
          <a:endParaRPr lang="ru-RU"/>
        </a:p>
      </dgm:t>
    </dgm:pt>
    <dgm:pt modelId="{65641579-ED19-4F89-9B03-D5C3D57FDF6F}" type="pres">
      <dgm:prSet presAssocID="{1904738C-38E4-4261-A7BF-860CE7B14A7E}" presName="linear" presStyleCnt="0">
        <dgm:presLayoutVars>
          <dgm:animLvl val="lvl"/>
          <dgm:resizeHandles val="exact"/>
        </dgm:presLayoutVars>
      </dgm:prSet>
      <dgm:spPr/>
    </dgm:pt>
    <dgm:pt modelId="{17E7F0E0-8965-48CD-9461-B3061FDC1640}" type="pres">
      <dgm:prSet presAssocID="{620FF830-2EE2-4CB6-9FD6-21EAFAE2B73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CBD657D-5DC5-4FD5-B054-9EA9A1A31881}" type="presOf" srcId="{620FF830-2EE2-4CB6-9FD6-21EAFAE2B734}" destId="{17E7F0E0-8965-48CD-9461-B3061FDC1640}" srcOrd="0" destOrd="0" presId="urn:microsoft.com/office/officeart/2005/8/layout/vList2"/>
    <dgm:cxn modelId="{7F7F6C73-C762-4620-84EF-B6549C19CB7D}" srcId="{1904738C-38E4-4261-A7BF-860CE7B14A7E}" destId="{620FF830-2EE2-4CB6-9FD6-21EAFAE2B734}" srcOrd="0" destOrd="0" parTransId="{32C7D940-AFEE-431D-B59F-5B87842B3BFE}" sibTransId="{F73CD3D7-8ED7-4814-A725-A0FC04D3164D}"/>
    <dgm:cxn modelId="{C6C8395A-F911-4418-A3EC-2E5C1E7B0A18}" type="presOf" srcId="{1904738C-38E4-4261-A7BF-860CE7B14A7E}" destId="{65641579-ED19-4F89-9B03-D5C3D57FDF6F}" srcOrd="0" destOrd="0" presId="urn:microsoft.com/office/officeart/2005/8/layout/vList2"/>
    <dgm:cxn modelId="{816BE23C-49C5-4C16-8693-87D156D3DB36}" type="presParOf" srcId="{65641579-ED19-4F89-9B03-D5C3D57FDF6F}" destId="{17E7F0E0-8965-48CD-9461-B3061FDC16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5695ED-5F61-4A74-84BA-B10B526FF340}" type="doc">
      <dgm:prSet loTypeId="urn:microsoft.com/office/officeart/2005/8/layout/radial4" loCatId="relationship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CE9E33EC-44DA-4449-BF6A-0676DF6D0D47}">
      <dgm:prSet phldrT="[Текст]"/>
      <dgm:spPr/>
      <dgm:t>
        <a:bodyPr/>
        <a:lstStyle/>
        <a:p>
          <a:r>
            <a:rPr lang="ru-RU" b="1" i="1" u="none" dirty="0" err="1" smtClean="0">
              <a:solidFill>
                <a:schemeClr val="tx1"/>
              </a:solidFill>
            </a:rPr>
            <a:t>Цитологічні</a:t>
          </a:r>
          <a:r>
            <a:rPr lang="ru-RU" b="1" i="1" u="none" dirty="0" smtClean="0">
              <a:solidFill>
                <a:schemeClr val="tx1"/>
              </a:solidFill>
            </a:rPr>
            <a:t> </a:t>
          </a:r>
          <a:r>
            <a:rPr lang="ru-RU" b="1" i="1" u="none" dirty="0" err="1" smtClean="0">
              <a:solidFill>
                <a:schemeClr val="tx1"/>
              </a:solidFill>
            </a:rPr>
            <a:t>методи</a:t>
          </a:r>
          <a:r>
            <a:rPr lang="ru-RU" b="1" i="1" u="none" dirty="0" smtClean="0">
              <a:solidFill>
                <a:schemeClr val="tx1"/>
              </a:solidFill>
            </a:rPr>
            <a:t> </a:t>
          </a:r>
          <a:r>
            <a:rPr lang="ru-RU" b="1" i="1" u="none" dirty="0" err="1" smtClean="0">
              <a:solidFill>
                <a:schemeClr val="tx1"/>
              </a:solidFill>
            </a:rPr>
            <a:t>дослідження</a:t>
          </a:r>
          <a:r>
            <a:rPr lang="ru-RU" b="1" i="1" u="none" dirty="0" smtClean="0">
              <a:solidFill>
                <a:schemeClr val="tx1"/>
              </a:solidFill>
            </a:rPr>
            <a:t> </a:t>
          </a:r>
          <a:r>
            <a:rPr lang="ru-RU" b="1" i="1" u="none" dirty="0" err="1" smtClean="0">
              <a:solidFill>
                <a:schemeClr val="tx1"/>
              </a:solidFill>
            </a:rPr>
            <a:t>застосовуються</a:t>
          </a:r>
          <a:r>
            <a:rPr lang="ru-RU" b="1" i="1" u="none" dirty="0" smtClean="0">
              <a:solidFill>
                <a:schemeClr val="tx1"/>
              </a:solidFill>
            </a:rPr>
            <a:t>:</a:t>
          </a:r>
          <a:endParaRPr lang="ru-RU" i="1" u="none" dirty="0">
            <a:solidFill>
              <a:schemeClr val="tx1"/>
            </a:solidFill>
          </a:endParaRPr>
        </a:p>
      </dgm:t>
    </dgm:pt>
    <dgm:pt modelId="{CE284543-711B-4495-8EB7-CEB2F7D35A01}" type="parTrans" cxnId="{31B632FF-6AF0-4F19-9B4B-5FF5DE260BD1}">
      <dgm:prSet/>
      <dgm:spPr/>
      <dgm:t>
        <a:bodyPr/>
        <a:lstStyle/>
        <a:p>
          <a:endParaRPr lang="ru-RU"/>
        </a:p>
      </dgm:t>
    </dgm:pt>
    <dgm:pt modelId="{A0A8F5C4-1DD9-4559-A840-876D4D9C8EB4}" type="sibTrans" cxnId="{31B632FF-6AF0-4F19-9B4B-5FF5DE260BD1}">
      <dgm:prSet/>
      <dgm:spPr/>
      <dgm:t>
        <a:bodyPr/>
        <a:lstStyle/>
        <a:p>
          <a:endParaRPr lang="ru-RU"/>
        </a:p>
      </dgm:t>
    </dgm:pt>
    <dgm:pt modelId="{026DF02C-628B-4CDD-A864-5D713FE5CFA1}">
      <dgm:prSet phldrT="[Текст]" custT="1"/>
      <dgm:spPr/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</a:rPr>
            <a:t> В </a:t>
          </a:r>
          <a:r>
            <a:rPr lang="ru-RU" sz="1400" dirty="0" err="1" smtClean="0">
              <a:solidFill>
                <a:schemeClr val="tx1"/>
              </a:solidFill>
            </a:rPr>
            <a:t>онкології</a:t>
          </a:r>
          <a:r>
            <a:rPr lang="ru-RU" sz="1400" dirty="0" smtClean="0">
              <a:solidFill>
                <a:schemeClr val="tx1"/>
              </a:solidFill>
            </a:rPr>
            <a:t> для </a:t>
          </a:r>
          <a:r>
            <a:rPr lang="ru-RU" sz="1400" dirty="0" err="1" smtClean="0">
              <a:solidFill>
                <a:schemeClr val="tx1"/>
              </a:solidFill>
            </a:rPr>
            <a:t>розпізнавання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злоякісних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і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доброякісних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пухлин</a:t>
          </a:r>
          <a:r>
            <a:rPr lang="ru-RU" sz="1400" dirty="0" smtClean="0">
              <a:solidFill>
                <a:schemeClr val="tx1"/>
              </a:solidFill>
            </a:rPr>
            <a:t>; при </a:t>
          </a:r>
          <a:r>
            <a:rPr lang="ru-RU" sz="1400" dirty="0" err="1" smtClean="0">
              <a:solidFill>
                <a:schemeClr val="tx1"/>
              </a:solidFill>
            </a:rPr>
            <a:t>масових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профілактичних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оглядах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з</a:t>
          </a:r>
          <a:r>
            <a:rPr lang="ru-RU" sz="1400" dirty="0" smtClean="0">
              <a:solidFill>
                <a:schemeClr val="tx1"/>
              </a:solidFill>
            </a:rPr>
            <a:t> метою </a:t>
          </a:r>
          <a:r>
            <a:rPr lang="ru-RU" sz="1400" dirty="0" err="1" smtClean="0">
              <a:solidFill>
                <a:schemeClr val="tx1"/>
              </a:solidFill>
            </a:rPr>
            <a:t>виявлення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ранніх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стадій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пухлинного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процесу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і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передракових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захворювань</a:t>
          </a:r>
          <a:r>
            <a:rPr lang="ru-RU" sz="1400" dirty="0" smtClean="0">
              <a:solidFill>
                <a:schemeClr val="tx1"/>
              </a:solidFill>
            </a:rPr>
            <a:t>; при </a:t>
          </a:r>
          <a:r>
            <a:rPr lang="ru-RU" sz="1400" dirty="0" err="1" smtClean="0">
              <a:solidFill>
                <a:schemeClr val="tx1"/>
              </a:solidFill>
            </a:rPr>
            <a:t>спостереженні</a:t>
          </a:r>
          <a:r>
            <a:rPr lang="ru-RU" sz="1400" dirty="0" smtClean="0">
              <a:solidFill>
                <a:schemeClr val="tx1"/>
              </a:solidFill>
            </a:rPr>
            <a:t> за ходом </a:t>
          </a:r>
          <a:r>
            <a:rPr lang="ru-RU" sz="1400" dirty="0" err="1" smtClean="0">
              <a:solidFill>
                <a:schemeClr val="tx1"/>
              </a:solidFill>
            </a:rPr>
            <a:t>протипухлинного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лікування</a:t>
          </a:r>
          <a:r>
            <a:rPr lang="ru-RU" sz="1400" dirty="0" smtClean="0">
              <a:solidFill>
                <a:schemeClr val="tx1"/>
              </a:solidFill>
            </a:rPr>
            <a:t>;</a:t>
          </a:r>
          <a:endParaRPr lang="ru-RU" sz="1400" dirty="0">
            <a:solidFill>
              <a:schemeClr val="tx1"/>
            </a:solidFill>
          </a:endParaRPr>
        </a:p>
      </dgm:t>
    </dgm:pt>
    <dgm:pt modelId="{C47AE8E7-5FD0-43EB-AD12-F7601BE4B07A}" type="parTrans" cxnId="{7021C71E-6807-4AC2-932D-4617377FD217}">
      <dgm:prSet/>
      <dgm:spPr/>
      <dgm:t>
        <a:bodyPr/>
        <a:lstStyle/>
        <a:p>
          <a:endParaRPr lang="ru-RU"/>
        </a:p>
      </dgm:t>
    </dgm:pt>
    <dgm:pt modelId="{06FFCB8E-5333-4264-813C-E2BEB45ABA58}" type="sibTrans" cxnId="{7021C71E-6807-4AC2-932D-4617377FD217}">
      <dgm:prSet/>
      <dgm:spPr/>
      <dgm:t>
        <a:bodyPr/>
        <a:lstStyle/>
        <a:p>
          <a:endParaRPr lang="ru-RU"/>
        </a:p>
      </dgm:t>
    </dgm:pt>
    <dgm:pt modelId="{17E5052D-965C-4FE6-989F-BC1420E12880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в </a:t>
          </a:r>
          <a:r>
            <a:rPr lang="ru-RU" sz="1600" dirty="0" err="1" smtClean="0">
              <a:solidFill>
                <a:schemeClr val="tx1"/>
              </a:solidFill>
            </a:rPr>
            <a:t>гематології</a:t>
          </a:r>
          <a:r>
            <a:rPr lang="ru-RU" sz="1600" dirty="0" smtClean="0">
              <a:solidFill>
                <a:schemeClr val="tx1"/>
              </a:solidFill>
            </a:rPr>
            <a:t> для </a:t>
          </a:r>
          <a:r>
            <a:rPr lang="ru-RU" sz="1600" dirty="0" err="1" smtClean="0">
              <a:solidFill>
                <a:schemeClr val="tx1"/>
              </a:solidFill>
            </a:rPr>
            <a:t>діагностики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захворювань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і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оцінки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ефективності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їх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лікування</a:t>
          </a:r>
          <a:r>
            <a:rPr lang="ru-RU" sz="1600" dirty="0" smtClean="0">
              <a:solidFill>
                <a:schemeClr val="tx1"/>
              </a:solidFill>
            </a:rPr>
            <a:t>;</a:t>
          </a:r>
          <a:endParaRPr lang="ru-RU" sz="1600" dirty="0">
            <a:solidFill>
              <a:schemeClr val="tx1"/>
            </a:solidFill>
          </a:endParaRPr>
        </a:p>
      </dgm:t>
    </dgm:pt>
    <dgm:pt modelId="{88FF04D9-39F0-4186-A9B7-F3DA9DF39945}" type="parTrans" cxnId="{CA261B8F-C7B9-4A64-8365-CF90E0DB2C08}">
      <dgm:prSet/>
      <dgm:spPr/>
      <dgm:t>
        <a:bodyPr/>
        <a:lstStyle/>
        <a:p>
          <a:endParaRPr lang="ru-RU"/>
        </a:p>
      </dgm:t>
    </dgm:pt>
    <dgm:pt modelId="{DD55F371-7075-485B-9900-9D25397DB1ED}" type="sibTrans" cxnId="{CA261B8F-C7B9-4A64-8365-CF90E0DB2C08}">
      <dgm:prSet/>
      <dgm:spPr/>
      <dgm:t>
        <a:bodyPr/>
        <a:lstStyle/>
        <a:p>
          <a:endParaRPr lang="ru-RU"/>
        </a:p>
      </dgm:t>
    </dgm:pt>
    <dgm:pt modelId="{A94F5981-B6E3-418E-AEC4-54E68D7BBBAE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в </a:t>
          </a:r>
          <a:r>
            <a:rPr lang="ru-RU" sz="1600" dirty="0" err="1" smtClean="0">
              <a:solidFill>
                <a:schemeClr val="tx1"/>
              </a:solidFill>
            </a:rPr>
            <a:t>гінекології</a:t>
          </a:r>
          <a:r>
            <a:rPr lang="ru-RU" sz="1600" dirty="0" smtClean="0">
              <a:solidFill>
                <a:schemeClr val="tx1"/>
              </a:solidFill>
            </a:rPr>
            <a:t> - як </a:t>
          </a:r>
          <a:r>
            <a:rPr lang="ru-RU" sz="1600" dirty="0" err="1" smtClean="0">
              <a:solidFill>
                <a:schemeClr val="tx1"/>
              </a:solidFill>
            </a:rPr>
            <a:t>з</a:t>
          </a:r>
          <a:r>
            <a:rPr lang="ru-RU" sz="1600" dirty="0" smtClean="0">
              <a:solidFill>
                <a:schemeClr val="tx1"/>
              </a:solidFill>
            </a:rPr>
            <a:t> метою </a:t>
          </a:r>
          <a:r>
            <a:rPr lang="ru-RU" sz="1600" dirty="0" err="1" smtClean="0">
              <a:solidFill>
                <a:schemeClr val="tx1"/>
              </a:solidFill>
            </a:rPr>
            <a:t>діагностики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онкологічних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захворювань</a:t>
          </a:r>
          <a:r>
            <a:rPr lang="ru-RU" sz="1600" dirty="0" smtClean="0">
              <a:solidFill>
                <a:schemeClr val="tx1"/>
              </a:solidFill>
            </a:rPr>
            <a:t>, так </a:t>
          </a:r>
          <a:r>
            <a:rPr lang="ru-RU" sz="1600" dirty="0" err="1" smtClean="0">
              <a:solidFill>
                <a:schemeClr val="tx1"/>
              </a:solidFill>
            </a:rPr>
            <a:t>і</a:t>
          </a:r>
          <a:r>
            <a:rPr lang="ru-RU" sz="1600" dirty="0" smtClean="0">
              <a:solidFill>
                <a:schemeClr val="tx1"/>
              </a:solidFill>
            </a:rPr>
            <a:t> для </a:t>
          </a:r>
          <a:r>
            <a:rPr lang="ru-RU" sz="1600" dirty="0" err="1" smtClean="0">
              <a:solidFill>
                <a:schemeClr val="tx1"/>
              </a:solidFill>
            </a:rPr>
            <a:t>визначення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вагітності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гормональних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порушень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і</a:t>
          </a:r>
          <a:r>
            <a:rPr lang="ru-RU" sz="1600" dirty="0" smtClean="0">
              <a:solidFill>
                <a:schemeClr val="tx1"/>
              </a:solidFill>
            </a:rPr>
            <a:t> так </a:t>
          </a:r>
          <a:r>
            <a:rPr lang="ru-RU" sz="1600" dirty="0" err="1" smtClean="0">
              <a:solidFill>
                <a:schemeClr val="tx1"/>
              </a:solidFill>
            </a:rPr>
            <a:t>далі</a:t>
          </a:r>
          <a:r>
            <a:rPr lang="ru-RU" sz="1600" dirty="0" smtClean="0">
              <a:solidFill>
                <a:schemeClr val="tx1"/>
              </a:solidFill>
            </a:rPr>
            <a:t>;</a:t>
          </a:r>
          <a:endParaRPr lang="ru-RU" sz="1600" dirty="0">
            <a:solidFill>
              <a:schemeClr val="tx1"/>
            </a:solidFill>
          </a:endParaRPr>
        </a:p>
      </dgm:t>
    </dgm:pt>
    <dgm:pt modelId="{2DAA6D31-8130-46D6-ACEB-985C0723C149}" type="parTrans" cxnId="{F94C8075-F11E-480F-9730-73A76E2A31FC}">
      <dgm:prSet/>
      <dgm:spPr/>
      <dgm:t>
        <a:bodyPr/>
        <a:lstStyle/>
        <a:p>
          <a:endParaRPr lang="ru-RU"/>
        </a:p>
      </dgm:t>
    </dgm:pt>
    <dgm:pt modelId="{A6F6C85D-7A25-4BA3-9865-C694654073FC}" type="sibTrans" cxnId="{F94C8075-F11E-480F-9730-73A76E2A31FC}">
      <dgm:prSet/>
      <dgm:spPr/>
      <dgm:t>
        <a:bodyPr/>
        <a:lstStyle/>
        <a:p>
          <a:endParaRPr lang="ru-RU"/>
        </a:p>
      </dgm:t>
    </dgm:pt>
    <dgm:pt modelId="{965DDE83-4718-4A86-9B5F-1C0109A1FC9A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для </a:t>
          </a:r>
          <a:r>
            <a:rPr lang="ru-RU" sz="1600" dirty="0" err="1" smtClean="0">
              <a:solidFill>
                <a:schemeClr val="tx1"/>
              </a:solidFill>
            </a:rPr>
            <a:t>розпізнавання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багатьох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захворювань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органів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дихання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травлення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сечовиділення</a:t>
          </a:r>
          <a:r>
            <a:rPr lang="ru-RU" sz="1600" dirty="0" smtClean="0">
              <a:solidFill>
                <a:schemeClr val="tx1"/>
              </a:solidFill>
            </a:rPr>
            <a:t>, </a:t>
          </a:r>
          <a:r>
            <a:rPr lang="ru-RU" sz="1600" dirty="0" err="1" smtClean="0">
              <a:solidFill>
                <a:schemeClr val="tx1"/>
              </a:solidFill>
            </a:rPr>
            <a:t>нервової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системи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і</a:t>
          </a:r>
          <a:r>
            <a:rPr lang="ru-RU" sz="1600" dirty="0" smtClean="0">
              <a:solidFill>
                <a:schemeClr val="tx1"/>
              </a:solidFill>
            </a:rPr>
            <a:t> так </a:t>
          </a:r>
          <a:r>
            <a:rPr lang="ru-RU" sz="1600" dirty="0" err="1" smtClean="0">
              <a:solidFill>
                <a:schemeClr val="tx1"/>
              </a:solidFill>
            </a:rPr>
            <a:t>далі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і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оцінки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результатів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їх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600" dirty="0" err="1" smtClean="0">
              <a:solidFill>
                <a:schemeClr val="tx1"/>
              </a:solidFill>
            </a:rPr>
            <a:t>лікування</a:t>
          </a:r>
          <a:r>
            <a:rPr lang="ru-RU" sz="1600" dirty="0" smtClean="0">
              <a:solidFill>
                <a:schemeClr val="tx1"/>
              </a:solidFill>
            </a:rPr>
            <a:t>.</a:t>
          </a:r>
          <a:endParaRPr lang="ru-RU" sz="1600" dirty="0">
            <a:solidFill>
              <a:schemeClr val="tx1"/>
            </a:solidFill>
          </a:endParaRPr>
        </a:p>
      </dgm:t>
    </dgm:pt>
    <dgm:pt modelId="{A31E0653-7CB7-408B-9505-3C795436B867}" type="parTrans" cxnId="{A3038FC4-0FA0-4CB4-B5B4-1CB2D471BFF8}">
      <dgm:prSet/>
      <dgm:spPr/>
      <dgm:t>
        <a:bodyPr/>
        <a:lstStyle/>
        <a:p>
          <a:endParaRPr lang="ru-RU"/>
        </a:p>
      </dgm:t>
    </dgm:pt>
    <dgm:pt modelId="{A96BBC1E-CCC8-4780-8B3C-66FBD662D190}" type="sibTrans" cxnId="{A3038FC4-0FA0-4CB4-B5B4-1CB2D471BFF8}">
      <dgm:prSet/>
      <dgm:spPr/>
      <dgm:t>
        <a:bodyPr/>
        <a:lstStyle/>
        <a:p>
          <a:endParaRPr lang="ru-RU"/>
        </a:p>
      </dgm:t>
    </dgm:pt>
    <dgm:pt modelId="{8A641B42-938B-4B7E-AB90-8CAC4713869D}" type="pres">
      <dgm:prSet presAssocID="{205695ED-5F61-4A74-84BA-B10B526FF34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F567AAD-E9CE-416B-918C-D8EA80E41351}" type="pres">
      <dgm:prSet presAssocID="{CE9E33EC-44DA-4449-BF6A-0676DF6D0D47}" presName="centerShape" presStyleLbl="node0" presStyleIdx="0" presStyleCnt="1" custScaleX="230553" custScaleY="48148" custLinFactNeighborX="-466" custLinFactNeighborY="14253"/>
      <dgm:spPr/>
      <dgm:t>
        <a:bodyPr/>
        <a:lstStyle/>
        <a:p>
          <a:endParaRPr lang="ru-RU"/>
        </a:p>
      </dgm:t>
    </dgm:pt>
    <dgm:pt modelId="{C608C10D-991E-4916-9E9E-E0959904FDC8}" type="pres">
      <dgm:prSet presAssocID="{C47AE8E7-5FD0-43EB-AD12-F7601BE4B07A}" presName="parTrans" presStyleLbl="bgSibTrans2D1" presStyleIdx="0" presStyleCnt="4"/>
      <dgm:spPr/>
    </dgm:pt>
    <dgm:pt modelId="{B971FD5E-CC46-4FDB-A05A-39C192F28B69}" type="pres">
      <dgm:prSet presAssocID="{026DF02C-628B-4CDD-A864-5D713FE5CFA1}" presName="node" presStyleLbl="node1" presStyleIdx="0" presStyleCnt="4" custScaleX="75667" custScaleY="197017" custRadScaleRad="119188" custRadScaleInc="8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CEDC8-8C7E-453F-9EFE-F3F9542DF957}" type="pres">
      <dgm:prSet presAssocID="{88FF04D9-39F0-4186-A9B7-F3DA9DF39945}" presName="parTrans" presStyleLbl="bgSibTrans2D1" presStyleIdx="1" presStyleCnt="4"/>
      <dgm:spPr/>
    </dgm:pt>
    <dgm:pt modelId="{350B1837-78FC-4135-AA4A-D142FE85E929}" type="pres">
      <dgm:prSet presAssocID="{17E5052D-965C-4FE6-989F-BC1420E12880}" presName="node" presStyleLbl="node1" presStyleIdx="1" presStyleCnt="4" custRadScaleRad="111041" custRadScaleInc="125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E53F4-6CC3-45DE-84B2-D63289E58EAD}" type="pres">
      <dgm:prSet presAssocID="{2DAA6D31-8130-46D6-ACEB-985C0723C149}" presName="parTrans" presStyleLbl="bgSibTrans2D1" presStyleIdx="2" presStyleCnt="4"/>
      <dgm:spPr/>
    </dgm:pt>
    <dgm:pt modelId="{FACC14EA-0779-4AAD-B247-796B5C67EA31}" type="pres">
      <dgm:prSet presAssocID="{A94F5981-B6E3-418E-AEC4-54E68D7BBBAE}" presName="node" presStyleLbl="node1" presStyleIdx="2" presStyleCnt="4" custRadScaleRad="110360" custRadScaleInc="-14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6C790-C0BA-4628-8F2D-6B02D97BDEE9}" type="pres">
      <dgm:prSet presAssocID="{A31E0653-7CB7-408B-9505-3C795436B867}" presName="parTrans" presStyleLbl="bgSibTrans2D1" presStyleIdx="3" presStyleCnt="4"/>
      <dgm:spPr/>
    </dgm:pt>
    <dgm:pt modelId="{10E7B30B-0A42-427C-80D2-5AB73D49BCD4}" type="pres">
      <dgm:prSet presAssocID="{965DDE83-4718-4A86-9B5F-1C0109A1FC9A}" presName="node" presStyleLbl="node1" presStyleIdx="3" presStyleCnt="4" custScaleX="75922" custScaleY="195183" custRadScaleRad="117824" custRadScaleInc="-87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DC4F46-293D-4A6D-AB2B-D4DA17E77E7A}" type="presOf" srcId="{205695ED-5F61-4A74-84BA-B10B526FF340}" destId="{8A641B42-938B-4B7E-AB90-8CAC4713869D}" srcOrd="0" destOrd="0" presId="urn:microsoft.com/office/officeart/2005/8/layout/radial4"/>
    <dgm:cxn modelId="{6B1D8C70-91C7-4126-ABB6-4C4C032D2604}" type="presOf" srcId="{CE9E33EC-44DA-4449-BF6A-0676DF6D0D47}" destId="{FF567AAD-E9CE-416B-918C-D8EA80E41351}" srcOrd="0" destOrd="0" presId="urn:microsoft.com/office/officeart/2005/8/layout/radial4"/>
    <dgm:cxn modelId="{8E5F499B-0A5D-461B-9504-CA5BA6305597}" type="presOf" srcId="{C47AE8E7-5FD0-43EB-AD12-F7601BE4B07A}" destId="{C608C10D-991E-4916-9E9E-E0959904FDC8}" srcOrd="0" destOrd="0" presId="urn:microsoft.com/office/officeart/2005/8/layout/radial4"/>
    <dgm:cxn modelId="{DB5625C6-01AA-4C1F-B375-ABDF70E984DD}" type="presOf" srcId="{A31E0653-7CB7-408B-9505-3C795436B867}" destId="{ACF6C790-C0BA-4628-8F2D-6B02D97BDEE9}" srcOrd="0" destOrd="0" presId="urn:microsoft.com/office/officeart/2005/8/layout/radial4"/>
    <dgm:cxn modelId="{57EDEFD2-D8B7-4C65-A724-7EA5A9E8DA14}" type="presOf" srcId="{965DDE83-4718-4A86-9B5F-1C0109A1FC9A}" destId="{10E7B30B-0A42-427C-80D2-5AB73D49BCD4}" srcOrd="0" destOrd="0" presId="urn:microsoft.com/office/officeart/2005/8/layout/radial4"/>
    <dgm:cxn modelId="{31B632FF-6AF0-4F19-9B4B-5FF5DE260BD1}" srcId="{205695ED-5F61-4A74-84BA-B10B526FF340}" destId="{CE9E33EC-44DA-4449-BF6A-0676DF6D0D47}" srcOrd="0" destOrd="0" parTransId="{CE284543-711B-4495-8EB7-CEB2F7D35A01}" sibTransId="{A0A8F5C4-1DD9-4559-A840-876D4D9C8EB4}"/>
    <dgm:cxn modelId="{05F38549-C872-4F4C-94D9-05895A8BDA02}" type="presOf" srcId="{A94F5981-B6E3-418E-AEC4-54E68D7BBBAE}" destId="{FACC14EA-0779-4AAD-B247-796B5C67EA31}" srcOrd="0" destOrd="0" presId="urn:microsoft.com/office/officeart/2005/8/layout/radial4"/>
    <dgm:cxn modelId="{7021C71E-6807-4AC2-932D-4617377FD217}" srcId="{CE9E33EC-44DA-4449-BF6A-0676DF6D0D47}" destId="{026DF02C-628B-4CDD-A864-5D713FE5CFA1}" srcOrd="0" destOrd="0" parTransId="{C47AE8E7-5FD0-43EB-AD12-F7601BE4B07A}" sibTransId="{06FFCB8E-5333-4264-813C-E2BEB45ABA58}"/>
    <dgm:cxn modelId="{A3038FC4-0FA0-4CB4-B5B4-1CB2D471BFF8}" srcId="{CE9E33EC-44DA-4449-BF6A-0676DF6D0D47}" destId="{965DDE83-4718-4A86-9B5F-1C0109A1FC9A}" srcOrd="3" destOrd="0" parTransId="{A31E0653-7CB7-408B-9505-3C795436B867}" sibTransId="{A96BBC1E-CCC8-4780-8B3C-66FBD662D190}"/>
    <dgm:cxn modelId="{CA261B8F-C7B9-4A64-8365-CF90E0DB2C08}" srcId="{CE9E33EC-44DA-4449-BF6A-0676DF6D0D47}" destId="{17E5052D-965C-4FE6-989F-BC1420E12880}" srcOrd="1" destOrd="0" parTransId="{88FF04D9-39F0-4186-A9B7-F3DA9DF39945}" sibTransId="{DD55F371-7075-485B-9900-9D25397DB1ED}"/>
    <dgm:cxn modelId="{24DE1C44-D81D-460A-A6C1-974ABD2E3762}" type="presOf" srcId="{88FF04D9-39F0-4186-A9B7-F3DA9DF39945}" destId="{F4ACEDC8-8C7E-453F-9EFE-F3F9542DF957}" srcOrd="0" destOrd="0" presId="urn:microsoft.com/office/officeart/2005/8/layout/radial4"/>
    <dgm:cxn modelId="{F94C8075-F11E-480F-9730-73A76E2A31FC}" srcId="{CE9E33EC-44DA-4449-BF6A-0676DF6D0D47}" destId="{A94F5981-B6E3-418E-AEC4-54E68D7BBBAE}" srcOrd="2" destOrd="0" parTransId="{2DAA6D31-8130-46D6-ACEB-985C0723C149}" sibTransId="{A6F6C85D-7A25-4BA3-9865-C694654073FC}"/>
    <dgm:cxn modelId="{1A5E2D99-064B-48F6-81FA-5859EF456798}" type="presOf" srcId="{2DAA6D31-8130-46D6-ACEB-985C0723C149}" destId="{F22E53F4-6CC3-45DE-84B2-D63289E58EAD}" srcOrd="0" destOrd="0" presId="urn:microsoft.com/office/officeart/2005/8/layout/radial4"/>
    <dgm:cxn modelId="{E3A736FD-6666-4E1D-8EA5-1BF947458EC3}" type="presOf" srcId="{026DF02C-628B-4CDD-A864-5D713FE5CFA1}" destId="{B971FD5E-CC46-4FDB-A05A-39C192F28B69}" srcOrd="0" destOrd="0" presId="urn:microsoft.com/office/officeart/2005/8/layout/radial4"/>
    <dgm:cxn modelId="{8F81879F-30A4-4DC8-9820-BD30C659EFE7}" type="presOf" srcId="{17E5052D-965C-4FE6-989F-BC1420E12880}" destId="{350B1837-78FC-4135-AA4A-D142FE85E929}" srcOrd="0" destOrd="0" presId="urn:microsoft.com/office/officeart/2005/8/layout/radial4"/>
    <dgm:cxn modelId="{495F35BB-FF58-4202-AB4D-22ABC679983B}" type="presParOf" srcId="{8A641B42-938B-4B7E-AB90-8CAC4713869D}" destId="{FF567AAD-E9CE-416B-918C-D8EA80E41351}" srcOrd="0" destOrd="0" presId="urn:microsoft.com/office/officeart/2005/8/layout/radial4"/>
    <dgm:cxn modelId="{44BE1D3B-57AA-480F-8980-1DA18A221BF9}" type="presParOf" srcId="{8A641B42-938B-4B7E-AB90-8CAC4713869D}" destId="{C608C10D-991E-4916-9E9E-E0959904FDC8}" srcOrd="1" destOrd="0" presId="urn:microsoft.com/office/officeart/2005/8/layout/radial4"/>
    <dgm:cxn modelId="{EA6E39BF-3FCB-41B6-8556-10289DAD619D}" type="presParOf" srcId="{8A641B42-938B-4B7E-AB90-8CAC4713869D}" destId="{B971FD5E-CC46-4FDB-A05A-39C192F28B69}" srcOrd="2" destOrd="0" presId="urn:microsoft.com/office/officeart/2005/8/layout/radial4"/>
    <dgm:cxn modelId="{C78D29C8-7471-4109-AA77-BF6FC04FC3B4}" type="presParOf" srcId="{8A641B42-938B-4B7E-AB90-8CAC4713869D}" destId="{F4ACEDC8-8C7E-453F-9EFE-F3F9542DF957}" srcOrd="3" destOrd="0" presId="urn:microsoft.com/office/officeart/2005/8/layout/radial4"/>
    <dgm:cxn modelId="{6FA6744A-5CD8-4F7A-A001-EA7211F64A4C}" type="presParOf" srcId="{8A641B42-938B-4B7E-AB90-8CAC4713869D}" destId="{350B1837-78FC-4135-AA4A-D142FE85E929}" srcOrd="4" destOrd="0" presId="urn:microsoft.com/office/officeart/2005/8/layout/radial4"/>
    <dgm:cxn modelId="{48762360-F939-4EF7-9163-4BB1D46091BF}" type="presParOf" srcId="{8A641B42-938B-4B7E-AB90-8CAC4713869D}" destId="{F22E53F4-6CC3-45DE-84B2-D63289E58EAD}" srcOrd="5" destOrd="0" presId="urn:microsoft.com/office/officeart/2005/8/layout/radial4"/>
    <dgm:cxn modelId="{D0BD94C0-06E3-4228-B44C-5C31266C0944}" type="presParOf" srcId="{8A641B42-938B-4B7E-AB90-8CAC4713869D}" destId="{FACC14EA-0779-4AAD-B247-796B5C67EA31}" srcOrd="6" destOrd="0" presId="urn:microsoft.com/office/officeart/2005/8/layout/radial4"/>
    <dgm:cxn modelId="{C8DCA444-FF08-420F-BF39-5DB3F0DC767D}" type="presParOf" srcId="{8A641B42-938B-4B7E-AB90-8CAC4713869D}" destId="{ACF6C790-C0BA-4628-8F2D-6B02D97BDEE9}" srcOrd="7" destOrd="0" presId="urn:microsoft.com/office/officeart/2005/8/layout/radial4"/>
    <dgm:cxn modelId="{BA893F1B-D544-46DF-AC1C-779EB0557BC9}" type="presParOf" srcId="{8A641B42-938B-4B7E-AB90-8CAC4713869D}" destId="{10E7B30B-0A42-427C-80D2-5AB73D49BCD4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C4B6F1-2A98-43E6-862D-33AECF3AD44C}">
      <dsp:nvSpPr>
        <dsp:cNvPr id="0" name=""/>
        <dsp:cNvSpPr/>
      </dsp:nvSpPr>
      <dsp:spPr>
        <a:xfrm>
          <a:off x="3265536" y="2492913"/>
          <a:ext cx="1893862" cy="18938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0" i="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err="1" smtClean="0">
              <a:solidFill>
                <a:srgbClr val="C00000"/>
              </a:solidFill>
            </a:rPr>
            <a:t>Розрізняють</a:t>
          </a:r>
          <a:r>
            <a:rPr lang="ru-RU" sz="1800" b="1" i="0" kern="1200" dirty="0" smtClean="0">
              <a:solidFill>
                <a:srgbClr val="C00000"/>
              </a:solidFill>
            </a:rPr>
            <a:t> </a:t>
          </a:r>
          <a:r>
            <a:rPr lang="ru-RU" sz="1800" b="1" i="0" kern="1200" dirty="0" err="1" smtClean="0">
              <a:solidFill>
                <a:srgbClr val="C00000"/>
              </a:solidFill>
            </a:rPr>
            <a:t>такі</a:t>
          </a:r>
          <a:r>
            <a:rPr lang="ru-RU" sz="1800" b="1" i="0" kern="1200" dirty="0" smtClean="0">
              <a:solidFill>
                <a:srgbClr val="C00000"/>
              </a:solidFill>
            </a:rPr>
            <a:t> </a:t>
          </a:r>
          <a:r>
            <a:rPr lang="ru-RU" sz="1800" b="1" i="0" kern="1200" dirty="0" err="1" smtClean="0">
              <a:solidFill>
                <a:srgbClr val="C00000"/>
              </a:solidFill>
            </a:rPr>
            <a:t>методи</a:t>
          </a:r>
          <a:r>
            <a:rPr lang="ru-RU" sz="1800" b="1" i="0" kern="1200" dirty="0" smtClean="0">
              <a:solidFill>
                <a:srgbClr val="C00000"/>
              </a:solidFill>
            </a:rPr>
            <a:t> </a:t>
          </a:r>
          <a:r>
            <a:rPr lang="ru-RU" sz="1800" b="1" i="0" kern="1200" dirty="0" err="1" smtClean="0">
              <a:solidFill>
                <a:srgbClr val="C00000"/>
              </a:solidFill>
            </a:rPr>
            <a:t>цитологічних</a:t>
          </a:r>
          <a:r>
            <a:rPr lang="ru-RU" sz="1800" b="1" i="0" kern="1200" dirty="0" smtClean="0">
              <a:solidFill>
                <a:srgbClr val="C00000"/>
              </a:solidFill>
            </a:rPr>
            <a:t> </a:t>
          </a:r>
          <a:r>
            <a:rPr lang="ru-RU" sz="1800" b="1" i="0" kern="1200" dirty="0" err="1" smtClean="0">
              <a:solidFill>
                <a:srgbClr val="C00000"/>
              </a:solidFill>
            </a:rPr>
            <a:t>досліджень</a:t>
          </a:r>
          <a:r>
            <a:rPr lang="ru-RU" sz="1800" b="1" i="0" kern="1200" dirty="0" smtClean="0">
              <a:solidFill>
                <a:srgbClr val="C00000"/>
              </a:solidFill>
            </a:rPr>
            <a:t>:</a:t>
          </a:r>
          <a:r>
            <a:rPr lang="ru-RU" sz="1800" kern="1200" dirty="0" smtClean="0"/>
            <a:t/>
          </a:r>
          <a:br>
            <a:rPr lang="ru-RU" sz="1800" kern="1200" dirty="0" smtClean="0"/>
          </a:b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500" kern="1200" dirty="0"/>
        </a:p>
      </dsp:txBody>
      <dsp:txXfrm>
        <a:off x="3265536" y="2492913"/>
        <a:ext cx="1893862" cy="1893862"/>
      </dsp:txXfrm>
    </dsp:sp>
    <dsp:sp modelId="{928030D8-124E-4C79-84C3-53072130BA74}">
      <dsp:nvSpPr>
        <dsp:cNvPr id="0" name=""/>
        <dsp:cNvSpPr/>
      </dsp:nvSpPr>
      <dsp:spPr>
        <a:xfrm rot="16200000">
          <a:off x="3926363" y="2186577"/>
          <a:ext cx="572209" cy="40462"/>
        </a:xfrm>
        <a:custGeom>
          <a:avLst/>
          <a:gdLst/>
          <a:ahLst/>
          <a:cxnLst/>
          <a:rect l="0" t="0" r="0" b="0"/>
          <a:pathLst>
            <a:path>
              <a:moveTo>
                <a:pt x="0" y="20231"/>
              </a:moveTo>
              <a:lnTo>
                <a:pt x="572209" y="202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200000">
        <a:off x="4198162" y="2192503"/>
        <a:ext cx="28610" cy="28610"/>
      </dsp:txXfrm>
    </dsp:sp>
    <dsp:sp modelId="{9D711011-872C-4AF5-8760-02C480DB485D}">
      <dsp:nvSpPr>
        <dsp:cNvPr id="0" name=""/>
        <dsp:cNvSpPr/>
      </dsp:nvSpPr>
      <dsp:spPr>
        <a:xfrm>
          <a:off x="3265536" y="26842"/>
          <a:ext cx="1893862" cy="18938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 smtClean="0">
              <a:solidFill>
                <a:srgbClr val="C00000"/>
              </a:solidFill>
            </a:rPr>
            <a:t>світлова</a:t>
          </a:r>
          <a:r>
            <a:rPr lang="ru-RU" sz="2000" b="0" i="0" kern="1200" dirty="0" smtClean="0">
              <a:solidFill>
                <a:srgbClr val="C00000"/>
              </a:solidFill>
            </a:rPr>
            <a:t> </a:t>
          </a:r>
          <a:r>
            <a:rPr lang="ru-RU" sz="2000" b="0" i="0" kern="1200" dirty="0" err="1" smtClean="0">
              <a:solidFill>
                <a:srgbClr val="C00000"/>
              </a:solidFill>
            </a:rPr>
            <a:t>мікроскопія</a:t>
          </a:r>
          <a:r>
            <a:rPr lang="ru-RU" sz="2000" kern="1200" dirty="0" smtClean="0">
              <a:solidFill>
                <a:srgbClr val="C00000"/>
              </a:solidFill>
            </a:rPr>
            <a:t/>
          </a:r>
          <a:br>
            <a:rPr lang="ru-RU" sz="2000" kern="1200" dirty="0" smtClean="0">
              <a:solidFill>
                <a:srgbClr val="C00000"/>
              </a:solidFill>
            </a:rPr>
          </a:br>
          <a:endParaRPr lang="ru-RU" sz="2000" kern="1200" dirty="0">
            <a:solidFill>
              <a:srgbClr val="C00000"/>
            </a:solidFill>
          </a:endParaRPr>
        </a:p>
      </dsp:txBody>
      <dsp:txXfrm>
        <a:off x="3265536" y="26842"/>
        <a:ext cx="1893862" cy="1893862"/>
      </dsp:txXfrm>
    </dsp:sp>
    <dsp:sp modelId="{F56DA70E-7245-423E-9C70-83E5E7BA516B}">
      <dsp:nvSpPr>
        <dsp:cNvPr id="0" name=""/>
        <dsp:cNvSpPr/>
      </dsp:nvSpPr>
      <dsp:spPr>
        <a:xfrm rot="20520000">
          <a:off x="5099050" y="3038584"/>
          <a:ext cx="572209" cy="40462"/>
        </a:xfrm>
        <a:custGeom>
          <a:avLst/>
          <a:gdLst/>
          <a:ahLst/>
          <a:cxnLst/>
          <a:rect l="0" t="0" r="0" b="0"/>
          <a:pathLst>
            <a:path>
              <a:moveTo>
                <a:pt x="0" y="20231"/>
              </a:moveTo>
              <a:lnTo>
                <a:pt x="572209" y="202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0520000">
        <a:off x="5370849" y="3044510"/>
        <a:ext cx="28610" cy="28610"/>
      </dsp:txXfrm>
    </dsp:sp>
    <dsp:sp modelId="{538DEE10-F0A9-49BE-8D46-CA2108081D9A}">
      <dsp:nvSpPr>
        <dsp:cNvPr id="0" name=""/>
        <dsp:cNvSpPr/>
      </dsp:nvSpPr>
      <dsp:spPr>
        <a:xfrm>
          <a:off x="5610910" y="1730855"/>
          <a:ext cx="1893862" cy="18938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 smtClean="0">
              <a:solidFill>
                <a:srgbClr val="C00000"/>
              </a:solidFill>
            </a:rPr>
            <a:t>електронна</a:t>
          </a:r>
          <a:r>
            <a:rPr lang="ru-RU" sz="2000" b="0" i="0" kern="1200" dirty="0" smtClean="0">
              <a:solidFill>
                <a:srgbClr val="C00000"/>
              </a:solidFill>
            </a:rPr>
            <a:t> </a:t>
          </a:r>
          <a:r>
            <a:rPr lang="ru-RU" sz="2000" b="0" i="0" kern="1200" dirty="0" err="1" smtClean="0">
              <a:solidFill>
                <a:srgbClr val="C00000"/>
              </a:solidFill>
            </a:rPr>
            <a:t>мікроскопія</a:t>
          </a:r>
          <a:r>
            <a:rPr lang="ru-RU" sz="1400" kern="1200" dirty="0" smtClean="0"/>
            <a:t/>
          </a:r>
          <a:br>
            <a:rPr lang="ru-RU" sz="1400" kern="1200" dirty="0" smtClean="0"/>
          </a:br>
          <a:endParaRPr lang="ru-RU" sz="1400" kern="1200" dirty="0"/>
        </a:p>
      </dsp:txBody>
      <dsp:txXfrm>
        <a:off x="5610910" y="1730855"/>
        <a:ext cx="1893862" cy="1893862"/>
      </dsp:txXfrm>
    </dsp:sp>
    <dsp:sp modelId="{82BC71C3-A56E-4C01-A776-4CDC15C59202}">
      <dsp:nvSpPr>
        <dsp:cNvPr id="0" name=""/>
        <dsp:cNvSpPr/>
      </dsp:nvSpPr>
      <dsp:spPr>
        <a:xfrm rot="3240000">
          <a:off x="4651123" y="4417160"/>
          <a:ext cx="572209" cy="40462"/>
        </a:xfrm>
        <a:custGeom>
          <a:avLst/>
          <a:gdLst/>
          <a:ahLst/>
          <a:cxnLst/>
          <a:rect l="0" t="0" r="0" b="0"/>
          <a:pathLst>
            <a:path>
              <a:moveTo>
                <a:pt x="0" y="20231"/>
              </a:moveTo>
              <a:lnTo>
                <a:pt x="572209" y="202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240000">
        <a:off x="4922923" y="4423086"/>
        <a:ext cx="28610" cy="28610"/>
      </dsp:txXfrm>
    </dsp:sp>
    <dsp:sp modelId="{A326E9E6-5382-4E6C-897E-505DFC8E40F9}">
      <dsp:nvSpPr>
        <dsp:cNvPr id="0" name=""/>
        <dsp:cNvSpPr/>
      </dsp:nvSpPr>
      <dsp:spPr>
        <a:xfrm>
          <a:off x="4715057" y="4488007"/>
          <a:ext cx="1893862" cy="18938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err="1" smtClean="0">
              <a:solidFill>
                <a:srgbClr val="FF0000"/>
              </a:solidFill>
            </a:rPr>
            <a:t>Методи</a:t>
          </a:r>
          <a:r>
            <a:rPr lang="ru-RU" sz="1800" b="0" i="0" kern="1200" dirty="0" smtClean="0">
              <a:solidFill>
                <a:srgbClr val="FF0000"/>
              </a:solidFill>
            </a:rPr>
            <a:t> </a:t>
          </a:r>
          <a:r>
            <a:rPr lang="ru-RU" sz="1800" b="0" i="0" kern="1200" dirty="0" err="1" smtClean="0">
              <a:solidFill>
                <a:srgbClr val="FF0000"/>
              </a:solidFill>
            </a:rPr>
            <a:t>мікрургії</a:t>
          </a:r>
          <a:r>
            <a:rPr lang="ru-RU" sz="1800" b="0" i="0" kern="1200" dirty="0" smtClean="0">
              <a:solidFill>
                <a:srgbClr val="FF0000"/>
              </a:solidFill>
            </a:rPr>
            <a:t> (</a:t>
          </a:r>
          <a:r>
            <a:rPr lang="ru-RU" sz="1600" b="0" i="0" kern="1200" dirty="0" err="1" smtClean="0">
              <a:solidFill>
                <a:srgbClr val="FF0000"/>
              </a:solidFill>
            </a:rPr>
            <a:t>мікрохірургі</a:t>
          </a:r>
          <a:r>
            <a:rPr lang="ru-RU" sz="1800" b="0" i="0" kern="1200" dirty="0" err="1" smtClean="0">
              <a:solidFill>
                <a:srgbClr val="FF0000"/>
              </a:solidFill>
            </a:rPr>
            <a:t>я</a:t>
          </a:r>
          <a:r>
            <a:rPr lang="ru-RU" sz="1800" b="0" i="0" kern="1200" dirty="0" smtClean="0">
              <a:solidFill>
                <a:srgbClr val="FF0000"/>
              </a:solidFill>
            </a:rPr>
            <a:t>)</a:t>
          </a:r>
          <a:br>
            <a:rPr lang="ru-RU" sz="1800" b="0" i="0" kern="1200" dirty="0" smtClean="0">
              <a:solidFill>
                <a:srgbClr val="FF0000"/>
              </a:solidFill>
            </a:rPr>
          </a:br>
          <a:endParaRPr lang="ru-RU" sz="1800" b="0" i="0" kern="1200" dirty="0">
            <a:solidFill>
              <a:srgbClr val="FF0000"/>
            </a:solidFill>
          </a:endParaRPr>
        </a:p>
      </dsp:txBody>
      <dsp:txXfrm>
        <a:off x="4715057" y="4488007"/>
        <a:ext cx="1893862" cy="1893862"/>
      </dsp:txXfrm>
    </dsp:sp>
    <dsp:sp modelId="{6E7C2F02-21E1-4D2C-B7EA-46135EF86039}">
      <dsp:nvSpPr>
        <dsp:cNvPr id="0" name=""/>
        <dsp:cNvSpPr/>
      </dsp:nvSpPr>
      <dsp:spPr>
        <a:xfrm rot="7560000">
          <a:off x="3201602" y="4417160"/>
          <a:ext cx="572209" cy="40462"/>
        </a:xfrm>
        <a:custGeom>
          <a:avLst/>
          <a:gdLst/>
          <a:ahLst/>
          <a:cxnLst/>
          <a:rect l="0" t="0" r="0" b="0"/>
          <a:pathLst>
            <a:path>
              <a:moveTo>
                <a:pt x="0" y="20231"/>
              </a:moveTo>
              <a:lnTo>
                <a:pt x="572209" y="202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7560000">
        <a:off x="3473402" y="4423086"/>
        <a:ext cx="28610" cy="28610"/>
      </dsp:txXfrm>
    </dsp:sp>
    <dsp:sp modelId="{96A7ED1A-B5A5-4B32-BAC3-93B7437721F9}">
      <dsp:nvSpPr>
        <dsp:cNvPr id="0" name=""/>
        <dsp:cNvSpPr/>
      </dsp:nvSpPr>
      <dsp:spPr>
        <a:xfrm>
          <a:off x="1816016" y="4488007"/>
          <a:ext cx="1893862" cy="18938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err="1" smtClean="0">
              <a:solidFill>
                <a:srgbClr val="C00000"/>
              </a:solidFill>
            </a:rPr>
            <a:t>прижиттєве</a:t>
          </a:r>
          <a:r>
            <a:rPr lang="ru-RU" sz="2000" b="0" i="0" kern="1200" dirty="0" smtClean="0">
              <a:solidFill>
                <a:srgbClr val="C00000"/>
              </a:solidFill>
            </a:rPr>
            <a:t> </a:t>
          </a:r>
          <a:r>
            <a:rPr lang="ru-RU" sz="2000" b="0" i="0" kern="1200" dirty="0" err="1" smtClean="0">
              <a:solidFill>
                <a:srgbClr val="C00000"/>
              </a:solidFill>
            </a:rPr>
            <a:t>вивчення</a:t>
          </a:r>
          <a:r>
            <a:rPr lang="ru-RU" sz="2000" kern="1200" dirty="0" smtClean="0"/>
            <a:t/>
          </a:r>
          <a:br>
            <a:rPr lang="ru-RU" sz="2000" kern="1200" dirty="0" smtClean="0"/>
          </a:br>
          <a:endParaRPr lang="ru-RU" sz="2000" kern="1200" dirty="0"/>
        </a:p>
      </dsp:txBody>
      <dsp:txXfrm>
        <a:off x="1816016" y="4488007"/>
        <a:ext cx="1893862" cy="1893862"/>
      </dsp:txXfrm>
    </dsp:sp>
    <dsp:sp modelId="{AFD03FE6-EF1B-4F56-9210-F269E05180E2}">
      <dsp:nvSpPr>
        <dsp:cNvPr id="0" name=""/>
        <dsp:cNvSpPr/>
      </dsp:nvSpPr>
      <dsp:spPr>
        <a:xfrm rot="11880000">
          <a:off x="2753676" y="3038584"/>
          <a:ext cx="572209" cy="40462"/>
        </a:xfrm>
        <a:custGeom>
          <a:avLst/>
          <a:gdLst/>
          <a:ahLst/>
          <a:cxnLst/>
          <a:rect l="0" t="0" r="0" b="0"/>
          <a:pathLst>
            <a:path>
              <a:moveTo>
                <a:pt x="0" y="20231"/>
              </a:moveTo>
              <a:lnTo>
                <a:pt x="572209" y="202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1880000">
        <a:off x="3025475" y="3044510"/>
        <a:ext cx="28610" cy="28610"/>
      </dsp:txXfrm>
    </dsp:sp>
    <dsp:sp modelId="{6458EED6-DE4C-404F-9C67-6723182DEFE0}">
      <dsp:nvSpPr>
        <dsp:cNvPr id="0" name=""/>
        <dsp:cNvSpPr/>
      </dsp:nvSpPr>
      <dsp:spPr>
        <a:xfrm>
          <a:off x="920163" y="1730855"/>
          <a:ext cx="1893862" cy="189386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solidFill>
                <a:srgbClr val="C00000"/>
              </a:solidFill>
            </a:rPr>
            <a:t>метод </a:t>
          </a:r>
          <a:r>
            <a:rPr lang="ru-RU" sz="2000" b="0" i="0" kern="1200" dirty="0" err="1" smtClean="0">
              <a:solidFill>
                <a:srgbClr val="C00000"/>
              </a:solidFill>
            </a:rPr>
            <a:t>мічених</a:t>
          </a:r>
          <a:r>
            <a:rPr lang="ru-RU" sz="2000" b="0" i="0" kern="1200" dirty="0" smtClean="0">
              <a:solidFill>
                <a:srgbClr val="C00000"/>
              </a:solidFill>
            </a:rPr>
            <a:t> </a:t>
          </a:r>
          <a:r>
            <a:rPr lang="ru-RU" sz="2000" b="0" i="0" kern="1200" dirty="0" err="1" smtClean="0">
              <a:solidFill>
                <a:srgbClr val="C00000"/>
              </a:solidFill>
            </a:rPr>
            <a:t>атомів</a:t>
          </a:r>
          <a:r>
            <a:rPr lang="ru-RU" sz="2000" b="0" i="0" kern="1200" dirty="0" smtClean="0">
              <a:solidFill>
                <a:srgbClr val="C00000"/>
              </a:solidFill>
            </a:rPr>
            <a:t> та </a:t>
          </a:r>
          <a:r>
            <a:rPr lang="ru-RU" sz="2000" b="0" i="0" kern="1200" dirty="0" err="1" smtClean="0">
              <a:solidFill>
                <a:srgbClr val="C00000"/>
              </a:solidFill>
            </a:rPr>
            <a:t>ін</a:t>
          </a:r>
          <a:r>
            <a:rPr lang="ru-RU" sz="2000" b="0" i="0" kern="1200" dirty="0" smtClean="0">
              <a:solidFill>
                <a:srgbClr val="C00000"/>
              </a:solidFill>
            </a:rPr>
            <a:t>.</a:t>
          </a:r>
          <a:r>
            <a:rPr lang="ru-RU" sz="2000" kern="1200" dirty="0" smtClean="0">
              <a:solidFill>
                <a:srgbClr val="C00000"/>
              </a:solidFill>
            </a:rPr>
            <a:t/>
          </a:r>
          <a:br>
            <a:rPr lang="ru-RU" sz="2000" kern="1200" dirty="0" smtClean="0">
              <a:solidFill>
                <a:srgbClr val="C00000"/>
              </a:solidFill>
            </a:rPr>
          </a:br>
          <a:r>
            <a:rPr lang="ru-RU" sz="1800" kern="1200" dirty="0" smtClean="0"/>
            <a:t/>
          </a:r>
          <a:br>
            <a:rPr lang="ru-RU" sz="1800" kern="1200" dirty="0" smtClean="0"/>
          </a:br>
          <a:endParaRPr lang="ru-RU" sz="1800" kern="1200" dirty="0"/>
        </a:p>
      </dsp:txBody>
      <dsp:txXfrm>
        <a:off x="920163" y="1730855"/>
        <a:ext cx="1893862" cy="18938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D47FA2-7EB0-4C64-B0F9-983BC759EF2C}">
      <dsp:nvSpPr>
        <dsp:cNvPr id="0" name=""/>
        <dsp:cNvSpPr/>
      </dsp:nvSpPr>
      <dsp:spPr>
        <a:xfrm>
          <a:off x="0" y="0"/>
          <a:ext cx="5316177" cy="4752528"/>
        </a:xfrm>
        <a:prstGeom prst="ellipse">
          <a:avLst/>
        </a:prstGeom>
        <a:solidFill>
          <a:schemeClr val="tx2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06600"/>
              </a:solidFill>
            </a:rPr>
            <a:t>Сучасний світловий мікроскоп є дуже сучасним приладом, який досі має первинне значення у вивченні клітин і їх органоїдів. </a:t>
          </a:r>
          <a:r>
            <a:rPr lang="ru-RU" sz="2000" kern="1200" dirty="0" smtClean="0">
              <a:solidFill>
                <a:srgbClr val="006600"/>
              </a:solidFill>
            </a:rPr>
            <a:t>За </a:t>
          </a:r>
          <a:r>
            <a:rPr lang="ru-RU" sz="2000" kern="1200" dirty="0" err="1" smtClean="0">
              <a:solidFill>
                <a:srgbClr val="006600"/>
              </a:solidFill>
            </a:rPr>
            <a:t>допомогою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світлового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мікроскопа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досягається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збільшення</a:t>
          </a:r>
          <a:r>
            <a:rPr lang="ru-RU" sz="2000" kern="1200" dirty="0" smtClean="0">
              <a:solidFill>
                <a:srgbClr val="006600"/>
              </a:solidFill>
            </a:rPr>
            <a:t> в 2000-2500 </a:t>
          </a:r>
          <a:r>
            <a:rPr lang="ru-RU" sz="2000" kern="1200" dirty="0" err="1" smtClean="0">
              <a:solidFill>
                <a:srgbClr val="006600"/>
              </a:solidFill>
            </a:rPr>
            <a:t>разів</a:t>
          </a:r>
          <a:r>
            <a:rPr lang="ru-RU" sz="2000" kern="1200" dirty="0" smtClean="0">
              <a:solidFill>
                <a:srgbClr val="006600"/>
              </a:solidFill>
            </a:rPr>
            <a:t>. </a:t>
          </a:r>
          <a:r>
            <a:rPr lang="ru-RU" sz="2000" kern="1200" dirty="0" err="1" smtClean="0">
              <a:solidFill>
                <a:srgbClr val="006600"/>
              </a:solidFill>
            </a:rPr>
            <a:t>Нині</a:t>
          </a:r>
          <a:r>
            <a:rPr lang="ru-RU" sz="2000" kern="1200" dirty="0" smtClean="0">
              <a:solidFill>
                <a:srgbClr val="006600"/>
              </a:solidFill>
            </a:rPr>
            <a:t> створено </a:t>
          </a:r>
          <a:r>
            <a:rPr lang="ru-RU" sz="2000" kern="1200" dirty="0" err="1" smtClean="0">
              <a:solidFill>
                <a:srgbClr val="006600"/>
              </a:solidFill>
            </a:rPr>
            <a:t>багато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різноманітних</a:t>
          </a:r>
          <a:r>
            <a:rPr lang="ru-RU" sz="2000" kern="1200" dirty="0" smtClean="0">
              <a:solidFill>
                <a:srgbClr val="006600"/>
              </a:solidFill>
            </a:rPr>
            <a:t> моделей </a:t>
          </a:r>
          <a:r>
            <a:rPr lang="ru-RU" sz="2000" kern="1200" dirty="0" err="1" smtClean="0">
              <a:solidFill>
                <a:srgbClr val="006600"/>
              </a:solidFill>
            </a:rPr>
            <a:t>світлових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мікроскопів</a:t>
          </a:r>
          <a:r>
            <a:rPr lang="ru-RU" sz="2000" kern="1200" dirty="0" smtClean="0">
              <a:solidFill>
                <a:srgbClr val="006600"/>
              </a:solidFill>
            </a:rPr>
            <a:t>. Вони </a:t>
          </a:r>
          <a:r>
            <a:rPr lang="ru-RU" sz="2000" kern="1200" dirty="0" err="1" smtClean="0">
              <a:solidFill>
                <a:srgbClr val="006600"/>
              </a:solidFill>
            </a:rPr>
            <a:t>забезпечують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можливість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багатостороннього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дослідження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клітинних</a:t>
          </a:r>
          <a:r>
            <a:rPr lang="ru-RU" sz="2000" kern="1200" dirty="0" smtClean="0">
              <a:solidFill>
                <a:srgbClr val="006600"/>
              </a:solidFill>
            </a:rPr>
            <a:t> структур </a:t>
          </a:r>
          <a:r>
            <a:rPr lang="ru-RU" sz="2000" kern="1200" dirty="0" err="1" smtClean="0">
              <a:solidFill>
                <a:srgbClr val="006600"/>
              </a:solidFill>
            </a:rPr>
            <a:t>і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їх</a:t>
          </a:r>
          <a:r>
            <a:rPr lang="ru-RU" sz="2000" kern="1200" dirty="0" smtClean="0">
              <a:solidFill>
                <a:srgbClr val="006600"/>
              </a:solidFill>
            </a:rPr>
            <a:t> </a:t>
          </a:r>
          <a:r>
            <a:rPr lang="ru-RU" sz="2000" kern="1200" dirty="0" err="1" smtClean="0">
              <a:solidFill>
                <a:srgbClr val="006600"/>
              </a:solidFill>
            </a:rPr>
            <a:t>функцій</a:t>
          </a:r>
          <a:r>
            <a:rPr lang="ru-RU" sz="2000" kern="1200" dirty="0" smtClean="0">
              <a:solidFill>
                <a:srgbClr val="006600"/>
              </a:solidFill>
            </a:rPr>
            <a:t>. </a:t>
          </a:r>
          <a:endParaRPr lang="ru-RU" sz="2000" kern="1200" dirty="0">
            <a:solidFill>
              <a:srgbClr val="006600"/>
            </a:solidFill>
          </a:endParaRPr>
        </a:p>
      </dsp:txBody>
      <dsp:txXfrm>
        <a:off x="0" y="0"/>
        <a:ext cx="5316177" cy="475252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E7F0E0-8965-48CD-9461-B3061FDC1640}">
      <dsp:nvSpPr>
        <dsp:cNvPr id="0" name=""/>
        <dsp:cNvSpPr/>
      </dsp:nvSpPr>
      <dsp:spPr>
        <a:xfrm>
          <a:off x="0" y="74257"/>
          <a:ext cx="5328590" cy="437579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76200">
          <a:solidFill>
            <a:schemeClr val="accent6">
              <a:lumMod val="75000"/>
            </a:schemeClr>
          </a:solidFill>
          <a:prstDash val="sysDot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З </a:t>
          </a:r>
          <a:r>
            <a:rPr lang="ru-RU" sz="1700" kern="1200" dirty="0" err="1" smtClean="0">
              <a:solidFill>
                <a:schemeClr val="tx1"/>
              </a:solidFill>
            </a:rPr>
            <a:t>винаходом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електронного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мікроскопа</a:t>
          </a:r>
          <a:r>
            <a:rPr lang="ru-RU" sz="1700" kern="1200" dirty="0" smtClean="0">
              <a:solidFill>
                <a:schemeClr val="tx1"/>
              </a:solidFill>
            </a:rPr>
            <a:t> в 1933 р. </a:t>
          </a:r>
          <a:r>
            <a:rPr lang="ru-RU" sz="1700" kern="1200" dirty="0" err="1" smtClean="0">
              <a:solidFill>
                <a:schemeClr val="tx1"/>
              </a:solidFill>
            </a:rPr>
            <a:t>почалася</a:t>
          </a:r>
          <a:r>
            <a:rPr lang="ru-RU" sz="1700" kern="1200" dirty="0" smtClean="0">
              <a:solidFill>
                <a:schemeClr val="tx1"/>
              </a:solidFill>
            </a:rPr>
            <a:t> нова </a:t>
          </a:r>
          <a:r>
            <a:rPr lang="ru-RU" sz="1700" kern="1200" dirty="0" err="1" smtClean="0">
              <a:solidFill>
                <a:schemeClr val="tx1"/>
              </a:solidFill>
            </a:rPr>
            <a:t>епоха</a:t>
          </a:r>
          <a:r>
            <a:rPr lang="ru-RU" sz="1700" kern="1200" dirty="0" smtClean="0">
              <a:solidFill>
                <a:schemeClr val="tx1"/>
              </a:solidFill>
            </a:rPr>
            <a:t> у </a:t>
          </a:r>
          <a:r>
            <a:rPr lang="ru-RU" sz="1700" kern="1200" dirty="0" err="1" smtClean="0">
              <a:solidFill>
                <a:schemeClr val="tx1"/>
              </a:solidFill>
            </a:rPr>
            <a:t>вивченні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будови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клітини</a:t>
          </a:r>
          <a:r>
            <a:rPr lang="ru-RU" sz="1700" kern="1200" dirty="0" smtClean="0">
              <a:solidFill>
                <a:schemeClr val="tx1"/>
              </a:solidFill>
            </a:rPr>
            <a:t>. За </a:t>
          </a:r>
          <a:r>
            <a:rPr lang="ru-RU" sz="1700" kern="1200" dirty="0" err="1" smtClean="0">
              <a:solidFill>
                <a:schemeClr val="tx1"/>
              </a:solidFill>
            </a:rPr>
            <a:t>допомогою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сучасного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електронного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мікроскопа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вдалося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розглянути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багато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нових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важливих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органоїдів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клітини</a:t>
          </a:r>
          <a:r>
            <a:rPr lang="ru-RU" sz="1700" kern="1200" dirty="0" smtClean="0">
              <a:solidFill>
                <a:schemeClr val="tx1"/>
              </a:solidFill>
            </a:rPr>
            <a:t>, </a:t>
          </a:r>
          <a:r>
            <a:rPr lang="ru-RU" sz="1700" kern="1200" dirty="0" err="1" smtClean="0">
              <a:solidFill>
                <a:schemeClr val="tx1"/>
              </a:solidFill>
            </a:rPr>
            <a:t>які</a:t>
          </a:r>
          <a:r>
            <a:rPr lang="ru-RU" sz="1700" kern="1200" dirty="0" smtClean="0">
              <a:solidFill>
                <a:schemeClr val="tx1"/>
              </a:solidFill>
            </a:rPr>
            <a:t> при </a:t>
          </a:r>
          <a:r>
            <a:rPr lang="ru-RU" sz="1700" kern="1200" dirty="0" err="1" smtClean="0">
              <a:solidFill>
                <a:schemeClr val="tx1"/>
              </a:solidFill>
            </a:rPr>
            <a:t>вивченні</a:t>
          </a:r>
          <a:r>
            <a:rPr lang="ru-RU" sz="1700" kern="1200" dirty="0" smtClean="0">
              <a:solidFill>
                <a:schemeClr val="tx1"/>
              </a:solidFill>
            </a:rPr>
            <a:t> у </a:t>
          </a:r>
          <a:r>
            <a:rPr lang="ru-RU" sz="1700" kern="1200" dirty="0" err="1" smtClean="0">
              <a:solidFill>
                <a:schemeClr val="tx1"/>
              </a:solidFill>
            </a:rPr>
            <a:t>світловому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мікроскопі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здавалися</a:t>
          </a:r>
          <a:r>
            <a:rPr lang="ru-RU" sz="1700" kern="1200" dirty="0" smtClean="0">
              <a:solidFill>
                <a:schemeClr val="tx1"/>
              </a:solidFill>
            </a:rPr>
            <a:t> просто </a:t>
          </a:r>
          <a:r>
            <a:rPr lang="ru-RU" sz="1700" kern="1200" dirty="0" err="1" smtClean="0">
              <a:solidFill>
                <a:schemeClr val="tx1"/>
              </a:solidFill>
            </a:rPr>
            <a:t>безструктурними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ділянками</a:t>
          </a:r>
          <a:r>
            <a:rPr lang="ru-RU" sz="1700" kern="1200" dirty="0" smtClean="0">
              <a:solidFill>
                <a:schemeClr val="tx1"/>
              </a:solidFill>
            </a:rPr>
            <a:t>. </a:t>
          </a:r>
          <a:r>
            <a:rPr lang="ru-RU" sz="1700" kern="1200" dirty="0" err="1" smtClean="0">
              <a:solidFill>
                <a:schemeClr val="tx1"/>
              </a:solidFill>
            </a:rPr>
            <a:t>Основна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відмінність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електронного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мікроскопа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від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світлового</a:t>
          </a:r>
          <a:r>
            <a:rPr lang="ru-RU" sz="1700" kern="1200" dirty="0" smtClean="0">
              <a:solidFill>
                <a:schemeClr val="tx1"/>
              </a:solidFill>
            </a:rPr>
            <a:t> в тому, </a:t>
          </a:r>
          <a:r>
            <a:rPr lang="ru-RU" sz="1700" kern="1200" dirty="0" err="1" smtClean="0">
              <a:solidFill>
                <a:schemeClr val="tx1"/>
              </a:solidFill>
            </a:rPr>
            <a:t>що</a:t>
          </a:r>
          <a:r>
            <a:rPr lang="ru-RU" sz="1700" kern="1200" dirty="0" smtClean="0">
              <a:solidFill>
                <a:schemeClr val="tx1"/>
              </a:solidFill>
            </a:rPr>
            <a:t> в </a:t>
          </a:r>
          <a:r>
            <a:rPr lang="ru-RU" sz="1700" kern="1200" dirty="0" err="1" smtClean="0">
              <a:solidFill>
                <a:schemeClr val="tx1"/>
              </a:solidFill>
            </a:rPr>
            <a:t>йому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замість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світла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використовується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швидкий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потік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електронів</a:t>
          </a:r>
          <a:r>
            <a:rPr lang="ru-RU" sz="1700" kern="1200" dirty="0" smtClean="0">
              <a:solidFill>
                <a:schemeClr val="tx1"/>
              </a:solidFill>
            </a:rPr>
            <a:t>, а </a:t>
          </a:r>
          <a:r>
            <a:rPr lang="ru-RU" sz="1700" kern="1200" dirty="0" err="1" smtClean="0">
              <a:solidFill>
                <a:schemeClr val="tx1"/>
              </a:solidFill>
            </a:rPr>
            <a:t>скляні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лінзи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замінені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електромагнітними</a:t>
          </a:r>
          <a:r>
            <a:rPr lang="ru-RU" sz="1700" kern="1200" dirty="0" smtClean="0">
              <a:solidFill>
                <a:schemeClr val="tx1"/>
              </a:solidFill>
            </a:rPr>
            <a:t> полями. </a:t>
          </a:r>
          <a:r>
            <a:rPr lang="ru-RU" sz="1700" kern="1200" dirty="0" err="1" smtClean="0">
              <a:solidFill>
                <a:schemeClr val="tx1"/>
              </a:solidFill>
            </a:rPr>
            <a:t>Джерелом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електронів</a:t>
          </a:r>
          <a:r>
            <a:rPr lang="ru-RU" sz="1700" kern="1200" dirty="0" smtClean="0">
              <a:solidFill>
                <a:schemeClr val="tx1"/>
              </a:solidFill>
            </a:rPr>
            <a:t>, </a:t>
          </a:r>
          <a:r>
            <a:rPr lang="ru-RU" sz="1700" kern="1200" dirty="0" err="1" smtClean="0">
              <a:solidFill>
                <a:schemeClr val="tx1"/>
              </a:solidFill>
            </a:rPr>
            <a:t>тобто</a:t>
          </a:r>
          <a:r>
            <a:rPr lang="ru-RU" sz="1700" kern="1200" dirty="0" smtClean="0">
              <a:solidFill>
                <a:schemeClr val="tx1"/>
              </a:solidFill>
            </a:rPr>
            <a:t> катодом, служить </a:t>
          </a:r>
          <a:r>
            <a:rPr lang="ru-RU" sz="1700" kern="1200" dirty="0" err="1" smtClean="0">
              <a:solidFill>
                <a:schemeClr val="tx1"/>
              </a:solidFill>
            </a:rPr>
            <a:t>вольфрамовий</a:t>
          </a:r>
          <a:r>
            <a:rPr lang="ru-RU" sz="1700" kern="1200" dirty="0" smtClean="0">
              <a:solidFill>
                <a:schemeClr val="tx1"/>
              </a:solidFill>
            </a:rPr>
            <a:t> волосок, </a:t>
          </a:r>
          <a:r>
            <a:rPr lang="ru-RU" sz="1700" kern="1200" dirty="0" err="1" smtClean="0">
              <a:solidFill>
                <a:schemeClr val="tx1"/>
              </a:solidFill>
            </a:rPr>
            <a:t>що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нагрівається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електричним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струмом</a:t>
          </a:r>
          <a:r>
            <a:rPr lang="ru-RU" sz="1700" kern="1200" dirty="0" smtClean="0">
              <a:solidFill>
                <a:schemeClr val="tx1"/>
              </a:solidFill>
            </a:rPr>
            <a:t> до </a:t>
          </a:r>
          <a:r>
            <a:rPr lang="ru-RU" sz="1700" kern="1200" dirty="0" err="1" smtClean="0">
              <a:solidFill>
                <a:schemeClr val="tx1"/>
              </a:solidFill>
            </a:rPr>
            <a:t>розжареного</a:t>
          </a:r>
          <a:r>
            <a:rPr lang="ru-RU" sz="1700" kern="1200" dirty="0" smtClean="0">
              <a:solidFill>
                <a:schemeClr val="tx1"/>
              </a:solidFill>
            </a:rPr>
            <a:t> стану. Пучок </a:t>
          </a:r>
          <a:r>
            <a:rPr lang="ru-RU" sz="1700" kern="1200" dirty="0" err="1" smtClean="0">
              <a:solidFill>
                <a:schemeClr val="tx1"/>
              </a:solidFill>
            </a:rPr>
            <a:t>електронів</a:t>
          </a:r>
          <a:r>
            <a:rPr lang="ru-RU" sz="1700" kern="1200" dirty="0" smtClean="0">
              <a:solidFill>
                <a:schemeClr val="tx1"/>
              </a:solidFill>
            </a:rPr>
            <a:t>, </a:t>
          </a:r>
          <a:r>
            <a:rPr lang="ru-RU" sz="1700" kern="1200" dirty="0" err="1" smtClean="0">
              <a:solidFill>
                <a:schemeClr val="tx1"/>
              </a:solidFill>
            </a:rPr>
            <a:t>що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вилітають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з</a:t>
          </a:r>
          <a:r>
            <a:rPr lang="ru-RU" sz="1700" kern="1200" dirty="0" smtClean="0">
              <a:solidFill>
                <a:schemeClr val="tx1"/>
              </a:solidFill>
            </a:rPr>
            <a:t> </a:t>
          </a:r>
          <a:r>
            <a:rPr lang="ru-RU" sz="1700" kern="1200" dirty="0" err="1" smtClean="0">
              <a:solidFill>
                <a:schemeClr val="tx1"/>
              </a:solidFill>
            </a:rPr>
            <a:t>розжареного</a:t>
          </a:r>
          <a:r>
            <a:rPr lang="ru-RU" sz="1700" kern="1200" dirty="0" smtClean="0">
              <a:solidFill>
                <a:schemeClr val="tx1"/>
              </a:solidFill>
            </a:rPr>
            <a:t> вольфрамового волоска, </a:t>
          </a:r>
          <a:r>
            <a:rPr lang="ru-RU" sz="1700" kern="1200" dirty="0" err="1" smtClean="0">
              <a:solidFill>
                <a:schemeClr val="tx1"/>
              </a:solidFill>
            </a:rPr>
            <a:t>спрямовується</a:t>
          </a:r>
          <a:r>
            <a:rPr lang="ru-RU" sz="1700" kern="1200" dirty="0" smtClean="0">
              <a:solidFill>
                <a:schemeClr val="tx1"/>
              </a:solidFill>
            </a:rPr>
            <a:t> до анода. </a:t>
          </a:r>
          <a:br>
            <a:rPr lang="ru-RU" sz="1700" kern="1200" dirty="0" smtClean="0">
              <a:solidFill>
                <a:schemeClr val="tx1"/>
              </a:solidFill>
            </a:rPr>
          </a:br>
          <a:endParaRPr lang="ru-RU" sz="1700" kern="1200" dirty="0">
            <a:solidFill>
              <a:schemeClr val="tx1"/>
            </a:solidFill>
          </a:endParaRPr>
        </a:p>
      </dsp:txBody>
      <dsp:txXfrm>
        <a:off x="0" y="74257"/>
        <a:ext cx="5328590" cy="437579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567AAD-E9CE-416B-918C-D8EA80E41351}">
      <dsp:nvSpPr>
        <dsp:cNvPr id="0" name=""/>
        <dsp:cNvSpPr/>
      </dsp:nvSpPr>
      <dsp:spPr>
        <a:xfrm>
          <a:off x="1691682" y="5301180"/>
          <a:ext cx="5692076" cy="118871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1" u="none" kern="1200" dirty="0" err="1" smtClean="0">
              <a:solidFill>
                <a:schemeClr val="tx1"/>
              </a:solidFill>
            </a:rPr>
            <a:t>Цитологічні</a:t>
          </a:r>
          <a:r>
            <a:rPr lang="ru-RU" sz="2200" b="1" i="1" u="none" kern="1200" dirty="0" smtClean="0">
              <a:solidFill>
                <a:schemeClr val="tx1"/>
              </a:solidFill>
            </a:rPr>
            <a:t> </a:t>
          </a:r>
          <a:r>
            <a:rPr lang="ru-RU" sz="2200" b="1" i="1" u="none" kern="1200" dirty="0" err="1" smtClean="0">
              <a:solidFill>
                <a:schemeClr val="tx1"/>
              </a:solidFill>
            </a:rPr>
            <a:t>методи</a:t>
          </a:r>
          <a:r>
            <a:rPr lang="ru-RU" sz="2200" b="1" i="1" u="none" kern="1200" dirty="0" smtClean="0">
              <a:solidFill>
                <a:schemeClr val="tx1"/>
              </a:solidFill>
            </a:rPr>
            <a:t> </a:t>
          </a:r>
          <a:r>
            <a:rPr lang="ru-RU" sz="2200" b="1" i="1" u="none" kern="1200" dirty="0" err="1" smtClean="0">
              <a:solidFill>
                <a:schemeClr val="tx1"/>
              </a:solidFill>
            </a:rPr>
            <a:t>дослідження</a:t>
          </a:r>
          <a:r>
            <a:rPr lang="ru-RU" sz="2200" b="1" i="1" u="none" kern="1200" dirty="0" smtClean="0">
              <a:solidFill>
                <a:schemeClr val="tx1"/>
              </a:solidFill>
            </a:rPr>
            <a:t> </a:t>
          </a:r>
          <a:r>
            <a:rPr lang="ru-RU" sz="2200" b="1" i="1" u="none" kern="1200" dirty="0" err="1" smtClean="0">
              <a:solidFill>
                <a:schemeClr val="tx1"/>
              </a:solidFill>
            </a:rPr>
            <a:t>застосовуються</a:t>
          </a:r>
          <a:r>
            <a:rPr lang="ru-RU" sz="2200" b="1" i="1" u="none" kern="1200" dirty="0" smtClean="0">
              <a:solidFill>
                <a:schemeClr val="tx1"/>
              </a:solidFill>
            </a:rPr>
            <a:t>:</a:t>
          </a:r>
          <a:endParaRPr lang="ru-RU" sz="2200" i="1" u="none" kern="1200" dirty="0">
            <a:solidFill>
              <a:schemeClr val="tx1"/>
            </a:solidFill>
          </a:endParaRPr>
        </a:p>
      </dsp:txBody>
      <dsp:txXfrm>
        <a:off x="1691682" y="5301180"/>
        <a:ext cx="5692076" cy="1188716"/>
      </dsp:txXfrm>
    </dsp:sp>
    <dsp:sp modelId="{C608C10D-991E-4916-9E9E-E0959904FDC8}">
      <dsp:nvSpPr>
        <dsp:cNvPr id="0" name=""/>
        <dsp:cNvSpPr/>
      </dsp:nvSpPr>
      <dsp:spPr>
        <a:xfrm rot="12771004">
          <a:off x="637825" y="4033192"/>
          <a:ext cx="3121005" cy="703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971FD5E-CC46-4FDB-A05A-39C192F28B69}">
      <dsp:nvSpPr>
        <dsp:cNvPr id="0" name=""/>
        <dsp:cNvSpPr/>
      </dsp:nvSpPr>
      <dsp:spPr>
        <a:xfrm>
          <a:off x="0" y="1690162"/>
          <a:ext cx="1774721" cy="36967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 В </a:t>
          </a:r>
          <a:r>
            <a:rPr lang="ru-RU" sz="1400" kern="1200" dirty="0" err="1" smtClean="0">
              <a:solidFill>
                <a:schemeClr val="tx1"/>
              </a:solidFill>
            </a:rPr>
            <a:t>онкології</a:t>
          </a:r>
          <a:r>
            <a:rPr lang="ru-RU" sz="1400" kern="1200" dirty="0" smtClean="0">
              <a:solidFill>
                <a:schemeClr val="tx1"/>
              </a:solidFill>
            </a:rPr>
            <a:t> для </a:t>
          </a:r>
          <a:r>
            <a:rPr lang="ru-RU" sz="1400" kern="1200" dirty="0" err="1" smtClean="0">
              <a:solidFill>
                <a:schemeClr val="tx1"/>
              </a:solidFill>
            </a:rPr>
            <a:t>розпізнавання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злоякісних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і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доброякісних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пухлин</a:t>
          </a:r>
          <a:r>
            <a:rPr lang="ru-RU" sz="1400" kern="1200" dirty="0" smtClean="0">
              <a:solidFill>
                <a:schemeClr val="tx1"/>
              </a:solidFill>
            </a:rPr>
            <a:t>; при </a:t>
          </a:r>
          <a:r>
            <a:rPr lang="ru-RU" sz="1400" kern="1200" dirty="0" err="1" smtClean="0">
              <a:solidFill>
                <a:schemeClr val="tx1"/>
              </a:solidFill>
            </a:rPr>
            <a:t>масових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профілактичних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оглядах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з</a:t>
          </a:r>
          <a:r>
            <a:rPr lang="ru-RU" sz="1400" kern="1200" dirty="0" smtClean="0">
              <a:solidFill>
                <a:schemeClr val="tx1"/>
              </a:solidFill>
            </a:rPr>
            <a:t> метою </a:t>
          </a:r>
          <a:r>
            <a:rPr lang="ru-RU" sz="1400" kern="1200" dirty="0" err="1" smtClean="0">
              <a:solidFill>
                <a:schemeClr val="tx1"/>
              </a:solidFill>
            </a:rPr>
            <a:t>виявлення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ранніх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стадій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пухлинного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процесу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і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передракових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захворювань</a:t>
          </a:r>
          <a:r>
            <a:rPr lang="ru-RU" sz="1400" kern="1200" dirty="0" smtClean="0">
              <a:solidFill>
                <a:schemeClr val="tx1"/>
              </a:solidFill>
            </a:rPr>
            <a:t>; при </a:t>
          </a:r>
          <a:r>
            <a:rPr lang="ru-RU" sz="1400" kern="1200" dirty="0" err="1" smtClean="0">
              <a:solidFill>
                <a:schemeClr val="tx1"/>
              </a:solidFill>
            </a:rPr>
            <a:t>спостереженні</a:t>
          </a:r>
          <a:r>
            <a:rPr lang="ru-RU" sz="1400" kern="1200" dirty="0" smtClean="0">
              <a:solidFill>
                <a:schemeClr val="tx1"/>
              </a:solidFill>
            </a:rPr>
            <a:t> за ходом </a:t>
          </a:r>
          <a:r>
            <a:rPr lang="ru-RU" sz="1400" kern="1200" dirty="0" err="1" smtClean="0">
              <a:solidFill>
                <a:schemeClr val="tx1"/>
              </a:solidFill>
            </a:rPr>
            <a:t>протипухлинного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err="1" smtClean="0">
              <a:solidFill>
                <a:schemeClr val="tx1"/>
              </a:solidFill>
            </a:rPr>
            <a:t>лікування</a:t>
          </a:r>
          <a:r>
            <a:rPr lang="ru-RU" sz="1400" kern="1200" dirty="0" smtClean="0">
              <a:solidFill>
                <a:schemeClr val="tx1"/>
              </a:solidFill>
            </a:rPr>
            <a:t>;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0" y="1690162"/>
        <a:ext cx="1774721" cy="3696726"/>
      </dsp:txXfrm>
    </dsp:sp>
    <dsp:sp modelId="{F4ACEDC8-8C7E-453F-9EFE-F3F9542DF957}">
      <dsp:nvSpPr>
        <dsp:cNvPr id="0" name=""/>
        <dsp:cNvSpPr/>
      </dsp:nvSpPr>
      <dsp:spPr>
        <a:xfrm rot="15297349">
          <a:off x="1794022" y="2790139"/>
          <a:ext cx="4007202" cy="703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50B1837-78FC-4135-AA4A-D142FE85E929}">
      <dsp:nvSpPr>
        <dsp:cNvPr id="0" name=""/>
        <dsp:cNvSpPr/>
      </dsp:nvSpPr>
      <dsp:spPr>
        <a:xfrm>
          <a:off x="2104843" y="268850"/>
          <a:ext cx="2345435" cy="18763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 </a:t>
          </a:r>
          <a:r>
            <a:rPr lang="ru-RU" sz="1600" kern="1200" dirty="0" err="1" smtClean="0">
              <a:solidFill>
                <a:schemeClr val="tx1"/>
              </a:solidFill>
            </a:rPr>
            <a:t>гематології</a:t>
          </a:r>
          <a:r>
            <a:rPr lang="ru-RU" sz="1600" kern="1200" dirty="0" smtClean="0">
              <a:solidFill>
                <a:schemeClr val="tx1"/>
              </a:solidFill>
            </a:rPr>
            <a:t> для </a:t>
          </a:r>
          <a:r>
            <a:rPr lang="ru-RU" sz="1600" kern="1200" dirty="0" err="1" smtClean="0">
              <a:solidFill>
                <a:schemeClr val="tx1"/>
              </a:solidFill>
            </a:rPr>
            <a:t>діагностики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захворювань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оцінки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ефективності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їх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лікування</a:t>
          </a:r>
          <a:r>
            <a:rPr lang="ru-RU" sz="1600" kern="1200" dirty="0" smtClean="0">
              <a:solidFill>
                <a:schemeClr val="tx1"/>
              </a:solidFill>
            </a:rPr>
            <a:t>;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104843" y="268850"/>
        <a:ext cx="2345435" cy="1876348"/>
      </dsp:txXfrm>
    </dsp:sp>
    <dsp:sp modelId="{F22E53F4-6CC3-45DE-84B2-D63289E58EAD}">
      <dsp:nvSpPr>
        <dsp:cNvPr id="0" name=""/>
        <dsp:cNvSpPr/>
      </dsp:nvSpPr>
      <dsp:spPr>
        <a:xfrm rot="17096756">
          <a:off x="3270093" y="2790148"/>
          <a:ext cx="4005322" cy="703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ACC14EA-0779-4AAD-B247-796B5C67EA31}">
      <dsp:nvSpPr>
        <dsp:cNvPr id="0" name=""/>
        <dsp:cNvSpPr/>
      </dsp:nvSpPr>
      <dsp:spPr>
        <a:xfrm>
          <a:off x="4616537" y="268879"/>
          <a:ext cx="2345435" cy="18763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 </a:t>
          </a:r>
          <a:r>
            <a:rPr lang="ru-RU" sz="1600" kern="1200" dirty="0" err="1" smtClean="0">
              <a:solidFill>
                <a:schemeClr val="tx1"/>
              </a:solidFill>
            </a:rPr>
            <a:t>гінекології</a:t>
          </a:r>
          <a:r>
            <a:rPr lang="ru-RU" sz="1600" kern="1200" dirty="0" smtClean="0">
              <a:solidFill>
                <a:schemeClr val="tx1"/>
              </a:solidFill>
            </a:rPr>
            <a:t> - як </a:t>
          </a:r>
          <a:r>
            <a:rPr lang="ru-RU" sz="1600" kern="1200" dirty="0" err="1" smtClean="0">
              <a:solidFill>
                <a:schemeClr val="tx1"/>
              </a:solidFill>
            </a:rPr>
            <a:t>з</a:t>
          </a:r>
          <a:r>
            <a:rPr lang="ru-RU" sz="1600" kern="1200" dirty="0" smtClean="0">
              <a:solidFill>
                <a:schemeClr val="tx1"/>
              </a:solidFill>
            </a:rPr>
            <a:t> метою </a:t>
          </a:r>
          <a:r>
            <a:rPr lang="ru-RU" sz="1600" kern="1200" dirty="0" err="1" smtClean="0">
              <a:solidFill>
                <a:schemeClr val="tx1"/>
              </a:solidFill>
            </a:rPr>
            <a:t>діагностики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онкологічних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захворювань</a:t>
          </a:r>
          <a:r>
            <a:rPr lang="ru-RU" sz="1600" kern="1200" dirty="0" smtClean="0">
              <a:solidFill>
                <a:schemeClr val="tx1"/>
              </a:solidFill>
            </a:rPr>
            <a:t>, так </a:t>
          </a:r>
          <a:r>
            <a:rPr lang="ru-RU" sz="1600" kern="1200" dirty="0" err="1" smtClean="0">
              <a:solidFill>
                <a:schemeClr val="tx1"/>
              </a:solidFill>
            </a:rPr>
            <a:t>і</a:t>
          </a:r>
          <a:r>
            <a:rPr lang="ru-RU" sz="1600" kern="1200" dirty="0" smtClean="0">
              <a:solidFill>
                <a:schemeClr val="tx1"/>
              </a:solidFill>
            </a:rPr>
            <a:t> для </a:t>
          </a:r>
          <a:r>
            <a:rPr lang="ru-RU" sz="1600" kern="1200" dirty="0" err="1" smtClean="0">
              <a:solidFill>
                <a:schemeClr val="tx1"/>
              </a:solidFill>
            </a:rPr>
            <a:t>визначення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вагітності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гормональних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порушень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і</a:t>
          </a:r>
          <a:r>
            <a:rPr lang="ru-RU" sz="1600" kern="1200" dirty="0" smtClean="0">
              <a:solidFill>
                <a:schemeClr val="tx1"/>
              </a:solidFill>
            </a:rPr>
            <a:t> так </a:t>
          </a:r>
          <a:r>
            <a:rPr lang="ru-RU" sz="1600" kern="1200" dirty="0" err="1" smtClean="0">
              <a:solidFill>
                <a:schemeClr val="tx1"/>
              </a:solidFill>
            </a:rPr>
            <a:t>далі</a:t>
          </a:r>
          <a:r>
            <a:rPr lang="ru-RU" sz="1600" kern="1200" dirty="0" smtClean="0">
              <a:solidFill>
                <a:schemeClr val="tx1"/>
              </a:solidFill>
            </a:rPr>
            <a:t>;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616537" y="268879"/>
        <a:ext cx="2345435" cy="1876348"/>
      </dsp:txXfrm>
    </dsp:sp>
    <dsp:sp modelId="{ACF6C790-C0BA-4628-8F2D-6B02D97BDEE9}">
      <dsp:nvSpPr>
        <dsp:cNvPr id="0" name=""/>
        <dsp:cNvSpPr/>
      </dsp:nvSpPr>
      <dsp:spPr>
        <a:xfrm rot="19662279">
          <a:off x="5341755" y="4038133"/>
          <a:ext cx="3156001" cy="70363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0E7B30B-0A42-427C-80D2-5AB73D49BCD4}">
      <dsp:nvSpPr>
        <dsp:cNvPr id="0" name=""/>
        <dsp:cNvSpPr/>
      </dsp:nvSpPr>
      <dsp:spPr>
        <a:xfrm>
          <a:off x="7363298" y="1715691"/>
          <a:ext cx="1780701" cy="36623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для </a:t>
          </a:r>
          <a:r>
            <a:rPr lang="ru-RU" sz="1600" kern="1200" dirty="0" err="1" smtClean="0">
              <a:solidFill>
                <a:schemeClr val="tx1"/>
              </a:solidFill>
            </a:rPr>
            <a:t>розпізнавання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багатьох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захворювань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органів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дихання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травлення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сечовиділення</a:t>
          </a:r>
          <a:r>
            <a:rPr lang="ru-RU" sz="1600" kern="1200" dirty="0" smtClean="0">
              <a:solidFill>
                <a:schemeClr val="tx1"/>
              </a:solidFill>
            </a:rPr>
            <a:t>, </a:t>
          </a:r>
          <a:r>
            <a:rPr lang="ru-RU" sz="1600" kern="1200" dirty="0" err="1" smtClean="0">
              <a:solidFill>
                <a:schemeClr val="tx1"/>
              </a:solidFill>
            </a:rPr>
            <a:t>нервової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системи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і</a:t>
          </a:r>
          <a:r>
            <a:rPr lang="ru-RU" sz="1600" kern="1200" dirty="0" smtClean="0">
              <a:solidFill>
                <a:schemeClr val="tx1"/>
              </a:solidFill>
            </a:rPr>
            <a:t> так </a:t>
          </a:r>
          <a:r>
            <a:rPr lang="ru-RU" sz="1600" kern="1200" dirty="0" err="1" smtClean="0">
              <a:solidFill>
                <a:schemeClr val="tx1"/>
              </a:solidFill>
            </a:rPr>
            <a:t>далі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і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оцінки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результатів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їх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err="1" smtClean="0">
              <a:solidFill>
                <a:schemeClr val="tx1"/>
              </a:solidFill>
            </a:rPr>
            <a:t>лікування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7363298" y="1715691"/>
        <a:ext cx="1780701" cy="3662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3796B-F0BB-4173-A190-D6A9A6FA308F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71D30-031B-41E6-8B01-EF62D493D8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school.xvatit.com/index.php?title=%D0%A2%D0%B5%D0%BC%D0%B0_18._%D0%9E%D0%B4%D0%BD%D0%BE%D0%BC%D0%B5%D0%BC%D0%B1%D1%80%D0%B0%D0%BD%D0%BD%D1%96_%D0%BE%D1%80%D0%B3%D0%B0%D0%BD%D0%B5%D0%BB%D0%B8_%D1%86%D0%B8%D1%82%D0%BE%D0%BF%D0%BB%D0%B0%D0%B7%D0%BC%D0%B8,_%D1%97%D1%85_%D0%B1%D1%83%D0%B4%D0%BE%D0%B2%D0%B0_%D1%82%D0%B0_%D1%80%D0%BE%D0%BB%D1%8C_%D1%83_%D0%BA%D0%BB%D1%96%D1%82%D0%B8%D0%BD%D1%96.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  <a:ln>
            <a:solidFill>
              <a:schemeClr val="bg2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uk-UA" sz="5300" b="1" i="1" u="sng" dirty="0">
                <a:solidFill>
                  <a:srgbClr val="00B050"/>
                </a:solidFill>
              </a:rPr>
              <a:t>Цитологічні методи дослідження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4797152"/>
            <a:ext cx="3344416" cy="1752600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Виконала: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 студентка 1-го курсу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102-б групи</a:t>
            </a:r>
          </a:p>
          <a:p>
            <a:pPr algn="l"/>
            <a:r>
              <a:rPr lang="uk-UA" sz="2400" dirty="0" smtClean="0">
                <a:solidFill>
                  <a:schemeClr val="tx1"/>
                </a:solidFill>
              </a:rPr>
              <a:t>Нечипорук Олександра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bagatostinni_nanotrubky_big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01356" y="4062864"/>
            <a:ext cx="2656080" cy="1899097"/>
          </a:xfrm>
          <a:prstGeom prst="snip1Rect">
            <a:avLst/>
          </a:prstGeom>
          <a:ln w="228600" cap="sq" cmpd="thickThin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ho-take-zloyakisna-puhl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73752">
            <a:off x="5004048" y="3861048"/>
            <a:ext cx="3605386" cy="2754515"/>
          </a:xfrm>
          <a:prstGeom prst="octagon">
            <a:avLst/>
          </a:prstGeom>
          <a:ln w="228600" cap="sq" cmpd="thickThin">
            <a:solidFill>
              <a:srgbClr val="002060"/>
            </a:solidFill>
            <a:prstDash val="solid"/>
            <a:miter lim="800000"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76200">
              <a:srgbClr val="000000"/>
            </a:innerShdw>
            <a:softEdge rad="63500"/>
          </a:effectLst>
          <a:scene3d>
            <a:camera prst="isometricOffAxis2Left"/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88503">
            <a:off x="539552" y="620688"/>
            <a:ext cx="8229600" cy="3226370"/>
          </a:xfrm>
          <a:solidFill>
            <a:schemeClr val="bg2">
              <a:lumMod val="75000"/>
            </a:schemeClr>
          </a:solidFill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  <a:softEdge rad="31750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</a:rPr>
              <a:t/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err="1" smtClean="0">
                <a:solidFill>
                  <a:srgbClr val="FF0000"/>
                </a:solidFill>
              </a:rPr>
              <a:t>Цитологічне</a:t>
            </a:r>
            <a:r>
              <a:rPr lang="ru-RU" sz="3100" dirty="0" smtClean="0">
                <a:solidFill>
                  <a:srgbClr val="FF0000"/>
                </a:solidFill>
              </a:rPr>
              <a:t> </a:t>
            </a:r>
            <a:r>
              <a:rPr lang="ru-RU" sz="3100" dirty="0" err="1">
                <a:solidFill>
                  <a:srgbClr val="FF0000"/>
                </a:solidFill>
              </a:rPr>
              <a:t>дослідження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 err="1">
                <a:solidFill>
                  <a:srgbClr val="FF0000"/>
                </a:solidFill>
              </a:rPr>
              <a:t>вивчає</a:t>
            </a:r>
            <a:r>
              <a:rPr lang="ru-RU" sz="3100" dirty="0">
                <a:solidFill>
                  <a:srgbClr val="FF0000"/>
                </a:solidFill>
              </a:rPr>
              <a:t> структуру </a:t>
            </a:r>
            <a:r>
              <a:rPr lang="ru-RU" sz="3100" dirty="0" err="1">
                <a:solidFill>
                  <a:srgbClr val="FF0000"/>
                </a:solidFill>
              </a:rPr>
              <a:t>клітин</a:t>
            </a:r>
            <a:r>
              <a:rPr lang="ru-RU" sz="3100" dirty="0">
                <a:solidFill>
                  <a:srgbClr val="FF0000"/>
                </a:solidFill>
              </a:rPr>
              <a:t> для </a:t>
            </a:r>
            <a:r>
              <a:rPr lang="ru-RU" sz="3100" dirty="0" err="1">
                <a:solidFill>
                  <a:srgbClr val="FF0000"/>
                </a:solidFill>
              </a:rPr>
              <a:t>виявлення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 err="1">
                <a:solidFill>
                  <a:srgbClr val="FF0000"/>
                </a:solidFill>
              </a:rPr>
              <a:t>злоякісних</a:t>
            </a:r>
            <a:r>
              <a:rPr lang="ru-RU" sz="3100" dirty="0">
                <a:solidFill>
                  <a:srgbClr val="FF0000"/>
                </a:solidFill>
              </a:rPr>
              <a:t>, </a:t>
            </a:r>
            <a:r>
              <a:rPr lang="ru-RU" sz="3100" dirty="0" err="1">
                <a:solidFill>
                  <a:srgbClr val="FF0000"/>
                </a:solidFill>
              </a:rPr>
              <a:t>доброякісних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 err="1">
                <a:solidFill>
                  <a:srgbClr val="FF0000"/>
                </a:solidFill>
              </a:rPr>
              <a:t>пухлин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 err="1">
                <a:solidFill>
                  <a:srgbClr val="FF0000"/>
                </a:solidFill>
              </a:rPr>
              <a:t>і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 err="1">
                <a:solidFill>
                  <a:srgbClr val="FF0000"/>
                </a:solidFill>
              </a:rPr>
              <a:t>поразок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 err="1">
                <a:solidFill>
                  <a:srgbClr val="FF0000"/>
                </a:solidFill>
              </a:rPr>
              <a:t>непухлевої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 err="1">
                <a:solidFill>
                  <a:srgbClr val="FF0000"/>
                </a:solidFill>
              </a:rPr>
              <a:t>природи</a:t>
            </a:r>
            <a:r>
              <a:rPr lang="ru-RU" sz="3100" dirty="0">
                <a:solidFill>
                  <a:srgbClr val="FF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9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43808" y="3645024"/>
            <a:ext cx="4608512" cy="2580766"/>
          </a:xfrm>
          <a:prstGeom prst="flowChartInputOutput">
            <a:avLst/>
          </a:prstGeom>
          <a:ln w="228600" cap="sq" cmpd="thickThin">
            <a:solidFill>
              <a:schemeClr val="accent4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29600" cy="2583160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цитологічного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дослідження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засновані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вивченні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мікроскопом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будови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клітинного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складу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рідин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тканин.</a:t>
            </a:r>
            <a:r>
              <a:rPr lang="ru-RU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260648"/>
          <a:ext cx="842493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u="sng" dirty="0"/>
              <a:t>Світлова мікроскопія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755576" y="1196752"/>
          <a:ext cx="576064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 descr="images (10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436096" y="836712"/>
            <a:ext cx="3096344" cy="3012659"/>
          </a:xfrm>
          <a:prstGeom prst="ellipse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err="1"/>
              <a:t>Електронна</a:t>
            </a:r>
            <a:r>
              <a:rPr lang="ru-RU" b="1" i="1" u="sng" dirty="0"/>
              <a:t> </a:t>
            </a:r>
            <a:r>
              <a:rPr lang="ru-RU" b="1" i="1" u="sng" dirty="0" err="1"/>
              <a:t>мікроскопія</a:t>
            </a:r>
            <a:endParaRPr lang="ru-RU" b="1" i="1" u="sng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323528" y="1412777"/>
          <a:ext cx="5328591" cy="4524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KMO_121785_00396_1_t20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40152" y="1988840"/>
            <a:ext cx="2952328" cy="3555095"/>
          </a:xfrm>
          <a:prstGeom prst="rect">
            <a:avLst/>
          </a:prstGeom>
          <a:ln w="228600" cap="sq" cmpd="thickThin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94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Метод </a:t>
            </a:r>
            <a:r>
              <a:rPr lang="ru-RU" b="1" i="1" u="sng" dirty="0" err="1"/>
              <a:t>мічених</a:t>
            </a:r>
            <a:r>
              <a:rPr lang="ru-RU" b="1" i="1" u="sng" dirty="0"/>
              <a:t> </a:t>
            </a:r>
            <a:r>
              <a:rPr lang="ru-RU" b="1" i="1" u="sng" dirty="0" err="1"/>
              <a:t>атомів</a:t>
            </a:r>
            <a:r>
              <a:rPr lang="ru-RU" b="1" i="1" u="sng" dirty="0"/>
              <a:t> (</a:t>
            </a:r>
            <a:r>
              <a:rPr lang="ru-RU" b="1" i="1" u="sng" dirty="0" err="1"/>
              <a:t>авторадіографія</a:t>
            </a:r>
            <a:r>
              <a:rPr lang="ru-RU" b="1" i="1" u="sng" dirty="0"/>
              <a:t>)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21268412">
            <a:off x="4139952" y="1628800"/>
            <a:ext cx="4104456" cy="4893647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Мічені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атоми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широко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застосовуються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в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цитології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для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вивчення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різноманітних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хімічних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процесів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,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що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протікають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в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клітині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,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наприклад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для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вивчення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синтезу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білків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і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нуклеїнових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кислот,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проникності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клітинної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оболонки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,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локалізації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речовин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в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клітині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і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т. д. Для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цих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цілей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застосовуються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з'єднання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, в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які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введені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радіоактивна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 </a:t>
            </a:r>
            <a:r>
              <a:rPr lang="ru-RU" sz="2400" dirty="0" err="1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мітка</a:t>
            </a:r>
            <a:r>
              <a:rPr lang="ru-RU" sz="2400" dirty="0">
                <a:ln>
                  <a:solidFill>
                    <a:srgbClr val="FFFF00"/>
                  </a:solidFill>
                </a:ln>
                <a:solidFill>
                  <a:srgbClr val="006600"/>
                </a:solidFill>
              </a:rPr>
              <a:t>.</a:t>
            </a:r>
          </a:p>
        </p:txBody>
      </p:sp>
      <p:pic>
        <p:nvPicPr>
          <p:cNvPr id="7" name="Рисунок 6" descr="200810111518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2952328" cy="40742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bg2">
                <a:lumMod val="2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i="1" u="sng" dirty="0" err="1"/>
              <a:t>Методи</a:t>
            </a:r>
            <a:r>
              <a:rPr lang="ru-RU" b="1" i="1" u="sng" dirty="0"/>
              <a:t> </a:t>
            </a:r>
            <a:r>
              <a:rPr lang="ru-RU" b="1" i="1" u="sng" dirty="0" err="1"/>
              <a:t>прижиттєвого</a:t>
            </a:r>
            <a:r>
              <a:rPr lang="ru-RU" b="1" i="1" u="sng" dirty="0"/>
              <a:t> </a:t>
            </a:r>
            <a:r>
              <a:rPr lang="ru-RU" b="1" i="1" u="sng" dirty="0" err="1"/>
              <a:t>забарвлення</a:t>
            </a:r>
            <a:r>
              <a:rPr lang="ru-RU" b="1" i="1" u="sng" dirty="0"/>
              <a:t/>
            </a:r>
            <a:br>
              <a:rPr lang="ru-RU" b="1" i="1" u="sng" dirty="0"/>
            </a:br>
            <a:endParaRPr lang="ru-RU" b="1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1772816"/>
            <a:ext cx="3888431" cy="4524315"/>
          </a:xfrm>
          <a:prstGeom prst="rect">
            <a:avLst/>
          </a:prstGeom>
          <a:ln w="76200">
            <a:solidFill>
              <a:srgbClr val="006600"/>
            </a:solidFill>
            <a:prstDash val="lgDash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err="1"/>
              <a:t>Прижиттєві</a:t>
            </a:r>
            <a:r>
              <a:rPr lang="ru-RU" dirty="0"/>
              <a:t> </a:t>
            </a:r>
            <a:r>
              <a:rPr lang="ru-RU" dirty="0" err="1"/>
              <a:t>барвники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ароматичного ряду,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невелику</a:t>
            </a:r>
            <a:r>
              <a:rPr lang="ru-RU" dirty="0"/>
              <a:t> </a:t>
            </a:r>
            <a:r>
              <a:rPr lang="ru-RU" dirty="0" err="1"/>
              <a:t>токсичність</a:t>
            </a:r>
            <a:r>
              <a:rPr lang="ru-RU" dirty="0"/>
              <a:t> для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 </a:t>
            </a:r>
          </a:p>
          <a:p>
            <a:r>
              <a:rPr lang="ru-RU" b="1" dirty="0" err="1"/>
              <a:t>Розрізняються</a:t>
            </a:r>
            <a:r>
              <a:rPr lang="ru-RU" b="1" dirty="0"/>
              <a:t>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кислі</a:t>
            </a:r>
            <a:r>
              <a:rPr lang="ru-RU" b="1" dirty="0"/>
              <a:t> </a:t>
            </a:r>
            <a:r>
              <a:rPr lang="ru-RU" b="1" dirty="0" err="1"/>
              <a:t>барвники</a:t>
            </a:r>
            <a:r>
              <a:rPr lang="ru-RU" b="1" dirty="0"/>
              <a:t>. </a:t>
            </a:r>
            <a:r>
              <a:rPr lang="ru-RU" dirty="0" err="1"/>
              <a:t>Проникаючи</a:t>
            </a:r>
            <a:r>
              <a:rPr lang="ru-RU" dirty="0"/>
              <a:t> в </a:t>
            </a:r>
            <a:r>
              <a:rPr lang="ru-RU" dirty="0" err="1"/>
              <a:t>клітину</a:t>
            </a:r>
            <a:r>
              <a:rPr lang="ru-RU" dirty="0"/>
              <a:t>, вони </a:t>
            </a:r>
            <a:r>
              <a:rPr lang="ru-RU" dirty="0" err="1"/>
              <a:t>з'єднуються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білками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уся</a:t>
            </a:r>
            <a:r>
              <a:rPr lang="ru-RU" dirty="0"/>
              <a:t> </a:t>
            </a:r>
            <a:r>
              <a:rPr lang="ru-RU" b="1" u="sng" dirty="0">
                <a:hlinkClick r:id="rId2" tooltip="Тема 18. Одномембранні органели цитоплазми, їх будова та роль у клітині."/>
              </a:rPr>
              <a:t>цитоплазма</a:t>
            </a:r>
            <a:r>
              <a:rPr lang="ru-RU" dirty="0"/>
              <a:t> </a:t>
            </a:r>
            <a:r>
              <a:rPr lang="ru-RU" dirty="0" err="1"/>
              <a:t>придбаває</a:t>
            </a:r>
            <a:r>
              <a:rPr lang="ru-RU" dirty="0"/>
              <a:t> </a:t>
            </a:r>
            <a:r>
              <a:rPr lang="ru-RU" dirty="0" err="1"/>
              <a:t>дифузну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барвники</a:t>
            </a:r>
            <a:r>
              <a:rPr lang="ru-RU" dirty="0"/>
              <a:t> </a:t>
            </a:r>
            <a:r>
              <a:rPr lang="ru-RU" dirty="0" err="1"/>
              <a:t>відкладаються</a:t>
            </a:r>
            <a:r>
              <a:rPr lang="ru-RU" dirty="0"/>
              <a:t> в </a:t>
            </a:r>
            <a:r>
              <a:rPr lang="ru-RU" dirty="0" err="1"/>
              <a:t>цитоплазмі</a:t>
            </a:r>
            <a:r>
              <a:rPr lang="ru-RU" dirty="0"/>
              <a:t> у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гранул.Забарвлення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виявляти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тканинах при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діях</a:t>
            </a:r>
            <a:r>
              <a:rPr lang="ru-RU" dirty="0"/>
              <a:t>.</a:t>
            </a:r>
          </a:p>
        </p:txBody>
      </p:sp>
      <p:pic>
        <p:nvPicPr>
          <p:cNvPr id="5" name="Рисунок 4" descr="images (1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348880"/>
            <a:ext cx="3995936" cy="34346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err="1" smtClean="0"/>
              <a:t>Методи</a:t>
            </a:r>
            <a:r>
              <a:rPr lang="ru-RU" b="1" i="1" u="sng" dirty="0" smtClean="0"/>
              <a:t> </a:t>
            </a:r>
            <a:r>
              <a:rPr lang="ru-RU" b="1" i="1" u="sng" dirty="0" err="1"/>
              <a:t>мікрургії</a:t>
            </a:r>
            <a:r>
              <a:rPr lang="ru-RU" b="1" i="1" u="sng" dirty="0"/>
              <a:t> (</a:t>
            </a:r>
            <a:r>
              <a:rPr lang="ru-RU" b="1" i="1" u="sng" dirty="0" err="1"/>
              <a:t>мікрохірургія</a:t>
            </a:r>
            <a:r>
              <a:rPr lang="ru-RU" b="1" i="1" u="sng" dirty="0"/>
              <a:t>)</a:t>
            </a:r>
            <a:br>
              <a:rPr lang="ru-RU" b="1" i="1" u="sng" dirty="0"/>
            </a:br>
            <a:endParaRPr lang="ru-RU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84784"/>
            <a:ext cx="5832648" cy="258532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Експериментальні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методи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різноманітні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операції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клітинах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мікрооперації</a:t>
            </a:r>
            <a:r>
              <a:rPr lang="ru-RU" dirty="0">
                <a:solidFill>
                  <a:schemeClr val="bg1"/>
                </a:solidFill>
              </a:rPr>
              <a:t>), стали </a:t>
            </a:r>
            <a:r>
              <a:rPr lang="ru-RU" dirty="0" err="1">
                <a:solidFill>
                  <a:schemeClr val="bg1"/>
                </a:solidFill>
              </a:rPr>
              <a:t>застосовуватися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цитологами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вже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другій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половині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минулого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століття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Перші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мікрооперації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проводилися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порівняно</a:t>
            </a:r>
            <a:r>
              <a:rPr lang="ru-RU" dirty="0">
                <a:solidFill>
                  <a:schemeClr val="bg1"/>
                </a:solidFill>
              </a:rPr>
              <a:t> великих </a:t>
            </a:r>
            <a:r>
              <a:rPr lang="ru-RU" dirty="0" err="1">
                <a:solidFill>
                  <a:schemeClr val="bg1"/>
                </a:solidFill>
              </a:rPr>
              <a:t>об'єктах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наприклад</a:t>
            </a:r>
            <a:r>
              <a:rPr lang="ru-RU" dirty="0">
                <a:solidFill>
                  <a:schemeClr val="bg1"/>
                </a:solidFill>
              </a:rPr>
              <a:t>, на </a:t>
            </a:r>
            <a:r>
              <a:rPr lang="ru-RU" dirty="0" err="1">
                <a:solidFill>
                  <a:schemeClr val="bg1"/>
                </a:solidFill>
              </a:rPr>
              <a:t>клітинах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різних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тварин</a:t>
            </a:r>
            <a:r>
              <a:rPr lang="ru-RU" dirty="0">
                <a:solidFill>
                  <a:schemeClr val="bg1"/>
                </a:solidFill>
              </a:rPr>
              <a:t>, без </a:t>
            </a:r>
            <a:r>
              <a:rPr lang="ru-RU" dirty="0" err="1">
                <a:solidFill>
                  <a:schemeClr val="bg1"/>
                </a:solidFill>
              </a:rPr>
              <a:t>використання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яких-небудь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спеціальних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пристосувань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при невеликих </a:t>
            </a:r>
            <a:r>
              <a:rPr lang="ru-RU" dirty="0" err="1">
                <a:solidFill>
                  <a:schemeClr val="bg1"/>
                </a:solidFill>
              </a:rPr>
              <a:t>збільшеннях</a:t>
            </a:r>
            <a:r>
              <a:rPr lang="ru-RU" dirty="0">
                <a:solidFill>
                  <a:schemeClr val="bg1"/>
                </a:solidFill>
              </a:rPr>
              <a:t> лупи </a:t>
            </a:r>
            <a:r>
              <a:rPr lang="ru-RU" dirty="0" err="1">
                <a:solidFill>
                  <a:schemeClr val="bg1"/>
                </a:solidFill>
              </a:rPr>
              <a:t>або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препаровального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мікроскопа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Мікрооперації</a:t>
            </a:r>
            <a:r>
              <a:rPr lang="ru-RU" dirty="0">
                <a:solidFill>
                  <a:schemeClr val="bg1"/>
                </a:solidFill>
              </a:rPr>
              <a:t> на великих </a:t>
            </a:r>
            <a:r>
              <a:rPr lang="ru-RU" dirty="0" err="1">
                <a:solidFill>
                  <a:schemeClr val="bg1"/>
                </a:solidFill>
              </a:rPr>
              <a:t>клітинах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досі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проводяться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вручну</a:t>
            </a:r>
            <a:r>
              <a:rPr lang="ru-RU" dirty="0">
                <a:solidFill>
                  <a:schemeClr val="bg1"/>
                </a:solidFill>
              </a:rPr>
              <a:t> без </a:t>
            </a:r>
            <a:r>
              <a:rPr lang="ru-RU" dirty="0" err="1">
                <a:solidFill>
                  <a:schemeClr val="bg1"/>
                </a:solidFill>
              </a:rPr>
              <a:t>яких-небудь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складних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приладів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</p:txBody>
      </p:sp>
      <p:pic>
        <p:nvPicPr>
          <p:cNvPr id="6" name="Рисунок 5" descr="загруженное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4293096"/>
            <a:ext cx="3615297" cy="2016224"/>
          </a:xfrm>
          <a:prstGeom prst="rect">
            <a:avLst/>
          </a:prstGeom>
          <a:ln w="228600" cap="sq" cmpd="thickThin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434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Цитологічні методи дослідження </vt:lpstr>
      <vt:lpstr> Цитологічне дослідження вивчає структуру клітин для виявлення злоякісних, доброякісних пухлин і поразок непухлевої природи.  </vt:lpstr>
      <vt:lpstr>Методи цитологічного дослідження засновані на вивченні під мікроскопом будови клітин, клітинного складу рідин і тканин.  </vt:lpstr>
      <vt:lpstr>Слайд 4</vt:lpstr>
      <vt:lpstr>Світлова мікроскопія </vt:lpstr>
      <vt:lpstr>Електронна мікроскопія</vt:lpstr>
      <vt:lpstr>Метод мічених атомів (авторадіографія) </vt:lpstr>
      <vt:lpstr>  Методи прижиттєвого забарвлення </vt:lpstr>
      <vt:lpstr> Методи мікрургії (мікрохірургія) </vt:lpstr>
      <vt:lpstr>Слайд 10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Цитологічні методи дослідження</dc:title>
  <dc:creator>Илонка</dc:creator>
  <cp:lastModifiedBy>Илонка</cp:lastModifiedBy>
  <cp:revision>40</cp:revision>
  <dcterms:created xsi:type="dcterms:W3CDTF">2014-10-21T10:39:38Z</dcterms:created>
  <dcterms:modified xsi:type="dcterms:W3CDTF">2014-10-21T21:25:26Z</dcterms:modified>
</cp:coreProperties>
</file>