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785926"/>
            <a:ext cx="7772400" cy="2571743"/>
          </a:xfrm>
        </p:spPr>
        <p:txBody>
          <a:bodyPr>
            <a:noAutofit/>
          </a:bodyPr>
          <a:lstStyle/>
          <a:p>
            <a:pPr lvl="0"/>
            <a:r>
              <a:rPr lang="ru-RU" sz="7200" b="1" i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</a:rPr>
              <a:t>Історія</a:t>
            </a:r>
            <a:r>
              <a:rPr lang="ru-RU" sz="72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lang="uk-UA" sz="72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</a:rPr>
              <a:t>дослідження </a:t>
            </a:r>
            <a:r>
              <a:rPr lang="ru-RU" sz="72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ea typeface="Times New Roman" pitchFamily="18" charset="0"/>
              </a:rPr>
              <a:t>фотосинтезу</a:t>
            </a:r>
            <a: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  <a:t/>
            </a:r>
            <a:br>
              <a:rPr lang="ru-RU" sz="6600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</a:rPr>
            </a:b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9304" y="4643446"/>
            <a:ext cx="7854696" cy="1895476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Виконав</a:t>
            </a:r>
          </a:p>
          <a:p>
            <a:r>
              <a:rPr lang="uk-UA" dirty="0" smtClean="0"/>
              <a:t>Учень 6г класу</a:t>
            </a:r>
          </a:p>
          <a:p>
            <a:r>
              <a:rPr lang="uk-UA" dirty="0" smtClean="0"/>
              <a:t>Свалявської  гімназія</a:t>
            </a:r>
          </a:p>
          <a:p>
            <a:r>
              <a:rPr lang="uk-UA" dirty="0" smtClean="0"/>
              <a:t>Бендас Юрій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786190"/>
            <a:ext cx="8215370" cy="928694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3092"/>
            <a:ext cx="3571900" cy="471490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Головну роль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 СО2 до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вуглеводів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Фотосинтез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відновлюватися</a:t>
            </a:r>
            <a:r>
              <a:rPr lang="ru-RU" dirty="0" smtClean="0"/>
              <a:t> </a:t>
            </a:r>
            <a:r>
              <a:rPr lang="ru-RU" dirty="0" err="1" smtClean="0"/>
              <a:t>сульфати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нітрати</a:t>
            </a:r>
            <a:r>
              <a:rPr lang="ru-RU" dirty="0" smtClean="0"/>
              <a:t>, </a:t>
            </a:r>
            <a:r>
              <a:rPr lang="ru-RU" dirty="0" err="1" smtClean="0"/>
              <a:t>утворюватися</a:t>
            </a:r>
            <a:r>
              <a:rPr lang="ru-RU" dirty="0" smtClean="0"/>
              <a:t> Н2; </a:t>
            </a:r>
            <a:r>
              <a:rPr lang="ru-RU" dirty="0" err="1" smtClean="0"/>
              <a:t>Енергія</a:t>
            </a:r>
            <a:r>
              <a:rPr lang="ru-RU" dirty="0" smtClean="0"/>
              <a:t>  </a:t>
            </a:r>
            <a:r>
              <a:rPr lang="ru-RU" dirty="0" err="1" smtClean="0"/>
              <a:t>світла</a:t>
            </a:r>
            <a:r>
              <a:rPr lang="ru-RU" dirty="0" smtClean="0"/>
              <a:t> </a:t>
            </a:r>
            <a:r>
              <a:rPr lang="ru-RU" dirty="0" err="1" smtClean="0"/>
              <a:t>витрачається</a:t>
            </a:r>
            <a:r>
              <a:rPr lang="ru-RU" dirty="0" smtClean="0"/>
              <a:t> також на транспорт </a:t>
            </a:r>
            <a:r>
              <a:rPr lang="ru-RU" dirty="0" err="1" smtClean="0"/>
              <a:t>речовин</a:t>
            </a:r>
            <a:r>
              <a:rPr lang="ru-RU" dirty="0" smtClean="0"/>
              <a:t>  через мембрану </a:t>
            </a:r>
            <a:r>
              <a:rPr lang="ru-RU" dirty="0" err="1" smtClean="0"/>
              <a:t>і</a:t>
            </a:r>
            <a:r>
              <a:rPr lang="ru-RU" dirty="0" smtClean="0"/>
              <a:t> також на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. </a:t>
            </a:r>
            <a:r>
              <a:rPr lang="ru-RU" dirty="0" smtClean="0"/>
              <a:t>Фотосинтез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основну</a:t>
            </a:r>
            <a:r>
              <a:rPr lang="ru-RU" dirty="0" smtClean="0"/>
              <a:t> роль в </a:t>
            </a:r>
            <a:r>
              <a:rPr lang="ru-RU" dirty="0" err="1" smtClean="0"/>
              <a:t>енергетиці</a:t>
            </a:r>
            <a:r>
              <a:rPr lang="ru-RU" dirty="0" smtClean="0"/>
              <a:t> </a:t>
            </a:r>
            <a:r>
              <a:rPr lang="ru-RU" dirty="0" err="1" smtClean="0"/>
              <a:t>біосфери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12623703886hyW0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214554"/>
            <a:ext cx="3273113" cy="43576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85720" y="0"/>
            <a:ext cx="85011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 dirty="0" smtClean="0">
                <a:solidFill>
                  <a:schemeClr val="tx2">
                    <a:lumMod val="50000"/>
                  </a:schemeClr>
                </a:solidFill>
              </a:rPr>
              <a:t>Фотоси́нтез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—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процес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синтезу органічни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х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сполук з вуглекислого газу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та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води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з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використанням енергії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світла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й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за участю фотосинтетичних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пігментів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часто з виділенням кисню як побічного продукту. Це надзвичайно складний процес, що включає довгу послідовність координованих біохімічних реакцій. Він відбувається у вищих рослинах, водоростях, багатьох бактеріях, деяких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археях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і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найпростіших—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організмах, відомих разом як 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фототрофи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Сам процес відіграє важливу роль у кругообігу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вуглецю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у </a:t>
            </a:r>
            <a:r>
              <a:rPr lang="vi-VN" dirty="0" smtClean="0">
                <a:solidFill>
                  <a:schemeClr val="tx2">
                    <a:lumMod val="50000"/>
                  </a:schemeClr>
                </a:solidFill>
              </a:rPr>
              <a:t>природі.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4143404" cy="6286520"/>
          </a:xfrm>
        </p:spPr>
        <p:txBody>
          <a:bodyPr>
            <a:normAutofit/>
          </a:bodyPr>
          <a:lstStyle/>
          <a:p>
            <a:r>
              <a:rPr lang="ru-RU" dirty="0" smtClean="0"/>
              <a:t>Початком </a:t>
            </a:r>
            <a:r>
              <a:rPr lang="ru-RU" dirty="0" err="1" smtClean="0"/>
              <a:t>експериментальних</a:t>
            </a:r>
            <a:r>
              <a:rPr lang="ru-RU" dirty="0" smtClean="0"/>
              <a:t> </a:t>
            </a:r>
            <a:r>
              <a:rPr lang="ru-RU" dirty="0" err="1" smtClean="0"/>
              <a:t>робіт</a:t>
            </a:r>
            <a:r>
              <a:rPr lang="ru-RU" dirty="0" smtClean="0"/>
              <a:t> у </a:t>
            </a:r>
            <a:r>
              <a:rPr lang="ru-RU" dirty="0" err="1" smtClean="0"/>
              <a:t>галузі</a:t>
            </a:r>
            <a:r>
              <a:rPr lang="en-US" dirty="0" smtClean="0"/>
              <a:t> </a:t>
            </a:r>
            <a:r>
              <a:rPr lang="ru-RU" dirty="0" smtClean="0"/>
              <a:t>послужили </a:t>
            </a:r>
            <a:r>
              <a:rPr lang="ru-RU" dirty="0" err="1" smtClean="0"/>
              <a:t>досліди</a:t>
            </a:r>
            <a:r>
              <a:rPr lang="ru-RU" dirty="0" smtClean="0"/>
              <a:t> </a:t>
            </a:r>
            <a:r>
              <a:rPr lang="ru-RU" dirty="0" err="1" smtClean="0"/>
              <a:t>англійського</a:t>
            </a:r>
            <a:r>
              <a:rPr lang="ru-RU" dirty="0" smtClean="0"/>
              <a:t> </a:t>
            </a:r>
            <a:r>
              <a:rPr lang="ru-RU" dirty="0" err="1" smtClean="0"/>
              <a:t>хіміка</a:t>
            </a:r>
            <a:r>
              <a:rPr lang="ru-RU" dirty="0" smtClean="0"/>
              <a:t> </a:t>
            </a:r>
            <a:r>
              <a:rPr lang="ru-RU" dirty="0" smtClean="0"/>
              <a:t>Дж. </a:t>
            </a:r>
            <a:r>
              <a:rPr lang="ru-RU" dirty="0" err="1" smtClean="0"/>
              <a:t>Прістлі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рослинами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скляним</a:t>
            </a:r>
            <a:r>
              <a:rPr lang="ru-RU" dirty="0" smtClean="0"/>
              <a:t> </a:t>
            </a:r>
            <a:r>
              <a:rPr lang="ru-RU" dirty="0" err="1" smtClean="0"/>
              <a:t>ковпаком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свічкою</a:t>
            </a:r>
            <a:r>
              <a:rPr lang="ru-RU" dirty="0" smtClean="0"/>
              <a:t>. Так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відкритий</a:t>
            </a:r>
            <a:r>
              <a:rPr lang="ru-RU" dirty="0" smtClean="0"/>
              <a:t> </a:t>
            </a:r>
            <a:r>
              <a:rPr lang="ru-RU" dirty="0" err="1" smtClean="0"/>
              <a:t>кисень</a:t>
            </a:r>
            <a:r>
              <a:rPr lang="ru-RU" dirty="0" smtClean="0"/>
              <a:t>. </a:t>
            </a:r>
            <a:r>
              <a:rPr lang="ru-RU" dirty="0" err="1" smtClean="0"/>
              <a:t>Голландський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smtClean="0"/>
              <a:t>    Ян </a:t>
            </a:r>
            <a:r>
              <a:rPr lang="ru-RU" dirty="0" err="1" smtClean="0"/>
              <a:t>Інгенхауз</a:t>
            </a:r>
            <a:r>
              <a:rPr lang="ru-RU" dirty="0" smtClean="0"/>
              <a:t> </a:t>
            </a:r>
            <a:r>
              <a:rPr lang="ru-RU" dirty="0" err="1" smtClean="0"/>
              <a:t>виявив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кисень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</a:t>
            </a:r>
            <a:r>
              <a:rPr lang="ru-RU" dirty="0" err="1" smtClean="0"/>
              <a:t>світлі</a:t>
            </a:r>
            <a:r>
              <a:rPr lang="ru-RU" dirty="0" smtClean="0"/>
              <a:t>, а у </a:t>
            </a:r>
            <a:r>
              <a:rPr lang="ru-RU" dirty="0" err="1" smtClean="0"/>
              <a:t>темноті</a:t>
            </a:r>
            <a:r>
              <a:rPr lang="ru-RU" dirty="0" smtClean="0"/>
              <a:t> – </a:t>
            </a:r>
            <a:r>
              <a:rPr lang="ru-RU" dirty="0" err="1" smtClean="0"/>
              <a:t>поглинають</a:t>
            </a:r>
            <a:r>
              <a:rPr lang="ru-RU" dirty="0" smtClean="0"/>
              <a:t>, як </a:t>
            </a:r>
            <a:r>
              <a:rPr lang="ru-RU" dirty="0" err="1" smtClean="0"/>
              <a:t>тварини</a:t>
            </a:r>
            <a:r>
              <a:rPr lang="ru-RU" dirty="0" smtClean="0"/>
              <a:t> при </a:t>
            </a:r>
            <a:r>
              <a:rPr lang="ru-RU" dirty="0" err="1" smtClean="0"/>
              <a:t>диханні</a:t>
            </a:r>
            <a:r>
              <a:rPr lang="ru-RU" dirty="0" smtClean="0"/>
              <a:t>. 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3074" name="Picture 2" descr="http://upload.wikimedia.org/wikipedia/commons/thumb/2/24/Joseph_Priestley_by_Ozias_Humphrey.jpg/180px-Joseph_Priestley_by_Ozias_Humphre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302396"/>
            <a:ext cx="2029084" cy="26265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1428736"/>
            <a:ext cx="2357422" cy="3965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pic>
        <p:nvPicPr>
          <p:cNvPr id="3076" name="Picture 4" descr="http://im1-tub-ua.yandex.net/i?id=9e7bb861a9da974c1c397cac20787321-25-144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14810" y="3714752"/>
            <a:ext cx="2091696" cy="2571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225399813jPW1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72132" y="3429000"/>
            <a:ext cx="3392991" cy="22733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71480"/>
            <a:ext cx="5857884" cy="6072230"/>
          </a:xfrm>
        </p:spPr>
        <p:txBody>
          <a:bodyPr>
            <a:normAutofit/>
          </a:bodyPr>
          <a:lstStyle/>
          <a:p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встановлено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кисню</a:t>
            </a:r>
            <a:r>
              <a:rPr lang="ru-RU" dirty="0" smtClean="0"/>
              <a:t>,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поглинають</a:t>
            </a:r>
            <a:r>
              <a:rPr lang="ru-RU" dirty="0" smtClean="0"/>
              <a:t> </a:t>
            </a:r>
            <a:r>
              <a:rPr lang="ru-RU" dirty="0" err="1" smtClean="0"/>
              <a:t>вуглекислий</a:t>
            </a:r>
            <a:r>
              <a:rPr lang="ru-RU" dirty="0" smtClean="0"/>
              <a:t> газ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участю</a:t>
            </a:r>
            <a:r>
              <a:rPr lang="ru-RU" dirty="0" smtClean="0"/>
              <a:t> води </a:t>
            </a:r>
            <a:r>
              <a:rPr lang="ru-RU" dirty="0" err="1" smtClean="0"/>
              <a:t>синтезують</a:t>
            </a:r>
            <a:r>
              <a:rPr lang="ru-RU" dirty="0" smtClean="0"/>
              <a:t> на </a:t>
            </a:r>
            <a:r>
              <a:rPr lang="ru-RU" dirty="0" err="1" smtClean="0"/>
              <a:t>світлі</a:t>
            </a:r>
            <a:r>
              <a:rPr lang="ru-RU" dirty="0" smtClean="0"/>
              <a:t> </a:t>
            </a:r>
            <a:r>
              <a:rPr lang="ru-RU" dirty="0" err="1" smtClean="0"/>
              <a:t>органічну</a:t>
            </a:r>
            <a:r>
              <a:rPr lang="ru-RU" dirty="0" smtClean="0"/>
              <a:t> </a:t>
            </a:r>
            <a:r>
              <a:rPr lang="ru-RU" dirty="0" err="1" smtClean="0"/>
              <a:t>речовину</a:t>
            </a:r>
            <a:r>
              <a:rPr lang="ru-RU" dirty="0" smtClean="0"/>
              <a:t>. У 1842 Роберт </a:t>
            </a:r>
            <a:r>
              <a:rPr lang="ru-RU" dirty="0" err="1" smtClean="0"/>
              <a:t>Маєр</a:t>
            </a:r>
            <a:r>
              <a:rPr lang="ru-RU" dirty="0" smtClean="0"/>
              <a:t> на </a:t>
            </a:r>
            <a:r>
              <a:rPr lang="ru-RU" dirty="0" err="1" smtClean="0"/>
              <a:t>підставі</a:t>
            </a:r>
            <a:r>
              <a:rPr lang="ru-RU" dirty="0" smtClean="0"/>
              <a:t> закону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 </a:t>
            </a:r>
            <a:r>
              <a:rPr lang="ru-RU" dirty="0" err="1" smtClean="0"/>
              <a:t>постулював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перетворюють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сонячного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 в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зв'язків</a:t>
            </a:r>
            <a:r>
              <a:rPr lang="ru-RU" dirty="0" smtClean="0"/>
              <a:t>. У 1877 </a:t>
            </a:r>
            <a:r>
              <a:rPr lang="ru-RU" dirty="0" err="1" smtClean="0"/>
              <a:t>Вільгельм</a:t>
            </a:r>
            <a:r>
              <a:rPr lang="ru-RU" dirty="0" smtClean="0"/>
              <a:t> </a:t>
            </a:r>
            <a:r>
              <a:rPr lang="ru-RU" dirty="0" err="1" smtClean="0"/>
              <a:t>Пфеффер</a:t>
            </a:r>
            <a:r>
              <a:rPr lang="ru-RU" dirty="0" smtClean="0"/>
              <a:t> назвав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фотосинтезом.</a:t>
            </a:r>
            <a:endParaRPr lang="ru-RU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0" y="428604"/>
            <a:ext cx="6215074" cy="589599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Хлорофіл</a:t>
            </a:r>
            <a:r>
              <a:rPr lang="ru-RU" dirty="0" smtClean="0"/>
              <a:t> 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виділений</a:t>
            </a:r>
            <a:r>
              <a:rPr lang="ru-RU" dirty="0" smtClean="0"/>
              <a:t> в 1818 </a:t>
            </a:r>
            <a:r>
              <a:rPr lang="ru-RU" dirty="0" err="1" smtClean="0"/>
              <a:t>році</a:t>
            </a:r>
            <a:r>
              <a:rPr lang="ru-RU" dirty="0" smtClean="0"/>
              <a:t> П. Ж. </a:t>
            </a:r>
            <a:r>
              <a:rPr lang="ru-RU" dirty="0" err="1" smtClean="0"/>
              <a:t>Пелетьє</a:t>
            </a:r>
            <a:r>
              <a:rPr lang="ru-RU" dirty="0" smtClean="0"/>
              <a:t>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Жозефом</a:t>
            </a:r>
            <a:r>
              <a:rPr lang="ru-RU" dirty="0" smtClean="0"/>
              <a:t> </a:t>
            </a:r>
            <a:r>
              <a:rPr lang="ru-RU" dirty="0" err="1" smtClean="0"/>
              <a:t>Каванту</a:t>
            </a:r>
            <a:r>
              <a:rPr lang="ru-RU" dirty="0" smtClean="0"/>
              <a:t>.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err="1" smtClean="0"/>
              <a:t>пігменти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вивчити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 smtClean="0"/>
              <a:t>вдалося</a:t>
            </a:r>
            <a:r>
              <a:rPr lang="ru-RU" dirty="0" smtClean="0"/>
              <a:t> М</a:t>
            </a:r>
            <a:r>
              <a:rPr lang="ru-RU" dirty="0" smtClean="0"/>
              <a:t>. С. </a:t>
            </a:r>
            <a:r>
              <a:rPr lang="ru-RU" dirty="0" err="1" smtClean="0"/>
              <a:t>Цвєту</a:t>
            </a:r>
            <a:r>
              <a:rPr lang="ru-RU" dirty="0" smtClean="0"/>
              <a:t> 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створеного</a:t>
            </a:r>
            <a:r>
              <a:rPr lang="ru-RU" dirty="0" smtClean="0"/>
              <a:t> ним методу </a:t>
            </a:r>
            <a:r>
              <a:rPr lang="ru-RU" dirty="0" err="1" smtClean="0"/>
              <a:t>хроматографії</a:t>
            </a:r>
            <a:r>
              <a:rPr lang="ru-RU" dirty="0" smtClean="0"/>
              <a:t>. </a:t>
            </a:r>
            <a:r>
              <a:rPr lang="ru-RU" dirty="0" err="1" smtClean="0"/>
              <a:t>Спектри</a:t>
            </a:r>
            <a:r>
              <a:rPr lang="ru-RU" dirty="0" smtClean="0"/>
              <a:t> </a:t>
            </a:r>
            <a:r>
              <a:rPr lang="ru-RU" dirty="0" err="1" smtClean="0"/>
              <a:t>поглинання</a:t>
            </a:r>
            <a:r>
              <a:rPr lang="ru-RU" dirty="0" smtClean="0"/>
              <a:t> </a:t>
            </a:r>
            <a:r>
              <a:rPr lang="ru-RU" dirty="0" err="1" smtClean="0"/>
              <a:t>хлорофілу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вивчені</a:t>
            </a:r>
            <a:r>
              <a:rPr lang="ru-RU" dirty="0" smtClean="0"/>
              <a:t> К. А. </a:t>
            </a:r>
            <a:r>
              <a:rPr lang="ru-RU" dirty="0" err="1" smtClean="0"/>
              <a:t>Тімірязєвим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же, </a:t>
            </a:r>
            <a:r>
              <a:rPr lang="ru-RU" dirty="0" err="1" smtClean="0"/>
              <a:t>розвиваючи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Маєра</a:t>
            </a:r>
            <a:r>
              <a:rPr lang="ru-RU" dirty="0" smtClean="0"/>
              <a:t>, показав,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поглиненання</a:t>
            </a:r>
            <a:r>
              <a:rPr lang="ru-RU" dirty="0" smtClean="0"/>
              <a:t> </a:t>
            </a:r>
            <a:r>
              <a:rPr lang="ru-RU" dirty="0" err="1" smtClean="0"/>
              <a:t>світла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енергію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створивши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слабких</a:t>
            </a:r>
            <a:r>
              <a:rPr lang="ru-RU" dirty="0" smtClean="0"/>
              <a:t> </a:t>
            </a:r>
            <a:r>
              <a:rPr lang="ru-RU" dirty="0" err="1" smtClean="0"/>
              <a:t>зв'язків</a:t>
            </a:r>
            <a:r>
              <a:rPr lang="ru-RU" dirty="0" smtClean="0"/>
              <a:t> С-О </a:t>
            </a:r>
            <a:r>
              <a:rPr lang="ru-RU" dirty="0" err="1" smtClean="0"/>
              <a:t>і</a:t>
            </a:r>
            <a:r>
              <a:rPr lang="ru-RU" dirty="0" smtClean="0"/>
              <a:t> О-Н </a:t>
            </a:r>
            <a:r>
              <a:rPr lang="ru-RU" dirty="0" err="1" smtClean="0"/>
              <a:t>високоенергетичні</a:t>
            </a:r>
            <a:r>
              <a:rPr lang="ru-RU" dirty="0" smtClean="0"/>
              <a:t> С-С (до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вважалося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</a:t>
            </a:r>
            <a:r>
              <a:rPr lang="ru-RU" dirty="0" err="1" smtClean="0"/>
              <a:t>фотосинтезі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жовті</a:t>
            </a:r>
            <a:r>
              <a:rPr lang="ru-RU" dirty="0" smtClean="0"/>
              <a:t> </a:t>
            </a:r>
            <a:r>
              <a:rPr lang="ru-RU" dirty="0" err="1" smtClean="0"/>
              <a:t>промені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поглинаються</a:t>
            </a:r>
            <a:r>
              <a:rPr lang="ru-RU" dirty="0" smtClean="0"/>
              <a:t> </a:t>
            </a:r>
            <a:r>
              <a:rPr lang="ru-RU" dirty="0" err="1" smtClean="0"/>
              <a:t>пігментами</a:t>
            </a:r>
            <a:r>
              <a:rPr lang="ru-RU" dirty="0" smtClean="0"/>
              <a:t> листка). </a:t>
            </a:r>
            <a:r>
              <a:rPr lang="ru-RU" dirty="0" err="1" smtClean="0"/>
              <a:t>Зроблено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створеному</a:t>
            </a:r>
            <a:r>
              <a:rPr lang="ru-RU" dirty="0" smtClean="0"/>
              <a:t> ним методу </a:t>
            </a:r>
            <a:r>
              <a:rPr lang="ru-RU" dirty="0" err="1" smtClean="0"/>
              <a:t>обліку</a:t>
            </a:r>
            <a:r>
              <a:rPr lang="ru-RU" dirty="0" smtClean="0"/>
              <a:t> фотосинтезу за </a:t>
            </a:r>
            <a:r>
              <a:rPr lang="ru-RU" dirty="0" err="1" smtClean="0"/>
              <a:t>поглинанням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ru-RU" dirty="0" smtClean="0"/>
              <a:t>в </a:t>
            </a:r>
            <a:r>
              <a:rPr lang="ru-RU" dirty="0" err="1" smtClean="0"/>
              <a:t>ході</a:t>
            </a:r>
            <a:r>
              <a:rPr lang="ru-RU" dirty="0" smtClean="0"/>
              <a:t> </a:t>
            </a:r>
            <a:r>
              <a:rPr lang="ru-RU" dirty="0" err="1" smtClean="0"/>
              <a:t>експериментів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освітлення</a:t>
            </a:r>
            <a:r>
              <a:rPr lang="ru-RU" dirty="0" smtClean="0"/>
              <a:t> </a:t>
            </a:r>
            <a:r>
              <a:rPr lang="ru-RU" dirty="0" err="1" smtClean="0"/>
              <a:t>рослини</a:t>
            </a:r>
            <a:r>
              <a:rPr lang="ru-RU" dirty="0" smtClean="0"/>
              <a:t> </a:t>
            </a:r>
            <a:r>
              <a:rPr lang="ru-RU" dirty="0" err="1" smtClean="0"/>
              <a:t>світлом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довжин</a:t>
            </a:r>
            <a:r>
              <a:rPr lang="ru-RU" dirty="0" smtClean="0"/>
              <a:t> </a:t>
            </a:r>
            <a:r>
              <a:rPr lang="ru-RU" dirty="0" err="1" smtClean="0"/>
              <a:t>хвиль</a:t>
            </a:r>
            <a:r>
              <a:rPr lang="ru-RU" dirty="0" smtClean="0"/>
              <a:t> (</a:t>
            </a:r>
            <a:r>
              <a:rPr lang="ru-RU" dirty="0" err="1" smtClean="0"/>
              <a:t>різного</a:t>
            </a:r>
            <a:r>
              <a:rPr lang="ru-RU" dirty="0" smtClean="0"/>
              <a:t> </a:t>
            </a:r>
            <a:r>
              <a:rPr lang="ru-RU" dirty="0" err="1" smtClean="0"/>
              <a:t>кольору</a:t>
            </a:r>
            <a:r>
              <a:rPr lang="ru-RU" dirty="0" smtClean="0"/>
              <a:t>) </a:t>
            </a:r>
            <a:r>
              <a:rPr lang="ru-RU" dirty="0" err="1" smtClean="0"/>
              <a:t>виявилося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інтенсивність</a:t>
            </a:r>
            <a:r>
              <a:rPr lang="ru-RU" dirty="0" smtClean="0"/>
              <a:t> фотосинтезу </a:t>
            </a:r>
            <a:r>
              <a:rPr lang="ru-RU" dirty="0" err="1" smtClean="0"/>
              <a:t>збігається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спектром </a:t>
            </a:r>
            <a:r>
              <a:rPr lang="ru-RU" dirty="0" err="1" smtClean="0"/>
              <a:t>поглинання</a:t>
            </a:r>
            <a:r>
              <a:rPr lang="ru-RU" dirty="0" smtClean="0"/>
              <a:t> </a:t>
            </a:r>
            <a:r>
              <a:rPr lang="ru-RU" dirty="0" err="1" smtClean="0"/>
              <a:t>хлорофілу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60" name="Picture 4" descr="ВЧЕНІ, академіки, науковці, дослідники, конструктори - ТЕМА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643422"/>
            <a:ext cx="2059336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62" name="Picture 6" descr="Михаил Семёнович Цвет (1872-1919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2562313"/>
            <a:ext cx="1838420" cy="20811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464" name="Picture 8" descr="Joseph Bienaimé Caventou - Toxiped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0"/>
            <a:ext cx="2028104" cy="2428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Строение и жизнь Вселенной. Происхождение солнечной систем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571744"/>
            <a:ext cx="1917335" cy="23003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85728"/>
            <a:ext cx="6500826" cy="6572272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Окислювально-відновну</a:t>
            </a:r>
            <a:r>
              <a:rPr lang="ru-RU" dirty="0" smtClean="0"/>
              <a:t> суть фотосинтезу (як </a:t>
            </a:r>
            <a:r>
              <a:rPr lang="ru-RU" dirty="0" err="1" smtClean="0"/>
              <a:t>оксигенного</a:t>
            </a:r>
            <a:r>
              <a:rPr lang="ru-RU" dirty="0" smtClean="0"/>
              <a:t>, так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аноксигенного</a:t>
            </a:r>
            <a:r>
              <a:rPr lang="ru-RU" dirty="0" smtClean="0"/>
              <a:t>) </a:t>
            </a:r>
            <a:r>
              <a:rPr lang="ru-RU" dirty="0" err="1" smtClean="0"/>
              <a:t>постулював</a:t>
            </a:r>
            <a:r>
              <a:rPr lang="ru-RU" dirty="0" smtClean="0"/>
              <a:t> </a:t>
            </a:r>
            <a:r>
              <a:rPr lang="ru-RU" dirty="0" err="1" smtClean="0"/>
              <a:t>Корнеліс</a:t>
            </a:r>
            <a:r>
              <a:rPr lang="ru-RU" dirty="0" smtClean="0"/>
              <a:t> </a:t>
            </a:r>
            <a:r>
              <a:rPr lang="ru-RU" dirty="0" err="1" smtClean="0"/>
              <a:t>ван</a:t>
            </a:r>
            <a:r>
              <a:rPr lang="ru-RU" dirty="0" smtClean="0"/>
              <a:t> </a:t>
            </a:r>
            <a:r>
              <a:rPr lang="ru-RU" dirty="0" err="1" smtClean="0"/>
              <a:t>Ніль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означало,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кисень</a:t>
            </a:r>
            <a:r>
              <a:rPr lang="ru-RU" dirty="0" smtClean="0"/>
              <a:t> у </a:t>
            </a:r>
            <a:r>
              <a:rPr lang="ru-RU" dirty="0" err="1" smtClean="0"/>
              <a:t>фотосинтезі</a:t>
            </a:r>
            <a:r>
              <a:rPr lang="ru-RU" dirty="0" smtClean="0"/>
              <a:t> </a:t>
            </a:r>
            <a:r>
              <a:rPr lang="ru-RU" dirty="0" err="1" smtClean="0"/>
              <a:t>утворюється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води,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експериментально</a:t>
            </a:r>
            <a:r>
              <a:rPr lang="ru-RU" dirty="0" smtClean="0"/>
              <a:t> </a:t>
            </a:r>
            <a:r>
              <a:rPr lang="ru-RU" dirty="0" err="1" smtClean="0"/>
              <a:t>підтвердив</a:t>
            </a:r>
            <a:r>
              <a:rPr lang="ru-RU" dirty="0" smtClean="0"/>
              <a:t> 1941 року О. П. Виноградов у </a:t>
            </a:r>
            <a:r>
              <a:rPr lang="ru-RU" dirty="0" err="1" smtClean="0"/>
              <a:t>дослідах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ізотопною</a:t>
            </a:r>
            <a:r>
              <a:rPr lang="ru-RU" dirty="0" smtClean="0"/>
              <a:t> </a:t>
            </a:r>
            <a:r>
              <a:rPr lang="ru-RU" dirty="0" err="1" smtClean="0"/>
              <a:t>міткою</a:t>
            </a:r>
            <a:r>
              <a:rPr lang="ru-RU" dirty="0" smtClean="0"/>
              <a:t>. У 1937 Роберт </a:t>
            </a:r>
            <a:r>
              <a:rPr lang="ru-RU" dirty="0" err="1" smtClean="0"/>
              <a:t>Хілл</a:t>
            </a:r>
            <a:r>
              <a:rPr lang="ru-RU" dirty="0" smtClean="0"/>
              <a:t> </a:t>
            </a:r>
            <a:r>
              <a:rPr lang="ru-RU" dirty="0" err="1" smtClean="0"/>
              <a:t>встановив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окиснення</a:t>
            </a:r>
            <a:r>
              <a:rPr lang="ru-RU" dirty="0" smtClean="0"/>
              <a:t> води (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виділення</a:t>
            </a:r>
            <a:r>
              <a:rPr lang="ru-RU" dirty="0" smtClean="0"/>
              <a:t> </a:t>
            </a:r>
            <a:r>
              <a:rPr lang="ru-RU" dirty="0" err="1" smtClean="0"/>
              <a:t>кисню</a:t>
            </a:r>
            <a:r>
              <a:rPr lang="ru-RU" dirty="0" smtClean="0"/>
              <a:t>), а також </a:t>
            </a:r>
            <a:r>
              <a:rPr lang="ru-RU" dirty="0" err="1" smtClean="0"/>
              <a:t>асиміляції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роз'єднати</a:t>
            </a:r>
            <a:r>
              <a:rPr lang="ru-RU" dirty="0" smtClean="0"/>
              <a:t>. У 1954—1958 </a:t>
            </a:r>
            <a:r>
              <a:rPr lang="ru-RU" dirty="0" err="1" smtClean="0"/>
              <a:t>Деніел</a:t>
            </a:r>
            <a:r>
              <a:rPr lang="ru-RU" dirty="0" smtClean="0"/>
              <a:t> </a:t>
            </a:r>
            <a:r>
              <a:rPr lang="ru-RU" dirty="0" smtClean="0"/>
              <a:t>І. </a:t>
            </a:r>
            <a:r>
              <a:rPr lang="ru-RU" dirty="0" err="1" smtClean="0"/>
              <a:t>Арнон</a:t>
            </a:r>
            <a:r>
              <a:rPr lang="ru-RU" dirty="0" smtClean="0"/>
              <a:t> </a:t>
            </a:r>
            <a:r>
              <a:rPr lang="ru-RU" dirty="0" err="1" smtClean="0"/>
              <a:t>встановив</a:t>
            </a:r>
            <a:r>
              <a:rPr lang="ru-RU" dirty="0" smtClean="0"/>
              <a:t>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світлових</a:t>
            </a:r>
            <a:r>
              <a:rPr lang="ru-RU" dirty="0" smtClean="0"/>
              <a:t> </a:t>
            </a:r>
            <a:r>
              <a:rPr lang="ru-RU" dirty="0" err="1" smtClean="0"/>
              <a:t>стадій</a:t>
            </a:r>
            <a:r>
              <a:rPr lang="ru-RU" dirty="0" smtClean="0"/>
              <a:t> фотосинтезу, а суть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асиміляції</a:t>
            </a:r>
            <a:r>
              <a:rPr lang="ru-RU" dirty="0" smtClean="0"/>
              <a:t> 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 smtClean="0"/>
              <a:t> 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розкрита</a:t>
            </a:r>
            <a:r>
              <a:rPr lang="ru-RU" dirty="0" smtClean="0"/>
              <a:t> </a:t>
            </a:r>
            <a:r>
              <a:rPr lang="ru-RU" dirty="0" err="1" smtClean="0"/>
              <a:t>Мельвіном</a:t>
            </a:r>
            <a:r>
              <a:rPr lang="ru-RU" dirty="0" smtClean="0"/>
              <a:t> </a:t>
            </a:r>
            <a:r>
              <a:rPr lang="ru-RU" dirty="0" err="1" smtClean="0"/>
              <a:t>Кальвіном</a:t>
            </a:r>
            <a:r>
              <a:rPr lang="ru-RU" dirty="0" smtClean="0"/>
              <a:t> 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ізотопів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в </a:t>
            </a:r>
            <a:r>
              <a:rPr lang="ru-RU" dirty="0" err="1" smtClean="0"/>
              <a:t>кінці</a:t>
            </a:r>
            <a:r>
              <a:rPr lang="ru-RU" dirty="0" smtClean="0"/>
              <a:t> 1940-х, за </a:t>
            </a:r>
            <a:r>
              <a:rPr lang="ru-RU" dirty="0" err="1" smtClean="0"/>
              <a:t>цю</a:t>
            </a:r>
            <a:r>
              <a:rPr lang="ru-RU" dirty="0" smtClean="0"/>
              <a:t> роботу в 1961 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присуджена</a:t>
            </a:r>
            <a:r>
              <a:rPr lang="ru-RU" dirty="0" smtClean="0"/>
              <a:t> </a:t>
            </a:r>
            <a:r>
              <a:rPr lang="ru-RU" dirty="0" err="1" smtClean="0"/>
              <a:t>Нобелівська</a:t>
            </a:r>
            <a:r>
              <a:rPr lang="ru-RU" dirty="0" smtClean="0"/>
              <a:t> </a:t>
            </a:r>
            <a:r>
              <a:rPr lang="ru-RU" dirty="0" err="1" smtClean="0"/>
              <a:t>премія</a:t>
            </a:r>
            <a:r>
              <a:rPr lang="ru-RU" dirty="0" smtClean="0"/>
              <a:t>.</a:t>
            </a:r>
            <a:endParaRPr lang="ru-RU" b="1" dirty="0"/>
          </a:p>
        </p:txBody>
      </p:sp>
      <p:pic>
        <p:nvPicPr>
          <p:cNvPr id="20482" name="Picture 2" descr="4.2.13. Физиология и биохимия микроорганизмов - Учебное пособие по дисциплине &quot;История и методология биологии и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0"/>
            <a:ext cx="2000232" cy="25594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86" name="AutoShape 6" descr="Картинки по запросу мелвин кальв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88" name="AutoShape 8" descr="Картинки по запросу мелвин кальв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0" name="AutoShape 10" descr="Картинки по запросу мелвин кальв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2" name="AutoShape 12" descr="Картинки по запросу мелвин кальви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494" name="Picture 14" descr="http://www.nobelprize.org/nobel_prizes/chemistry/laureates/1961/calvi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00950" y="4695824"/>
            <a:ext cx="1543050" cy="21621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285784" y="214290"/>
            <a:ext cx="6929486" cy="6643710"/>
          </a:xfrm>
        </p:spPr>
        <p:txBody>
          <a:bodyPr vert="horz">
            <a:normAutofit fontScale="92500" lnSpcReduction="10000"/>
          </a:bodyPr>
          <a:lstStyle/>
          <a:p>
            <a:pPr algn="ctr"/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повітряного</a:t>
            </a:r>
            <a:r>
              <a:rPr lang="ru-RU" dirty="0" smtClean="0"/>
              <a:t> </a:t>
            </a:r>
            <a:r>
              <a:rPr lang="ru-RU" dirty="0" err="1" smtClean="0"/>
              <a:t>живлення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 за </a:t>
            </a:r>
            <a:r>
              <a:rPr lang="ru-RU" dirty="0" err="1" smtClean="0"/>
              <a:t>перші</a:t>
            </a:r>
            <a:r>
              <a:rPr lang="ru-RU" dirty="0" smtClean="0"/>
              <a:t> 100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дослідів</a:t>
            </a:r>
            <a:r>
              <a:rPr lang="ru-RU" dirty="0" smtClean="0"/>
              <a:t> </a:t>
            </a:r>
            <a:r>
              <a:rPr lang="ru-RU" dirty="0" err="1" smtClean="0"/>
              <a:t>Прістлі</a:t>
            </a:r>
            <a:r>
              <a:rPr lang="ru-RU" dirty="0" smtClean="0"/>
              <a:t> </a:t>
            </a:r>
            <a:r>
              <a:rPr lang="ru-RU" dirty="0" err="1" smtClean="0"/>
              <a:t>виражаються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 </a:t>
            </a:r>
            <a:r>
              <a:rPr lang="ru-RU" dirty="0" err="1" smtClean="0"/>
              <a:t>рівнянням</a:t>
            </a:r>
            <a:r>
              <a:rPr lang="ru-RU" dirty="0" smtClean="0"/>
              <a:t> фотосинтезу</a:t>
            </a:r>
            <a:r>
              <a:rPr lang="ru-RU" dirty="0" smtClean="0"/>
              <a:t>: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6СО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+6Н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О(</a:t>
            </a:r>
            <a:r>
              <a:rPr lang="en-US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hn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)®</a:t>
            </a:r>
            <a:r>
              <a:rPr lang="uk-UA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+6О</a:t>
            </a:r>
            <a:r>
              <a:rPr lang="ru-RU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  <a:p>
            <a:pPr algn="ctr">
              <a:buNone/>
            </a:pPr>
            <a:r>
              <a:rPr lang="ru-RU" dirty="0" smtClean="0"/>
              <a:t>Фотосинтез - одна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проблем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природознавства</a:t>
            </a:r>
            <a:r>
              <a:rPr lang="ru-RU" dirty="0" smtClean="0"/>
              <a:t>. У </a:t>
            </a:r>
            <a:r>
              <a:rPr lang="ru-RU" dirty="0" err="1" smtClean="0"/>
              <a:t>розробці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участь </a:t>
            </a:r>
            <a:r>
              <a:rPr lang="ru-RU" dirty="0" err="1" smtClean="0"/>
              <a:t>беруть</a:t>
            </a:r>
            <a:r>
              <a:rPr lang="ru-RU" dirty="0" smtClean="0"/>
              <a:t> </a:t>
            </a:r>
            <a:r>
              <a:rPr lang="ru-RU" dirty="0" err="1" smtClean="0"/>
              <a:t>вчені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спеціальностей</a:t>
            </a:r>
            <a:r>
              <a:rPr lang="ru-RU" dirty="0" smtClean="0"/>
              <a:t> - </a:t>
            </a:r>
            <a:r>
              <a:rPr lang="ru-RU" dirty="0" err="1" smtClean="0"/>
              <a:t>фізіологи</a:t>
            </a:r>
            <a:r>
              <a:rPr lang="ru-RU" dirty="0" smtClean="0"/>
              <a:t>, </a:t>
            </a:r>
            <a:r>
              <a:rPr lang="ru-RU" dirty="0" err="1" smtClean="0"/>
              <a:t>цитологи</a:t>
            </a:r>
            <a:r>
              <a:rPr lang="ru-RU" dirty="0" smtClean="0"/>
              <a:t>, </a:t>
            </a:r>
            <a:r>
              <a:rPr lang="ru-RU" dirty="0" err="1" smtClean="0"/>
              <a:t>біохіміки</a:t>
            </a:r>
            <a:r>
              <a:rPr lang="ru-RU" dirty="0" smtClean="0"/>
              <a:t>, </a:t>
            </a:r>
            <a:r>
              <a:rPr lang="ru-RU" dirty="0" err="1" smtClean="0"/>
              <a:t>фізики</a:t>
            </a:r>
            <a:r>
              <a:rPr lang="ru-RU" dirty="0" smtClean="0"/>
              <a:t>, </a:t>
            </a:r>
            <a:r>
              <a:rPr lang="ru-RU" dirty="0" err="1" smtClean="0"/>
              <a:t>хіміки</a:t>
            </a:r>
            <a:r>
              <a:rPr lang="ru-RU" dirty="0" smtClean="0"/>
              <a:t>. </a:t>
            </a:r>
            <a:r>
              <a:rPr lang="ru-RU" dirty="0" err="1" smtClean="0"/>
              <a:t>Процес</a:t>
            </a:r>
            <a:r>
              <a:rPr lang="ru-RU" dirty="0" smtClean="0"/>
              <a:t> фотосинтезу,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котрого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органічна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жива </a:t>
            </a:r>
            <a:r>
              <a:rPr lang="ru-RU" dirty="0" err="1" smtClean="0"/>
              <a:t>речовина</a:t>
            </a:r>
            <a:r>
              <a:rPr lang="ru-RU" dirty="0" smtClean="0"/>
              <a:t>, </a:t>
            </a:r>
            <a:r>
              <a:rPr lang="ru-RU" dirty="0" err="1" smtClean="0"/>
              <a:t>привертає</a:t>
            </a:r>
            <a:r>
              <a:rPr lang="ru-RU" dirty="0" smtClean="0"/>
              <a:t> до себе все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численних</a:t>
            </a:r>
            <a:r>
              <a:rPr lang="ru-RU" dirty="0" smtClean="0"/>
              <a:t> </a:t>
            </a:r>
            <a:r>
              <a:rPr lang="ru-RU" dirty="0" err="1" smtClean="0"/>
              <a:t>дослідників</a:t>
            </a:r>
            <a:r>
              <a:rPr lang="ru-RU" dirty="0" smtClean="0"/>
              <a:t>. Без </a:t>
            </a:r>
            <a:r>
              <a:rPr lang="ru-RU" dirty="0" err="1" smtClean="0"/>
              <a:t>перебільшення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сказати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за </a:t>
            </a:r>
            <a:r>
              <a:rPr lang="ru-RU" dirty="0" err="1" smtClean="0"/>
              <a:t>останні</a:t>
            </a:r>
            <a:r>
              <a:rPr lang="ru-RU" dirty="0" smtClean="0"/>
              <a:t> десять - </a:t>
            </a:r>
            <a:r>
              <a:rPr lang="ru-RU" dirty="0" err="1" smtClean="0"/>
              <a:t>двадцять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наука </a:t>
            </a:r>
            <a:r>
              <a:rPr lang="ru-RU" dirty="0" err="1" smtClean="0"/>
              <a:t>дізналася</a:t>
            </a:r>
            <a:r>
              <a:rPr lang="ru-RU" dirty="0" smtClean="0"/>
              <a:t> про суть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за весь </a:t>
            </a:r>
            <a:r>
              <a:rPr lang="ru-RU" dirty="0" err="1" smtClean="0"/>
              <a:t>попередній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photosynthesis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221" y="1857364"/>
            <a:ext cx="2357779" cy="34147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Прямая со стрелкой 6"/>
          <p:cNvCxnSpPr/>
          <p:nvPr/>
        </p:nvCxnSpPr>
        <p:spPr>
          <a:xfrm>
            <a:off x="3214678" y="1857364"/>
            <a:ext cx="285752" cy="15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796614"/>
          </a:xfrm>
        </p:spPr>
        <p:txBody>
          <a:bodyPr>
            <a:noAutofit/>
          </a:bodyPr>
          <a:lstStyle/>
          <a:p>
            <a:pPr algn="ctr"/>
            <a:r>
              <a:rPr lang="uk-UA" sz="1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endParaRPr lang="ru-RU" sz="1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202</Words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Історія дослідження фотосинтезу </vt:lpstr>
      <vt:lpstr> </vt:lpstr>
      <vt:lpstr>Слайд 3</vt:lpstr>
      <vt:lpstr>Слайд 4</vt:lpstr>
      <vt:lpstr>Слайд 5</vt:lpstr>
      <vt:lpstr>Слайд 6</vt:lpstr>
      <vt:lpstr>Слайд 7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Історія дослідження фотосинтезу </dc:title>
  <cp:lastModifiedBy>User</cp:lastModifiedBy>
  <cp:revision>16</cp:revision>
  <dcterms:modified xsi:type="dcterms:W3CDTF">2015-01-25T19:33:07Z</dcterms:modified>
</cp:coreProperties>
</file>