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6" r:id="rId3"/>
    <p:sldId id="257" r:id="rId4"/>
    <p:sldId id="258" r:id="rId5"/>
    <p:sldId id="259" r:id="rId6"/>
    <p:sldId id="267" r:id="rId7"/>
    <p:sldId id="268" r:id="rId8"/>
    <p:sldId id="269" r:id="rId9"/>
    <p:sldId id="270" r:id="rId10"/>
    <p:sldId id="271" r:id="rId11"/>
    <p:sldId id="272" r:id="rId12"/>
    <p:sldId id="27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2" autoAdjust="0"/>
    <p:restoredTop sz="94614" autoAdjust="0"/>
  </p:normalViewPr>
  <p:slideViewPr>
    <p:cSldViewPr>
      <p:cViewPr varScale="1">
        <p:scale>
          <a:sx n="103" d="100"/>
          <a:sy n="103" d="100"/>
        </p:scale>
        <p:origin x="-66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79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23.11.2014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16632"/>
            <a:ext cx="6048672" cy="1584176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9600" b="1" i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Химерні</a:t>
            </a:r>
            <a:endParaRPr lang="ru-RU" sz="9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73481" y="4321842"/>
            <a:ext cx="1944216" cy="2376264"/>
          </a:xfrm>
        </p:spPr>
        <p:txBody>
          <a:bodyPr>
            <a:normAutofit/>
          </a:bodyPr>
          <a:lstStyle/>
          <a:p>
            <a:r>
              <a:rPr lang="uk-UA" sz="1600" dirty="0" smtClean="0"/>
              <a:t>Виконав</a:t>
            </a:r>
            <a:r>
              <a:rPr lang="en-US" sz="1600" dirty="0" smtClean="0"/>
              <a:t>:</a:t>
            </a:r>
            <a:endParaRPr lang="uk-UA" sz="1600" dirty="0" smtClean="0"/>
          </a:p>
          <a:p>
            <a:r>
              <a:rPr lang="uk-UA" sz="1600" dirty="0" smtClean="0"/>
              <a:t>Учень 11-Б класу</a:t>
            </a:r>
          </a:p>
          <a:p>
            <a:r>
              <a:rPr lang="uk-UA" sz="1600" dirty="0" smtClean="0"/>
              <a:t>СЗШ № 100</a:t>
            </a:r>
          </a:p>
          <a:p>
            <a:r>
              <a:rPr lang="uk-UA" sz="1600" b="1" u="sng" dirty="0" smtClean="0"/>
              <a:t>Матвіїв Роман</a:t>
            </a:r>
          </a:p>
          <a:p>
            <a:r>
              <a:rPr lang="uk-UA" sz="1600" dirty="0" smtClean="0"/>
              <a:t>Перевірила</a:t>
            </a:r>
            <a:r>
              <a:rPr lang="en-US" sz="1600" dirty="0" smtClean="0"/>
              <a:t>:</a:t>
            </a:r>
            <a:endParaRPr lang="uk-UA" sz="1600" dirty="0" smtClean="0"/>
          </a:p>
          <a:p>
            <a:r>
              <a:rPr lang="uk-UA" sz="1600" i="1" dirty="0" smtClean="0"/>
              <a:t>Ковальчук О.Б.</a:t>
            </a:r>
            <a:endParaRPr lang="ru-RU" sz="16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6658947" y="116632"/>
            <a:ext cx="2458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Презентація на тему</a:t>
            </a:r>
            <a:r>
              <a:rPr lang="en-US" dirty="0" smtClean="0"/>
              <a:t>: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267744" y="2996952"/>
            <a:ext cx="6695231" cy="144655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8800" b="1" i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трансгенні</a:t>
            </a:r>
            <a:endParaRPr lang="ru-RU" sz="8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4725144"/>
            <a:ext cx="6219780" cy="156966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uk-UA" sz="9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організми</a:t>
            </a:r>
            <a:endParaRPr lang="ru-RU" sz="9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8" name="Picture 2" descr="http://shkola.ostriv.in.ua/images/publications/4/6398/13108381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8536" y="764704"/>
            <a:ext cx="1899873" cy="218159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13337" y="1886054"/>
            <a:ext cx="166744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b="1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та</a:t>
            </a:r>
            <a:endParaRPr lang="ru-RU" sz="8000" dirty="0"/>
          </a:p>
        </p:txBody>
      </p:sp>
    </p:spTree>
    <p:extLst>
      <p:ext uri="{BB962C8B-B14F-4D97-AF65-F5344CB8AC3E}">
        <p14:creationId xmlns:p14="http://schemas.microsoft.com/office/powerpoint/2010/main" val="12968490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/>
      <p:bldP spid="4" grpId="0"/>
      <p:bldP spid="5" grpId="0"/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750" y="4730974"/>
            <a:ext cx="8749553" cy="2152744"/>
          </a:xfrm>
        </p:spPr>
        <p:txBody>
          <a:bodyPr>
            <a:normAutofit/>
          </a:bodyPr>
          <a:lstStyle/>
          <a:p>
            <a:r>
              <a:rPr lang="ru-RU" i="1" dirty="0" err="1" smtClean="0"/>
              <a:t>Головними</a:t>
            </a:r>
            <a:r>
              <a:rPr lang="ru-RU" i="1" dirty="0" smtClean="0"/>
              <a:t> </a:t>
            </a:r>
            <a:r>
              <a:rPr lang="ru-RU" i="1" dirty="0" err="1"/>
              <a:t>питаннями</a:t>
            </a:r>
            <a:r>
              <a:rPr lang="ru-RU" i="1" dirty="0"/>
              <a:t> </a:t>
            </a:r>
            <a:r>
              <a:rPr lang="ru-RU" i="1" dirty="0" err="1"/>
              <a:t>біобезпеки</a:t>
            </a:r>
            <a:r>
              <a:rPr lang="ru-RU" i="1" dirty="0"/>
              <a:t> при </a:t>
            </a:r>
            <a:r>
              <a:rPr lang="ru-RU" i="1" dirty="0" err="1"/>
              <a:t>цьому</a:t>
            </a:r>
            <a:r>
              <a:rPr lang="ru-RU" i="1" dirty="0"/>
              <a:t> є </a:t>
            </a:r>
            <a:r>
              <a:rPr lang="ru-RU" i="1" dirty="0" err="1"/>
              <a:t>можлива</a:t>
            </a:r>
            <a:r>
              <a:rPr lang="ru-RU" i="1" dirty="0"/>
              <a:t> передача </a:t>
            </a:r>
            <a:r>
              <a:rPr lang="ru-RU" i="1" dirty="0" err="1"/>
              <a:t>генів</a:t>
            </a:r>
            <a:r>
              <a:rPr lang="ru-RU" i="1" dirty="0"/>
              <a:t>, </a:t>
            </a:r>
            <a:r>
              <a:rPr lang="ru-RU" i="1" dirty="0" err="1"/>
              <a:t>убудованих</a:t>
            </a:r>
            <a:r>
              <a:rPr lang="ru-RU" i="1" dirty="0"/>
              <a:t> у </a:t>
            </a:r>
            <a:r>
              <a:rPr lang="ru-RU" i="1" dirty="0" err="1"/>
              <a:t>трансгенний</a:t>
            </a:r>
            <a:r>
              <a:rPr lang="ru-RU" i="1" dirty="0"/>
              <a:t> </a:t>
            </a:r>
            <a:r>
              <a:rPr lang="ru-RU" i="1" dirty="0" err="1"/>
              <a:t>організм</a:t>
            </a:r>
            <a:r>
              <a:rPr lang="ru-RU" i="1" dirty="0"/>
              <a:t>, </a:t>
            </a:r>
            <a:r>
              <a:rPr lang="ru-RU" i="1" dirty="0" err="1"/>
              <a:t>організмам</a:t>
            </a:r>
            <a:r>
              <a:rPr lang="ru-RU" i="1" dirty="0"/>
              <a:t> </a:t>
            </a:r>
            <a:r>
              <a:rPr lang="ru-RU" i="1" dirty="0" err="1"/>
              <a:t>навколишнього</a:t>
            </a:r>
            <a:r>
              <a:rPr lang="ru-RU" i="1" dirty="0"/>
              <a:t> природного </a:t>
            </a:r>
            <a:r>
              <a:rPr lang="ru-RU" i="1" dirty="0" err="1"/>
              <a:t>середовища</a:t>
            </a:r>
            <a:r>
              <a:rPr lang="ru-RU" i="1" dirty="0"/>
              <a:t>, </a:t>
            </a:r>
            <a:r>
              <a:rPr lang="ru-RU" i="1" dirty="0" err="1"/>
              <a:t>вплив</a:t>
            </a:r>
            <a:r>
              <a:rPr lang="ru-RU" i="1" dirty="0"/>
              <a:t> </a:t>
            </a:r>
            <a:r>
              <a:rPr lang="ru-RU" i="1" dirty="0" err="1"/>
              <a:t>трансгенних</a:t>
            </a:r>
            <a:r>
              <a:rPr lang="ru-RU" i="1" dirty="0"/>
              <a:t> </a:t>
            </a:r>
            <a:r>
              <a:rPr lang="ru-RU" i="1" dirty="0" err="1"/>
              <a:t>рослин</a:t>
            </a:r>
            <a:r>
              <a:rPr lang="ru-RU" i="1" dirty="0"/>
              <a:t>, </a:t>
            </a:r>
            <a:r>
              <a:rPr lang="ru-RU" i="1" dirty="0" err="1"/>
              <a:t>стійких</a:t>
            </a:r>
            <a:r>
              <a:rPr lang="ru-RU" i="1" dirty="0"/>
              <a:t> до </a:t>
            </a:r>
            <a:r>
              <a:rPr lang="ru-RU" i="1" dirty="0" err="1"/>
              <a:t>шкідників</a:t>
            </a:r>
            <a:r>
              <a:rPr lang="ru-RU" i="1" dirty="0"/>
              <a:t>, на </a:t>
            </a:r>
            <a:r>
              <a:rPr lang="ru-RU" i="1" dirty="0" err="1"/>
              <a:t>нецільові</a:t>
            </a:r>
            <a:r>
              <a:rPr lang="ru-RU" i="1" dirty="0"/>
              <a:t> </a:t>
            </a:r>
            <a:r>
              <a:rPr lang="ru-RU" i="1" dirty="0" err="1"/>
              <a:t>організми</a:t>
            </a:r>
            <a:r>
              <a:rPr lang="ru-RU" i="1" dirty="0"/>
              <a:t> та </a:t>
            </a:r>
            <a:r>
              <a:rPr lang="ru-RU" i="1" dirty="0" err="1"/>
              <a:t>порушення</a:t>
            </a:r>
            <a:r>
              <a:rPr lang="ru-RU" i="1" dirty="0"/>
              <a:t> </a:t>
            </a:r>
            <a:r>
              <a:rPr lang="ru-RU" i="1" dirty="0" err="1"/>
              <a:t>трофічних</a:t>
            </a:r>
            <a:r>
              <a:rPr lang="ru-RU" i="1" dirty="0"/>
              <a:t> </a:t>
            </a:r>
            <a:r>
              <a:rPr lang="ru-RU" i="1" dirty="0" err="1"/>
              <a:t>ланцюгів</a:t>
            </a:r>
            <a:r>
              <a:rPr lang="ru-RU" i="1" dirty="0"/>
              <a:t>.</a:t>
            </a:r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ctrTitle"/>
          </p:nvPr>
        </p:nvSpPr>
        <p:spPr>
          <a:xfrm>
            <a:off x="179512" y="116632"/>
            <a:ext cx="8064896" cy="1063602"/>
          </a:xfrm>
        </p:spPr>
        <p:txBody>
          <a:bodyPr>
            <a:normAutofit fontScale="90000"/>
          </a:bodyPr>
          <a:lstStyle/>
          <a:p>
            <a:r>
              <a:rPr lang="ru-RU" i="1" dirty="0" err="1"/>
              <a:t>Вивільнення</a:t>
            </a:r>
            <a:r>
              <a:rPr lang="ru-RU" i="1" dirty="0"/>
              <a:t> в </a:t>
            </a:r>
            <a:r>
              <a:rPr lang="ru-RU" i="1" dirty="0" err="1"/>
              <a:t>довкілля</a:t>
            </a:r>
            <a:r>
              <a:rPr lang="ru-RU" i="1" dirty="0"/>
              <a:t> ГМО</a:t>
            </a:r>
            <a:endParaRPr lang="ru-RU" dirty="0"/>
          </a:p>
        </p:txBody>
      </p:sp>
      <p:pic>
        <p:nvPicPr>
          <p:cNvPr id="5122" name="Picture 2" descr="http://cdn.slidesharecdn.com/ss_thumbnails/random-131130042629-phpapp02-thumbnail-4.jpg?cb=13858072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196752"/>
            <a:ext cx="3815470" cy="301960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2977" y="1700808"/>
            <a:ext cx="475252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err="1"/>
              <a:t>Широкомасштабне</a:t>
            </a:r>
            <a:r>
              <a:rPr lang="ru-RU" sz="2000" i="1" dirty="0"/>
              <a:t> </a:t>
            </a:r>
            <a:r>
              <a:rPr lang="ru-RU" sz="2000" i="1" dirty="0" err="1"/>
              <a:t>вивільнення</a:t>
            </a:r>
            <a:r>
              <a:rPr lang="ru-RU" sz="2000" i="1" dirty="0"/>
              <a:t> в </a:t>
            </a:r>
            <a:r>
              <a:rPr lang="ru-RU" sz="2000" i="1" dirty="0" err="1"/>
              <a:t>довкілля</a:t>
            </a:r>
            <a:r>
              <a:rPr lang="ru-RU" sz="2000" i="1" dirty="0"/>
              <a:t> </a:t>
            </a:r>
            <a:r>
              <a:rPr lang="ru-RU" sz="2000" i="1" dirty="0" err="1"/>
              <a:t>генетично</a:t>
            </a:r>
            <a:r>
              <a:rPr lang="ru-RU" sz="2000" i="1" dirty="0"/>
              <a:t> </a:t>
            </a:r>
            <a:r>
              <a:rPr lang="ru-RU" sz="2000" i="1" dirty="0" err="1"/>
              <a:t>модифікованих</a:t>
            </a:r>
            <a:r>
              <a:rPr lang="ru-RU" sz="2000" i="1" dirty="0"/>
              <a:t> </a:t>
            </a:r>
            <a:r>
              <a:rPr lang="ru-RU" sz="2000" i="1" dirty="0" err="1"/>
              <a:t>сортів</a:t>
            </a:r>
            <a:r>
              <a:rPr lang="ru-RU" sz="2000" i="1" dirty="0"/>
              <a:t> </a:t>
            </a:r>
            <a:r>
              <a:rPr lang="ru-RU" sz="2000" i="1" dirty="0" err="1"/>
              <a:t>рослин</a:t>
            </a:r>
            <a:r>
              <a:rPr lang="ru-RU" sz="2000" i="1" dirty="0"/>
              <a:t> </a:t>
            </a:r>
            <a:r>
              <a:rPr lang="ru-RU" sz="2000" i="1" dirty="0" err="1"/>
              <a:t>різних</a:t>
            </a:r>
            <a:r>
              <a:rPr lang="ru-RU" sz="2000" i="1" dirty="0"/>
              <a:t> </a:t>
            </a:r>
            <a:r>
              <a:rPr lang="ru-RU" sz="2000" i="1" dirty="0" err="1"/>
              <a:t>таксономічних</a:t>
            </a:r>
            <a:r>
              <a:rPr lang="ru-RU" sz="2000" i="1" dirty="0"/>
              <a:t> </a:t>
            </a:r>
            <a:r>
              <a:rPr lang="ru-RU" sz="2000" i="1" dirty="0" err="1"/>
              <a:t>груп</a:t>
            </a:r>
            <a:r>
              <a:rPr lang="ru-RU" sz="2000" i="1" dirty="0"/>
              <a:t> з </a:t>
            </a:r>
            <a:r>
              <a:rPr lang="ru-RU" sz="2000" i="1" dirty="0" err="1"/>
              <a:t>різними</a:t>
            </a:r>
            <a:r>
              <a:rPr lang="ru-RU" sz="2000" i="1" dirty="0"/>
              <a:t> </a:t>
            </a:r>
            <a:r>
              <a:rPr lang="ru-RU" sz="2000" i="1" dirty="0" err="1"/>
              <a:t>генетичними</a:t>
            </a:r>
            <a:r>
              <a:rPr lang="ru-RU" sz="2000" i="1" dirty="0"/>
              <a:t> </a:t>
            </a:r>
            <a:r>
              <a:rPr lang="ru-RU" sz="2000" i="1" dirty="0" err="1"/>
              <a:t>конструкціями</a:t>
            </a:r>
            <a:r>
              <a:rPr lang="ru-RU" sz="2000" i="1" dirty="0"/>
              <a:t>, </a:t>
            </a:r>
            <a:r>
              <a:rPr lang="ru-RU" sz="2000" i="1" dirty="0" err="1"/>
              <a:t>що</a:t>
            </a:r>
            <a:r>
              <a:rPr lang="ru-RU" sz="2000" i="1" dirty="0"/>
              <a:t> </a:t>
            </a:r>
            <a:r>
              <a:rPr lang="ru-RU" sz="2000" i="1" dirty="0" err="1"/>
              <a:t>надають</a:t>
            </a:r>
            <a:r>
              <a:rPr lang="ru-RU" sz="2000" i="1" dirty="0"/>
              <a:t> </a:t>
            </a:r>
            <a:r>
              <a:rPr lang="ru-RU" sz="2000" i="1" dirty="0" err="1"/>
              <a:t>їм</a:t>
            </a:r>
            <a:r>
              <a:rPr lang="ru-RU" sz="2000" i="1" dirty="0"/>
              <a:t> </a:t>
            </a:r>
            <a:r>
              <a:rPr lang="ru-RU" sz="2000" i="1" dirty="0" err="1"/>
              <a:t>нових</a:t>
            </a:r>
            <a:r>
              <a:rPr lang="ru-RU" sz="2000" i="1" dirty="0"/>
              <a:t> </a:t>
            </a:r>
            <a:r>
              <a:rPr lang="ru-RU" sz="2000" i="1" dirty="0" err="1"/>
              <a:t>властивостей</a:t>
            </a:r>
            <a:r>
              <a:rPr lang="ru-RU" sz="2000" i="1" dirty="0"/>
              <a:t>, поставило ряд </a:t>
            </a:r>
            <a:r>
              <a:rPr lang="ru-RU" sz="2000" i="1" dirty="0" err="1"/>
              <a:t>питань</a:t>
            </a:r>
            <a:r>
              <a:rPr lang="ru-RU" sz="2000" i="1" dirty="0"/>
              <a:t>, на </a:t>
            </a:r>
            <a:r>
              <a:rPr lang="ru-RU" sz="2000" i="1" dirty="0" err="1"/>
              <a:t>які</a:t>
            </a:r>
            <a:r>
              <a:rPr lang="ru-RU" sz="2000" i="1" dirty="0"/>
              <a:t> </a:t>
            </a:r>
            <a:r>
              <a:rPr lang="ru-RU" sz="2000" i="1" dirty="0" err="1"/>
              <a:t>необхідно</a:t>
            </a:r>
            <a:r>
              <a:rPr lang="ru-RU" sz="2000" i="1" dirty="0"/>
              <a:t> </a:t>
            </a:r>
            <a:r>
              <a:rPr lang="ru-RU" sz="2000" i="1" dirty="0" err="1"/>
              <a:t>звернути</a:t>
            </a:r>
            <a:r>
              <a:rPr lang="ru-RU" sz="2000" i="1" dirty="0"/>
              <a:t> </a:t>
            </a:r>
            <a:r>
              <a:rPr lang="ru-RU" sz="2000" i="1" dirty="0" err="1"/>
              <a:t>увагу</a:t>
            </a:r>
            <a:r>
              <a:rPr lang="ru-RU" sz="2000" i="1" dirty="0"/>
              <a:t> </a:t>
            </a:r>
            <a:r>
              <a:rPr lang="ru-RU" sz="2000" i="1" dirty="0" err="1"/>
              <a:t>під</a:t>
            </a:r>
            <a:r>
              <a:rPr lang="ru-RU" sz="2000" i="1" dirty="0"/>
              <a:t> час </a:t>
            </a:r>
            <a:r>
              <a:rPr lang="ru-RU" sz="2000" i="1" dirty="0" err="1"/>
              <a:t>розбудови</a:t>
            </a:r>
            <a:r>
              <a:rPr lang="ru-RU" sz="2000" i="1" dirty="0"/>
              <a:t> </a:t>
            </a:r>
            <a:r>
              <a:rPr lang="ru-RU" sz="2000" i="1" dirty="0" err="1"/>
              <a:t>системи</a:t>
            </a:r>
            <a:r>
              <a:rPr lang="ru-RU" sz="2000" i="1" dirty="0"/>
              <a:t> </a:t>
            </a:r>
            <a:r>
              <a:rPr lang="ru-RU" sz="2000" i="1" dirty="0" err="1"/>
              <a:t>біобезпеки</a:t>
            </a:r>
            <a:r>
              <a:rPr lang="ru-RU" sz="2000" i="1" dirty="0"/>
              <a:t> </a:t>
            </a:r>
            <a:r>
              <a:rPr lang="ru-RU" sz="2000" i="1" dirty="0" err="1"/>
              <a:t>довкілля</a:t>
            </a:r>
            <a:r>
              <a:rPr lang="ru-RU" sz="2000" i="1" dirty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57100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698160" cy="1154097"/>
          </a:xfrm>
        </p:spPr>
        <p:txBody>
          <a:bodyPr>
            <a:normAutofit fontScale="90000"/>
          </a:bodyPr>
          <a:lstStyle/>
          <a:p>
            <a:r>
              <a:rPr lang="ru-RU" i="1" dirty="0" err="1"/>
              <a:t>Негативний</a:t>
            </a:r>
            <a:r>
              <a:rPr lang="ru-RU" i="1" dirty="0"/>
              <a:t> </a:t>
            </a:r>
            <a:r>
              <a:rPr lang="ru-RU" i="1" dirty="0" err="1"/>
              <a:t>вплив</a:t>
            </a:r>
            <a:r>
              <a:rPr lang="ru-RU" i="1" dirty="0"/>
              <a:t> </a:t>
            </a:r>
            <a:r>
              <a:rPr lang="ru-RU" i="1" dirty="0" err="1"/>
              <a:t>трансгенних</a:t>
            </a:r>
            <a:r>
              <a:rPr lang="ru-RU" i="1" dirty="0"/>
              <a:t> </a:t>
            </a:r>
            <a:r>
              <a:rPr lang="ru-RU" i="1" dirty="0" err="1"/>
              <a:t>рослин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2616" y="1844824"/>
            <a:ext cx="8971384" cy="532859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800" i="1" dirty="0" err="1"/>
              <a:t>Негативний</a:t>
            </a:r>
            <a:r>
              <a:rPr lang="ru-RU" sz="2800" i="1" dirty="0"/>
              <a:t> </a:t>
            </a:r>
            <a:r>
              <a:rPr lang="ru-RU" sz="2800" i="1" dirty="0" err="1"/>
              <a:t>вплив</a:t>
            </a:r>
            <a:r>
              <a:rPr lang="ru-RU" sz="2800" i="1" dirty="0"/>
              <a:t> </a:t>
            </a:r>
            <a:r>
              <a:rPr lang="ru-RU" sz="2800" i="1" dirty="0" err="1"/>
              <a:t>трансгенних</a:t>
            </a:r>
            <a:r>
              <a:rPr lang="ru-RU" sz="2800" i="1" dirty="0"/>
              <a:t> </a:t>
            </a:r>
            <a:r>
              <a:rPr lang="ru-RU" sz="2800" i="1" dirty="0" err="1"/>
              <a:t>рослин</a:t>
            </a:r>
            <a:r>
              <a:rPr lang="ru-RU" sz="2800" i="1" dirty="0"/>
              <a:t>, </a:t>
            </a:r>
            <a:r>
              <a:rPr lang="ru-RU" sz="2800" i="1" dirty="0" err="1"/>
              <a:t>стійких</a:t>
            </a:r>
            <a:r>
              <a:rPr lang="ru-RU" sz="2800" i="1" dirty="0"/>
              <a:t> до </a:t>
            </a:r>
            <a:r>
              <a:rPr lang="ru-RU" sz="2800" i="1" dirty="0" err="1"/>
              <a:t>шкідників</a:t>
            </a:r>
            <a:r>
              <a:rPr lang="ru-RU" sz="2800" i="1" dirty="0"/>
              <a:t>, на </a:t>
            </a:r>
            <a:r>
              <a:rPr lang="ru-RU" sz="2800" i="1" dirty="0" err="1"/>
              <a:t>нецільові</a:t>
            </a:r>
            <a:r>
              <a:rPr lang="ru-RU" sz="2800" i="1" dirty="0"/>
              <a:t> </a:t>
            </a:r>
            <a:r>
              <a:rPr lang="ru-RU" sz="2800" i="1" dirty="0" err="1"/>
              <a:t>організми</a:t>
            </a:r>
            <a:r>
              <a:rPr lang="ru-RU" sz="2800" i="1" dirty="0"/>
              <a:t> </a:t>
            </a:r>
            <a:r>
              <a:rPr lang="ru-RU" sz="2800" i="1" dirty="0" err="1"/>
              <a:t>можливий</a:t>
            </a:r>
            <a:r>
              <a:rPr lang="ru-RU" sz="2800" i="1" dirty="0"/>
              <a:t> </a:t>
            </a:r>
            <a:r>
              <a:rPr lang="ru-RU" sz="2800" i="1" dirty="0" err="1"/>
              <a:t>завдяки</a:t>
            </a:r>
            <a:r>
              <a:rPr lang="ru-RU" sz="2800" i="1" dirty="0"/>
              <a:t> </a:t>
            </a:r>
            <a:r>
              <a:rPr lang="ru-RU" sz="2800" i="1" dirty="0" err="1"/>
              <a:t>наявності</a:t>
            </a:r>
            <a:r>
              <a:rPr lang="ru-RU" sz="2800" i="1" dirty="0"/>
              <a:t> в </a:t>
            </a:r>
            <a:r>
              <a:rPr lang="ru-RU" sz="2800" i="1" dirty="0" err="1"/>
              <a:t>організмі</a:t>
            </a:r>
            <a:r>
              <a:rPr lang="ru-RU" sz="2800" i="1" dirty="0"/>
              <a:t> </a:t>
            </a:r>
            <a:r>
              <a:rPr lang="ru-RU" sz="2800" i="1" dirty="0" err="1"/>
              <a:t>згаданих</a:t>
            </a:r>
            <a:r>
              <a:rPr lang="ru-RU" sz="2800" i="1" dirty="0"/>
              <a:t> </a:t>
            </a:r>
            <a:r>
              <a:rPr lang="ru-RU" sz="2800" i="1" dirty="0" err="1"/>
              <a:t>рослин</a:t>
            </a:r>
            <a:r>
              <a:rPr lang="ru-RU" sz="2800" i="1" dirty="0"/>
              <a:t> </a:t>
            </a:r>
            <a:r>
              <a:rPr lang="ru-RU" sz="2800" i="1" dirty="0" err="1"/>
              <a:t>біологічно</a:t>
            </a:r>
            <a:r>
              <a:rPr lang="ru-RU" sz="2800" i="1" dirty="0"/>
              <a:t> </a:t>
            </a:r>
            <a:r>
              <a:rPr lang="ru-RU" sz="2800" i="1" dirty="0" err="1"/>
              <a:t>активних</a:t>
            </a:r>
            <a:r>
              <a:rPr lang="ru-RU" sz="2800" i="1" dirty="0"/>
              <a:t> </a:t>
            </a:r>
            <a:r>
              <a:rPr lang="ru-RU" sz="2800" i="1" dirty="0" err="1"/>
              <a:t>речовин</a:t>
            </a:r>
            <a:r>
              <a:rPr lang="ru-RU" sz="2800" i="1" dirty="0"/>
              <a:t> (</a:t>
            </a:r>
            <a:r>
              <a:rPr lang="ru-RU" sz="2800" i="1" dirty="0" err="1"/>
              <a:t>інсектициди</a:t>
            </a:r>
            <a:r>
              <a:rPr lang="ru-RU" sz="2800" i="1" dirty="0"/>
              <a:t>, </a:t>
            </a:r>
            <a:r>
              <a:rPr lang="ru-RU" sz="2800" i="1" dirty="0" err="1"/>
              <a:t>фунгіциди</a:t>
            </a:r>
            <a:r>
              <a:rPr lang="ru-RU" sz="2800" i="1" dirty="0"/>
              <a:t> та </a:t>
            </a:r>
            <a:r>
              <a:rPr lang="ru-RU" sz="2800" i="1" dirty="0" err="1"/>
              <a:t>ін</a:t>
            </a:r>
            <a:r>
              <a:rPr lang="ru-RU" sz="2800" i="1" dirty="0"/>
              <a:t>.). </a:t>
            </a:r>
            <a:r>
              <a:rPr lang="ru-RU" sz="2800" i="1" dirty="0" err="1"/>
              <a:t>Вплив</a:t>
            </a:r>
            <a:r>
              <a:rPr lang="ru-RU" sz="2800" i="1" dirty="0"/>
              <a:t> </a:t>
            </a:r>
            <a:r>
              <a:rPr lang="ru-RU" sz="2800" i="1" dirty="0" err="1"/>
              <a:t>цих</a:t>
            </a:r>
            <a:r>
              <a:rPr lang="ru-RU" sz="2800" i="1" dirty="0"/>
              <a:t> </a:t>
            </a:r>
            <a:r>
              <a:rPr lang="ru-RU" sz="2800" i="1" dirty="0" err="1"/>
              <a:t>речовин</a:t>
            </a:r>
            <a:r>
              <a:rPr lang="ru-RU" sz="2800" i="1" dirty="0"/>
              <a:t> </a:t>
            </a:r>
            <a:r>
              <a:rPr lang="ru-RU" sz="2800" i="1" dirty="0" err="1"/>
              <a:t>може</a:t>
            </a:r>
            <a:r>
              <a:rPr lang="ru-RU" sz="2800" i="1" dirty="0"/>
              <a:t> бути </a:t>
            </a:r>
            <a:r>
              <a:rPr lang="ru-RU" sz="2800" i="1" dirty="0" err="1"/>
              <a:t>прямої</a:t>
            </a:r>
            <a:r>
              <a:rPr lang="ru-RU" sz="2800" i="1" dirty="0"/>
              <a:t> </a:t>
            </a:r>
            <a:r>
              <a:rPr lang="ru-RU" sz="2800" i="1" dirty="0" err="1"/>
              <a:t>або</a:t>
            </a:r>
            <a:r>
              <a:rPr lang="ru-RU" sz="2800" i="1" dirty="0"/>
              <a:t> </a:t>
            </a:r>
            <a:r>
              <a:rPr lang="ru-RU" sz="2800" i="1" dirty="0" err="1"/>
              <a:t>опосередкованої</a:t>
            </a:r>
            <a:r>
              <a:rPr lang="ru-RU" sz="2800" i="1" dirty="0"/>
              <a:t> </a:t>
            </a:r>
            <a:r>
              <a:rPr lang="ru-RU" sz="2800" i="1" dirty="0" err="1"/>
              <a:t>дії</a:t>
            </a:r>
            <a:r>
              <a:rPr lang="ru-RU" sz="2800" i="1" dirty="0"/>
              <a:t> через </a:t>
            </a:r>
            <a:r>
              <a:rPr lang="ru-RU" sz="2800" i="1" dirty="0" err="1"/>
              <a:t>трофічні</a:t>
            </a:r>
            <a:r>
              <a:rPr lang="ru-RU" sz="2800" i="1" dirty="0"/>
              <a:t> </a:t>
            </a:r>
            <a:r>
              <a:rPr lang="ru-RU" sz="2800" i="1" dirty="0" err="1"/>
              <a:t>ланцюги</a:t>
            </a:r>
            <a:r>
              <a:rPr lang="ru-RU" sz="2800" i="1" dirty="0"/>
              <a:t>. До </a:t>
            </a:r>
            <a:r>
              <a:rPr lang="ru-RU" sz="2800" i="1" dirty="0" err="1"/>
              <a:t>сьогодні</a:t>
            </a:r>
            <a:r>
              <a:rPr lang="ru-RU" sz="2800" i="1" dirty="0"/>
              <a:t> за 13 </a:t>
            </a:r>
            <a:r>
              <a:rPr lang="ru-RU" sz="2800" i="1" dirty="0" err="1"/>
              <a:t>років</a:t>
            </a:r>
            <a:r>
              <a:rPr lang="ru-RU" sz="2800" i="1" dirty="0"/>
              <a:t> </a:t>
            </a:r>
            <a:r>
              <a:rPr lang="ru-RU" sz="2800" i="1" dirty="0" err="1"/>
              <a:t>польових</a:t>
            </a:r>
            <a:r>
              <a:rPr lang="ru-RU" sz="2800" i="1" dirty="0"/>
              <a:t> </a:t>
            </a:r>
            <a:r>
              <a:rPr lang="ru-RU" sz="2800" i="1" dirty="0" err="1"/>
              <a:t>випробувань</a:t>
            </a:r>
            <a:r>
              <a:rPr lang="ru-RU" sz="2800" i="1" dirty="0"/>
              <a:t> </a:t>
            </a:r>
            <a:r>
              <a:rPr lang="ru-RU" sz="2800" i="1" dirty="0" err="1"/>
              <a:t>достовірних</a:t>
            </a:r>
            <a:r>
              <a:rPr lang="ru-RU" sz="2800" i="1" dirty="0"/>
              <a:t> </a:t>
            </a:r>
            <a:r>
              <a:rPr lang="ru-RU" sz="2800" i="1" dirty="0" err="1"/>
              <a:t>експериментальних</a:t>
            </a:r>
            <a:r>
              <a:rPr lang="ru-RU" sz="2800" i="1" dirty="0"/>
              <a:t> </a:t>
            </a:r>
            <a:r>
              <a:rPr lang="ru-RU" sz="2800" i="1" dirty="0" err="1"/>
              <a:t>даних</a:t>
            </a:r>
            <a:r>
              <a:rPr lang="ru-RU" sz="2800" i="1" dirty="0"/>
              <a:t> про </a:t>
            </a:r>
            <a:r>
              <a:rPr lang="ru-RU" sz="2800" i="1" dirty="0" err="1"/>
              <a:t>негативний</a:t>
            </a:r>
            <a:r>
              <a:rPr lang="ru-RU" sz="2800" i="1" dirty="0"/>
              <a:t> </a:t>
            </a:r>
            <a:r>
              <a:rPr lang="ru-RU" sz="2800" i="1" dirty="0" err="1"/>
              <a:t>вплив</a:t>
            </a:r>
            <a:r>
              <a:rPr lang="ru-RU" sz="2800" i="1" dirty="0"/>
              <a:t> </a:t>
            </a:r>
            <a:r>
              <a:rPr lang="ru-RU" sz="2800" i="1" dirty="0" err="1"/>
              <a:t>трансгенних</a:t>
            </a:r>
            <a:r>
              <a:rPr lang="ru-RU" sz="2800" i="1" dirty="0"/>
              <a:t> </a:t>
            </a:r>
            <a:r>
              <a:rPr lang="ru-RU" sz="2800" i="1" dirty="0" err="1"/>
              <a:t>рослин</a:t>
            </a:r>
            <a:r>
              <a:rPr lang="ru-RU" sz="2800" i="1" dirty="0"/>
              <a:t>, </a:t>
            </a:r>
            <a:r>
              <a:rPr lang="ru-RU" sz="2800" i="1" dirty="0" err="1"/>
              <a:t>стійких</a:t>
            </a:r>
            <a:r>
              <a:rPr lang="ru-RU" sz="2800" i="1" dirty="0"/>
              <a:t> до </a:t>
            </a:r>
            <a:r>
              <a:rPr lang="ru-RU" sz="2800" i="1" dirty="0" err="1"/>
              <a:t>шкідників</a:t>
            </a:r>
            <a:r>
              <a:rPr lang="ru-RU" sz="2800" i="1" dirty="0"/>
              <a:t>, на </a:t>
            </a:r>
            <a:r>
              <a:rPr lang="ru-RU" sz="2800" i="1" dirty="0" err="1"/>
              <a:t>нецільові</a:t>
            </a:r>
            <a:r>
              <a:rPr lang="ru-RU" sz="2800" i="1" dirty="0"/>
              <a:t> </a:t>
            </a:r>
            <a:r>
              <a:rPr lang="ru-RU" sz="2800" i="1" dirty="0" err="1"/>
              <a:t>організми</a:t>
            </a:r>
            <a:r>
              <a:rPr lang="ru-RU" sz="2800" i="1" dirty="0"/>
              <a:t> не </a:t>
            </a:r>
            <a:r>
              <a:rPr lang="ru-RU" sz="2800" i="1" dirty="0" err="1"/>
              <a:t>отримано</a:t>
            </a:r>
            <a:r>
              <a:rPr lang="ru-RU" sz="2800" i="1" dirty="0"/>
              <a:t>.</a:t>
            </a:r>
            <a:endParaRPr lang="ru-RU" sz="2800" dirty="0"/>
          </a:p>
        </p:txBody>
      </p:sp>
      <p:pic>
        <p:nvPicPr>
          <p:cNvPr id="4" name="Picture 2" descr="http://nauch.com.ua/pars_docs/refs/3/2882/2882_html_m5cb1c2d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980728"/>
            <a:ext cx="4536504" cy="72008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46911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564904"/>
            <a:ext cx="7315200" cy="1154097"/>
          </a:xfrm>
        </p:spPr>
        <p:txBody>
          <a:bodyPr>
            <a:noAutofit/>
          </a:bodyPr>
          <a:lstStyle/>
          <a:p>
            <a:pPr algn="ctr"/>
            <a:r>
              <a:rPr lang="uk-UA" sz="9600" dirty="0" smtClean="0"/>
              <a:t>ДЯКУЮ ЗА УВАГУ!</a:t>
            </a:r>
            <a:endParaRPr lang="ru-RU" sz="9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5118713"/>
            <a:ext cx="7315200" cy="1739287"/>
          </a:xfrm>
        </p:spPr>
        <p:txBody>
          <a:bodyPr/>
          <a:lstStyle/>
          <a:p>
            <a:pPr marL="45720" indent="0">
              <a:buNone/>
            </a:pPr>
            <a:r>
              <a:rPr lang="ru-RU" i="1" dirty="0"/>
              <a:t>Список </a:t>
            </a:r>
            <a:r>
              <a:rPr lang="ru-RU" i="1" dirty="0" err="1"/>
              <a:t>використаних</a:t>
            </a:r>
            <a:r>
              <a:rPr lang="ru-RU" i="1" dirty="0"/>
              <a:t> </a:t>
            </a:r>
            <a:r>
              <a:rPr lang="ru-RU" i="1" dirty="0" err="1"/>
              <a:t>джерел</a:t>
            </a:r>
            <a:r>
              <a:rPr lang="ru-RU" i="1" dirty="0"/>
              <a:t> </a:t>
            </a:r>
            <a:endParaRPr lang="ru-RU" i="1" dirty="0" smtClean="0"/>
          </a:p>
          <a:p>
            <a:r>
              <a:rPr lang="ru-RU" i="1" dirty="0" smtClean="0"/>
              <a:t>http</a:t>
            </a:r>
            <a:r>
              <a:rPr lang="ru-RU" i="1" dirty="0"/>
              <a:t>://notatka.at.ua/ </a:t>
            </a:r>
            <a:endParaRPr lang="ru-RU" i="1" dirty="0" smtClean="0"/>
          </a:p>
          <a:p>
            <a:r>
              <a:rPr lang="ru-RU" i="1" dirty="0" smtClean="0"/>
              <a:t>http</a:t>
            </a:r>
            <a:r>
              <a:rPr lang="ru-RU" i="1" dirty="0"/>
              <a:t>://vseslova.com.ua/ </a:t>
            </a:r>
            <a:endParaRPr lang="ru-RU" i="1" dirty="0" smtClean="0"/>
          </a:p>
          <a:p>
            <a:r>
              <a:rPr lang="ru-RU" i="1" dirty="0" smtClean="0"/>
              <a:t>http://</a:t>
            </a:r>
            <a:r>
              <a:rPr lang="en-US" i="1" dirty="0" err="1" smtClean="0"/>
              <a:t>ua</a:t>
            </a:r>
            <a:r>
              <a:rPr lang="ru-RU" i="1" dirty="0" smtClean="0"/>
              <a:t>.wikipedia.org</a:t>
            </a:r>
            <a:r>
              <a:rPr lang="ru-RU" i="1" dirty="0"/>
              <a:t>/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21699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315200" cy="890561"/>
          </a:xfrm>
        </p:spPr>
        <p:txBody>
          <a:bodyPr/>
          <a:lstStyle/>
          <a:p>
            <a:r>
              <a:rPr lang="uk-UA" dirty="0" smtClean="0"/>
              <a:t>Химерні організми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76767" y="1628800"/>
            <a:ext cx="7344816" cy="5040560"/>
          </a:xfrm>
        </p:spPr>
        <p:txBody>
          <a:bodyPr>
            <a:noAutofit/>
          </a:bodyPr>
          <a:lstStyle/>
          <a:p>
            <a:r>
              <a:rPr lang="ru-RU" sz="3200" i="1" dirty="0" err="1"/>
              <a:t>Химери</a:t>
            </a:r>
            <a:r>
              <a:rPr lang="ru-RU" sz="3200" i="1" dirty="0"/>
              <a:t> - </a:t>
            </a:r>
            <a:r>
              <a:rPr lang="ru-RU" sz="3200" i="1" dirty="0" err="1"/>
              <a:t>організми</a:t>
            </a:r>
            <a:r>
              <a:rPr lang="ru-RU" sz="3200" i="1" dirty="0"/>
              <a:t> </a:t>
            </a:r>
            <a:r>
              <a:rPr lang="ru-RU" sz="3200" i="1" dirty="0" err="1"/>
              <a:t>або</a:t>
            </a:r>
            <a:r>
              <a:rPr lang="ru-RU" sz="3200" i="1" dirty="0"/>
              <a:t> </a:t>
            </a:r>
            <a:r>
              <a:rPr lang="ru-RU" sz="3200" i="1" dirty="0" err="1"/>
              <a:t>їх</a:t>
            </a:r>
            <a:r>
              <a:rPr lang="ru-RU" sz="3200" i="1" dirty="0"/>
              <a:t> </a:t>
            </a:r>
            <a:r>
              <a:rPr lang="ru-RU" sz="3200" i="1" dirty="0" err="1"/>
              <a:t>частини</a:t>
            </a:r>
            <a:r>
              <a:rPr lang="ru-RU" sz="3200" i="1" dirty="0"/>
              <a:t>, </a:t>
            </a:r>
            <a:r>
              <a:rPr lang="ru-RU" sz="3200" i="1" dirty="0" err="1"/>
              <a:t>що</a:t>
            </a:r>
            <a:r>
              <a:rPr lang="ru-RU" sz="3200" i="1" dirty="0"/>
              <a:t> </a:t>
            </a:r>
            <a:r>
              <a:rPr lang="ru-RU" sz="3200" i="1" dirty="0" err="1"/>
              <a:t>складаються</a:t>
            </a:r>
            <a:r>
              <a:rPr lang="ru-RU" sz="3200" i="1" dirty="0"/>
              <a:t> з </a:t>
            </a:r>
            <a:r>
              <a:rPr lang="ru-RU" sz="3200" i="1" dirty="0" err="1"/>
              <a:t>генетично</a:t>
            </a:r>
            <a:r>
              <a:rPr lang="ru-RU" sz="3200" i="1" dirty="0"/>
              <a:t> </a:t>
            </a:r>
            <a:r>
              <a:rPr lang="ru-RU" sz="3200" i="1" dirty="0" err="1"/>
              <a:t>різнорідних</a:t>
            </a:r>
            <a:r>
              <a:rPr lang="ru-RU" sz="3200" i="1" dirty="0"/>
              <a:t> тканин. </a:t>
            </a:r>
            <a:r>
              <a:rPr lang="ru-RU" sz="3200" i="1" dirty="0" err="1"/>
              <a:t>Уперше</a:t>
            </a:r>
            <a:r>
              <a:rPr lang="ru-RU" sz="3200" i="1" dirty="0"/>
              <a:t> </a:t>
            </a:r>
            <a:r>
              <a:rPr lang="ru-RU" sz="3200" i="1" dirty="0" err="1"/>
              <a:t>цей</a:t>
            </a:r>
            <a:r>
              <a:rPr lang="ru-RU" sz="3200" i="1" dirty="0"/>
              <a:t> </a:t>
            </a:r>
            <a:r>
              <a:rPr lang="ru-RU" sz="3200" i="1" dirty="0" err="1"/>
              <a:t>термін</a:t>
            </a:r>
            <a:r>
              <a:rPr lang="ru-RU" sz="3200" i="1" dirty="0"/>
              <a:t> </a:t>
            </a:r>
            <a:r>
              <a:rPr lang="ru-RU" sz="3200" i="1" dirty="0" err="1"/>
              <a:t>застосував</a:t>
            </a:r>
            <a:r>
              <a:rPr lang="ru-RU" sz="3200" i="1" dirty="0"/>
              <a:t> </a:t>
            </a:r>
            <a:r>
              <a:rPr lang="ru-RU" sz="3200" i="1" dirty="0" err="1"/>
              <a:t>німецький</a:t>
            </a:r>
            <a:r>
              <a:rPr lang="ru-RU" sz="3200" i="1" dirty="0"/>
              <a:t> </a:t>
            </a:r>
            <a:r>
              <a:rPr lang="ru-RU" sz="3200" i="1" dirty="0" err="1"/>
              <a:t>ботанік</a:t>
            </a:r>
            <a:r>
              <a:rPr lang="ru-RU" sz="3200" i="1" dirty="0"/>
              <a:t> Г. </a:t>
            </a:r>
            <a:r>
              <a:rPr lang="ru-RU" sz="3200" i="1" dirty="0" err="1"/>
              <a:t>Вінклер</a:t>
            </a:r>
            <a:r>
              <a:rPr lang="ru-RU" sz="3200" i="1" dirty="0"/>
              <a:t> (1907) для форм </a:t>
            </a:r>
            <a:r>
              <a:rPr lang="ru-RU" sz="3200" i="1" dirty="0" err="1"/>
              <a:t>рослин</a:t>
            </a:r>
            <a:r>
              <a:rPr lang="ru-RU" sz="3200" i="1" dirty="0"/>
              <a:t>, </a:t>
            </a:r>
            <a:r>
              <a:rPr lang="ru-RU" sz="3200" i="1" dirty="0" err="1"/>
              <a:t>отриманих</a:t>
            </a:r>
            <a:r>
              <a:rPr lang="ru-RU" sz="3200" i="1" dirty="0"/>
              <a:t> у </a:t>
            </a:r>
            <a:r>
              <a:rPr lang="ru-RU" sz="3200" i="1" dirty="0" err="1"/>
              <a:t>результаті</a:t>
            </a:r>
            <a:r>
              <a:rPr lang="ru-RU" sz="3200" i="1" dirty="0"/>
              <a:t> </a:t>
            </a:r>
            <a:r>
              <a:rPr lang="ru-RU" sz="3200" i="1" dirty="0" err="1"/>
              <a:t>зрощення</a:t>
            </a:r>
            <a:r>
              <a:rPr lang="ru-RU" sz="3200" i="1" dirty="0"/>
              <a:t> </a:t>
            </a:r>
            <a:r>
              <a:rPr lang="ru-RU" sz="3200" i="1" dirty="0" err="1"/>
              <a:t>пасльону</a:t>
            </a:r>
            <a:r>
              <a:rPr lang="ru-RU" sz="3200" i="1" dirty="0"/>
              <a:t> й томату. </a:t>
            </a:r>
            <a:r>
              <a:rPr lang="ru-RU" sz="3200" i="1" dirty="0" err="1"/>
              <a:t>Надалі</a:t>
            </a:r>
            <a:r>
              <a:rPr lang="ru-RU" sz="3200" i="1" dirty="0"/>
              <a:t> (1909) Е. </a:t>
            </a:r>
            <a:r>
              <a:rPr lang="ru-RU" sz="3200" i="1" dirty="0" err="1"/>
              <a:t>Баур</a:t>
            </a:r>
            <a:r>
              <a:rPr lang="ru-RU" sz="3200" i="1" dirty="0"/>
              <a:t>, </a:t>
            </a:r>
            <a:r>
              <a:rPr lang="ru-RU" sz="3200" i="1" dirty="0" err="1"/>
              <a:t>вивчаючи</a:t>
            </a:r>
            <a:r>
              <a:rPr lang="ru-RU" sz="3200" i="1" dirty="0"/>
              <a:t> </a:t>
            </a:r>
            <a:r>
              <a:rPr lang="ru-RU" sz="3200" i="1" dirty="0" err="1"/>
              <a:t>пеларгонію</a:t>
            </a:r>
            <a:r>
              <a:rPr lang="ru-RU" sz="3200" i="1" dirty="0"/>
              <a:t> </a:t>
            </a:r>
            <a:r>
              <a:rPr lang="ru-RU" sz="3200" i="1" dirty="0" err="1"/>
              <a:t>ряболисту</a:t>
            </a:r>
            <a:r>
              <a:rPr lang="ru-RU" sz="3200" i="1" dirty="0"/>
              <a:t>, </a:t>
            </a:r>
            <a:r>
              <a:rPr lang="ru-RU" sz="3200" i="1" dirty="0" err="1"/>
              <a:t>з’ясував</a:t>
            </a:r>
            <a:r>
              <a:rPr lang="ru-RU" sz="3200" i="1" dirty="0"/>
              <a:t> природу химер. </a:t>
            </a:r>
            <a:endParaRPr lang="ru-RU" sz="3200" dirty="0"/>
          </a:p>
        </p:txBody>
      </p:sp>
      <p:pic>
        <p:nvPicPr>
          <p:cNvPr id="5" name="Picture 4" descr="http://hiblogger.net/img/userfiles/2007/04/10/17501/Art/70320-m7w3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35" y="1628800"/>
            <a:ext cx="1512168" cy="352839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7300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408712"/>
          </a:xfrm>
        </p:spPr>
        <p:txBody>
          <a:bodyPr>
            <a:noAutofit/>
          </a:bodyPr>
          <a:lstStyle/>
          <a:p>
            <a:r>
              <a:rPr lang="ru-RU" sz="3200" i="1" dirty="0" err="1"/>
              <a:t>Розрізняють</a:t>
            </a:r>
            <a:r>
              <a:rPr lang="ru-RU" sz="3200" i="1" dirty="0"/>
              <a:t> </a:t>
            </a:r>
            <a:r>
              <a:rPr lang="ru-RU" sz="3200" i="1" dirty="0" err="1"/>
              <a:t>кілька</a:t>
            </a:r>
            <a:r>
              <a:rPr lang="ru-RU" sz="3200" i="1" dirty="0"/>
              <a:t> </a:t>
            </a:r>
            <a:r>
              <a:rPr lang="ru-RU" sz="3200" i="1" dirty="0" err="1"/>
              <a:t>типів</a:t>
            </a:r>
            <a:r>
              <a:rPr lang="ru-RU" sz="3200" i="1" dirty="0"/>
              <a:t> </a:t>
            </a:r>
            <a:r>
              <a:rPr lang="ru-RU" sz="3200" i="1" dirty="0" err="1"/>
              <a:t>химерних</a:t>
            </a:r>
            <a:r>
              <a:rPr lang="ru-RU" sz="3200" i="1" dirty="0"/>
              <a:t> </a:t>
            </a:r>
            <a:r>
              <a:rPr lang="ru-RU" sz="3200" i="1" dirty="0" err="1"/>
              <a:t>організмів</a:t>
            </a:r>
            <a:r>
              <a:rPr lang="ru-RU" sz="3200" i="1" dirty="0"/>
              <a:t>: </a:t>
            </a:r>
            <a:endParaRPr lang="ru-RU" sz="3200" i="1" dirty="0" smtClean="0"/>
          </a:p>
          <a:p>
            <a:pPr marL="342900" indent="-342900">
              <a:buFont typeface="Wingdings" pitchFamily="2" charset="2"/>
              <a:buChar char="ü"/>
            </a:pPr>
            <a:r>
              <a:rPr lang="ru-RU" sz="2800" i="1" dirty="0" err="1" smtClean="0"/>
              <a:t>химери</a:t>
            </a:r>
            <a:r>
              <a:rPr lang="ru-RU" sz="2800" i="1" dirty="0" smtClean="0"/>
              <a:t> </a:t>
            </a:r>
            <a:r>
              <a:rPr lang="ru-RU" sz="2800" i="1" dirty="0" err="1"/>
              <a:t>мозаїчні</a:t>
            </a:r>
            <a:r>
              <a:rPr lang="ru-RU" sz="2800" i="1" dirty="0"/>
              <a:t> (</a:t>
            </a:r>
            <a:r>
              <a:rPr lang="ru-RU" sz="2800" i="1" dirty="0" err="1"/>
              <a:t>гіперхимери</a:t>
            </a:r>
            <a:r>
              <a:rPr lang="ru-RU" sz="2800" i="1" dirty="0"/>
              <a:t>) — у них </a:t>
            </a:r>
            <a:r>
              <a:rPr lang="ru-RU" sz="2800" i="1" dirty="0" err="1"/>
              <a:t>генетично</a:t>
            </a:r>
            <a:r>
              <a:rPr lang="ru-RU" sz="2800" i="1" dirty="0"/>
              <a:t> </a:t>
            </a:r>
            <a:r>
              <a:rPr lang="ru-RU" sz="2800" i="1" dirty="0" err="1"/>
              <a:t>різні</a:t>
            </a:r>
            <a:r>
              <a:rPr lang="ru-RU" sz="2800" i="1" dirty="0"/>
              <a:t> </a:t>
            </a:r>
            <a:r>
              <a:rPr lang="ru-RU" sz="2800" i="1" dirty="0" err="1"/>
              <a:t>тканини</a:t>
            </a:r>
            <a:r>
              <a:rPr lang="ru-RU" sz="2800" i="1" dirty="0"/>
              <a:t> </a:t>
            </a:r>
            <a:r>
              <a:rPr lang="ru-RU" sz="2800" i="1" dirty="0" err="1"/>
              <a:t>утворюють</a:t>
            </a:r>
            <a:r>
              <a:rPr lang="ru-RU" sz="2800" i="1" dirty="0"/>
              <a:t> </a:t>
            </a:r>
            <a:r>
              <a:rPr lang="ru-RU" sz="2800" i="1" dirty="0" err="1"/>
              <a:t>тонку</a:t>
            </a:r>
            <a:r>
              <a:rPr lang="ru-RU" sz="2800" i="1" dirty="0"/>
              <a:t> </a:t>
            </a:r>
            <a:r>
              <a:rPr lang="ru-RU" sz="2800" i="1" dirty="0" err="1"/>
              <a:t>мозаїку</a:t>
            </a:r>
            <a:r>
              <a:rPr lang="ru-RU" sz="2800" i="1" dirty="0"/>
              <a:t>; </a:t>
            </a:r>
            <a:endParaRPr lang="ru-RU" sz="2800" i="1" dirty="0" smtClean="0"/>
          </a:p>
          <a:p>
            <a:pPr marL="342900" indent="-342900">
              <a:buFont typeface="Wingdings" pitchFamily="2" charset="2"/>
              <a:buChar char="ü"/>
            </a:pPr>
            <a:r>
              <a:rPr lang="ru-RU" sz="2800" i="1" dirty="0" err="1" smtClean="0"/>
              <a:t>химери</a:t>
            </a:r>
            <a:r>
              <a:rPr lang="ru-RU" sz="2800" i="1" dirty="0" smtClean="0"/>
              <a:t> </a:t>
            </a:r>
            <a:r>
              <a:rPr lang="ru-RU" sz="2800" i="1" dirty="0" err="1"/>
              <a:t>секторіальні</a:t>
            </a:r>
            <a:r>
              <a:rPr lang="ru-RU" sz="2800" i="1" dirty="0"/>
              <a:t> — у них </a:t>
            </a:r>
            <a:r>
              <a:rPr lang="ru-RU" sz="2800" i="1" dirty="0" err="1"/>
              <a:t>різнорідні</a:t>
            </a:r>
            <a:r>
              <a:rPr lang="ru-RU" sz="2800" i="1" dirty="0"/>
              <a:t> </a:t>
            </a:r>
            <a:r>
              <a:rPr lang="ru-RU" sz="2800" i="1" dirty="0" err="1"/>
              <a:t>тканини</a:t>
            </a:r>
            <a:r>
              <a:rPr lang="ru-RU" sz="2800" i="1" dirty="0"/>
              <a:t> </a:t>
            </a:r>
            <a:r>
              <a:rPr lang="ru-RU" sz="2800" i="1" dirty="0" err="1"/>
              <a:t>розташовані</a:t>
            </a:r>
            <a:r>
              <a:rPr lang="ru-RU" sz="2800" i="1" dirty="0"/>
              <a:t> великими </a:t>
            </a:r>
            <a:r>
              <a:rPr lang="ru-RU" sz="2800" i="1" dirty="0" err="1"/>
              <a:t>ділянками</a:t>
            </a:r>
            <a:r>
              <a:rPr lang="ru-RU" sz="2800" i="1" dirty="0"/>
              <a:t>; </a:t>
            </a:r>
            <a:endParaRPr lang="ru-RU" sz="2800" i="1" dirty="0" smtClean="0"/>
          </a:p>
          <a:p>
            <a:pPr marL="342900" indent="-342900">
              <a:buFont typeface="Wingdings" pitchFamily="2" charset="2"/>
              <a:buChar char="ü"/>
            </a:pPr>
            <a:r>
              <a:rPr lang="ru-RU" sz="2800" i="1" dirty="0" err="1" smtClean="0"/>
              <a:t>химери</a:t>
            </a:r>
            <a:r>
              <a:rPr lang="ru-RU" sz="2800" i="1" dirty="0" smtClean="0"/>
              <a:t> </a:t>
            </a:r>
            <a:r>
              <a:rPr lang="ru-RU" sz="2800" i="1" dirty="0" err="1"/>
              <a:t>периклінальні</a:t>
            </a:r>
            <a:r>
              <a:rPr lang="ru-RU" sz="2800" i="1" dirty="0"/>
              <a:t> — </a:t>
            </a:r>
            <a:r>
              <a:rPr lang="ru-RU" sz="2800" i="1" dirty="0" err="1"/>
              <a:t>тканини</a:t>
            </a:r>
            <a:r>
              <a:rPr lang="ru-RU" sz="2800" i="1" dirty="0"/>
              <a:t> з </a:t>
            </a:r>
            <a:r>
              <a:rPr lang="ru-RU" sz="2800" i="1" dirty="0" err="1"/>
              <a:t>різними</a:t>
            </a:r>
            <a:r>
              <a:rPr lang="ru-RU" sz="2800" i="1" dirty="0"/>
              <a:t> генотипами лежать шарами один над одним</a:t>
            </a:r>
            <a:r>
              <a:rPr lang="ru-RU" sz="2800" i="1" dirty="0" smtClean="0"/>
              <a:t>;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800" i="1" dirty="0" smtClean="0"/>
              <a:t> </a:t>
            </a:r>
            <a:r>
              <a:rPr lang="ru-RU" sz="2800" i="1" dirty="0" err="1"/>
              <a:t>химери</a:t>
            </a:r>
            <a:r>
              <a:rPr lang="ru-RU" sz="2800" i="1" dirty="0"/>
              <a:t> </a:t>
            </a:r>
            <a:r>
              <a:rPr lang="ru-RU" sz="2800" i="1" dirty="0" err="1"/>
              <a:t>мериклінальні</a:t>
            </a:r>
            <a:r>
              <a:rPr lang="ru-RU" sz="2800" i="1" dirty="0"/>
              <a:t> — </a:t>
            </a:r>
            <a:r>
              <a:rPr lang="ru-RU" sz="2800" i="1" dirty="0" err="1"/>
              <a:t>їх</a:t>
            </a:r>
            <a:r>
              <a:rPr lang="ru-RU" sz="2800" i="1" dirty="0"/>
              <a:t> </a:t>
            </a:r>
            <a:r>
              <a:rPr lang="ru-RU" sz="2800" i="1" dirty="0" err="1"/>
              <a:t>тканини</a:t>
            </a:r>
            <a:r>
              <a:rPr lang="ru-RU" sz="2800" i="1" dirty="0"/>
              <a:t> </a:t>
            </a:r>
            <a:r>
              <a:rPr lang="ru-RU" sz="2800" i="1" dirty="0" err="1"/>
              <a:t>складаються</a:t>
            </a:r>
            <a:r>
              <a:rPr lang="ru-RU" sz="2800" i="1" dirty="0"/>
              <a:t> </a:t>
            </a:r>
            <a:r>
              <a:rPr lang="ru-RU" sz="2800" i="1" dirty="0" err="1"/>
              <a:t>із</a:t>
            </a:r>
            <a:r>
              <a:rPr lang="ru-RU" sz="2800" i="1" dirty="0"/>
              <a:t> </a:t>
            </a:r>
            <a:r>
              <a:rPr lang="ru-RU" sz="2800" i="1" dirty="0" err="1"/>
              <a:t>суміші</a:t>
            </a:r>
            <a:r>
              <a:rPr lang="ru-RU" sz="2800" i="1" dirty="0"/>
              <a:t> </a:t>
            </a:r>
            <a:r>
              <a:rPr lang="ru-RU" sz="2800" i="1" dirty="0" err="1"/>
              <a:t>секторіальних</a:t>
            </a:r>
            <a:r>
              <a:rPr lang="ru-RU" sz="2800" i="1" dirty="0"/>
              <a:t> і </a:t>
            </a:r>
            <a:r>
              <a:rPr lang="ru-RU" sz="2800" i="1" dirty="0" err="1"/>
              <a:t>периклінальних</a:t>
            </a:r>
            <a:r>
              <a:rPr lang="ru-RU" sz="2800" i="1" dirty="0"/>
              <a:t> </a:t>
            </a:r>
            <a:r>
              <a:rPr lang="ru-RU" sz="2800" i="1" dirty="0" err="1"/>
              <a:t>ділянок</a:t>
            </a:r>
            <a:r>
              <a:rPr lang="ru-RU" sz="2800" i="1" dirty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29684908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548680"/>
            <a:ext cx="8640960" cy="4970394"/>
          </a:xfrm>
        </p:spPr>
        <p:txBody>
          <a:bodyPr>
            <a:noAutofit/>
          </a:bodyPr>
          <a:lstStyle/>
          <a:p>
            <a:r>
              <a:rPr lang="ru-RU" sz="3600" i="1" dirty="0" err="1"/>
              <a:t>Химери</a:t>
            </a:r>
            <a:r>
              <a:rPr lang="ru-RU" sz="3600" i="1" dirty="0"/>
              <a:t> </a:t>
            </a:r>
            <a:r>
              <a:rPr lang="ru-RU" sz="3600" i="1" dirty="0" err="1"/>
              <a:t>можуть</a:t>
            </a:r>
            <a:r>
              <a:rPr lang="ru-RU" sz="3600" i="1" dirty="0"/>
              <a:t> </a:t>
            </a:r>
            <a:r>
              <a:rPr lang="ru-RU" sz="3600" i="1" dirty="0" err="1"/>
              <a:t>виникати</a:t>
            </a:r>
            <a:r>
              <a:rPr lang="ru-RU" sz="3600" i="1" dirty="0"/>
              <a:t> в </a:t>
            </a:r>
            <a:r>
              <a:rPr lang="ru-RU" sz="3600" i="1" dirty="0" err="1"/>
              <a:t>результаті</a:t>
            </a:r>
            <a:r>
              <a:rPr lang="ru-RU" sz="3600" i="1" dirty="0"/>
              <a:t> </a:t>
            </a:r>
            <a:r>
              <a:rPr lang="ru-RU" sz="3600" i="1" dirty="0" err="1"/>
              <a:t>щеплень</a:t>
            </a:r>
            <a:r>
              <a:rPr lang="ru-RU" sz="3600" i="1" dirty="0"/>
              <a:t> </a:t>
            </a:r>
            <a:r>
              <a:rPr lang="ru-RU" sz="3600" i="1" dirty="0" err="1"/>
              <a:t>рослин</a:t>
            </a:r>
            <a:r>
              <a:rPr lang="ru-RU" sz="3600" i="1" dirty="0"/>
              <a:t> і </a:t>
            </a:r>
            <a:r>
              <a:rPr lang="ru-RU" sz="3600" i="1" dirty="0" err="1"/>
              <a:t>під</a:t>
            </a:r>
            <a:r>
              <a:rPr lang="ru-RU" sz="3600" i="1" dirty="0"/>
              <a:t> </a:t>
            </a:r>
            <a:r>
              <a:rPr lang="ru-RU" sz="3600" i="1" dirty="0" err="1"/>
              <a:t>впливом</a:t>
            </a:r>
            <a:r>
              <a:rPr lang="ru-RU" sz="3600" i="1" dirty="0"/>
              <a:t> </a:t>
            </a:r>
            <a:r>
              <a:rPr lang="ru-RU" sz="3600" i="1" dirty="0" err="1"/>
              <a:t>мутацій</a:t>
            </a:r>
            <a:r>
              <a:rPr lang="ru-RU" sz="3600" i="1" dirty="0"/>
              <a:t> </a:t>
            </a:r>
            <a:r>
              <a:rPr lang="ru-RU" sz="3600" i="1" dirty="0" err="1"/>
              <a:t>соматичних</a:t>
            </a:r>
            <a:r>
              <a:rPr lang="ru-RU" sz="3600" i="1" dirty="0"/>
              <a:t> </a:t>
            </a:r>
            <a:r>
              <a:rPr lang="ru-RU" sz="3600" i="1" dirty="0" err="1"/>
              <a:t>клітин</a:t>
            </a:r>
            <a:r>
              <a:rPr lang="ru-RU" sz="3600" i="1" dirty="0"/>
              <a:t>. </a:t>
            </a:r>
            <a:r>
              <a:rPr lang="ru-RU" sz="3600" i="1" dirty="0" err="1"/>
              <a:t>Компоненти</a:t>
            </a:r>
            <a:r>
              <a:rPr lang="ru-RU" sz="3600" i="1" dirty="0"/>
              <a:t> химер </a:t>
            </a:r>
            <a:r>
              <a:rPr lang="ru-RU" sz="3600" i="1" dirty="0" err="1"/>
              <a:t>можуть</a:t>
            </a:r>
            <a:r>
              <a:rPr lang="ru-RU" sz="3600" i="1" dirty="0"/>
              <a:t> </a:t>
            </a:r>
            <a:r>
              <a:rPr lang="ru-RU" sz="3600" i="1" dirty="0" err="1"/>
              <a:t>відрізнятися</a:t>
            </a:r>
            <a:r>
              <a:rPr lang="ru-RU" sz="3600" i="1" dirty="0"/>
              <a:t> один </a:t>
            </a:r>
            <a:r>
              <a:rPr lang="ru-RU" sz="3600" i="1" dirty="0" err="1"/>
              <a:t>від</a:t>
            </a:r>
            <a:r>
              <a:rPr lang="ru-RU" sz="3600" i="1" dirty="0"/>
              <a:t> одного генами ядра, числом хромосом </a:t>
            </a:r>
            <a:r>
              <a:rPr lang="ru-RU" sz="3600" i="1" dirty="0" err="1"/>
              <a:t>або</a:t>
            </a:r>
            <a:r>
              <a:rPr lang="ru-RU" sz="3600" i="1" dirty="0"/>
              <a:t> генами пластид </a:t>
            </a:r>
            <a:r>
              <a:rPr lang="ru-RU" sz="3600" i="1" dirty="0" err="1"/>
              <a:t>чи</a:t>
            </a:r>
            <a:r>
              <a:rPr lang="ru-RU" sz="3600" i="1" dirty="0"/>
              <a:t> </a:t>
            </a:r>
            <a:r>
              <a:rPr lang="ru-RU" sz="3600" i="1" dirty="0" err="1"/>
              <a:t>мітохондрій</a:t>
            </a:r>
            <a:r>
              <a:rPr lang="ru-RU" sz="3600" i="1" dirty="0"/>
              <a:t>. </a:t>
            </a:r>
            <a:r>
              <a:rPr lang="ru-RU" sz="3600" i="1" dirty="0" err="1"/>
              <a:t>Химерні</a:t>
            </a:r>
            <a:r>
              <a:rPr lang="ru-RU" sz="3600" i="1" dirty="0"/>
              <a:t> </a:t>
            </a:r>
            <a:r>
              <a:rPr lang="ru-RU" sz="3600" i="1" dirty="0" err="1"/>
              <a:t>організми</a:t>
            </a:r>
            <a:r>
              <a:rPr lang="ru-RU" sz="3600" i="1" dirty="0"/>
              <a:t> </a:t>
            </a:r>
            <a:r>
              <a:rPr lang="ru-RU" sz="3600" i="1" dirty="0" err="1"/>
              <a:t>досить</a:t>
            </a:r>
            <a:r>
              <a:rPr lang="ru-RU" sz="3600" i="1" dirty="0"/>
              <a:t> часто </a:t>
            </a:r>
            <a:r>
              <a:rPr lang="ru-RU" sz="3600" i="1" dirty="0" err="1"/>
              <a:t>використовуються</a:t>
            </a:r>
            <a:r>
              <a:rPr lang="ru-RU" sz="3600" i="1" dirty="0"/>
              <a:t> в </a:t>
            </a:r>
            <a:r>
              <a:rPr lang="ru-RU" sz="3600" i="1" dirty="0" err="1"/>
              <a:t>наукових</a:t>
            </a:r>
            <a:r>
              <a:rPr lang="ru-RU" sz="3600" i="1" dirty="0"/>
              <a:t> </a:t>
            </a:r>
            <a:r>
              <a:rPr lang="ru-RU" sz="3600" i="1" dirty="0" err="1"/>
              <a:t>дослідженнях</a:t>
            </a:r>
            <a:r>
              <a:rPr lang="ru-RU" sz="3600" i="1" dirty="0"/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2968490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16632"/>
            <a:ext cx="8280920" cy="6480720"/>
          </a:xfrm>
        </p:spPr>
        <p:txBody>
          <a:bodyPr>
            <a:normAutofit/>
          </a:bodyPr>
          <a:lstStyle/>
          <a:p>
            <a:r>
              <a:rPr lang="ru-RU" sz="3200" i="1" dirty="0"/>
              <a:t>Принцип </a:t>
            </a:r>
            <a:r>
              <a:rPr lang="ru-RU" sz="3200" i="1" dirty="0" err="1"/>
              <a:t>одержання</a:t>
            </a:r>
            <a:r>
              <a:rPr lang="ru-RU" sz="3200" i="1" dirty="0"/>
              <a:t> химер </a:t>
            </a:r>
            <a:r>
              <a:rPr lang="ru-RU" sz="3200" i="1" dirty="0" err="1"/>
              <a:t>зводиться</a:t>
            </a:r>
            <a:r>
              <a:rPr lang="ru-RU" sz="3200" i="1" dirty="0"/>
              <a:t> </a:t>
            </a:r>
            <a:r>
              <a:rPr lang="ru-RU" sz="3200" i="1" dirty="0" err="1"/>
              <a:t>головним</a:t>
            </a:r>
            <a:r>
              <a:rPr lang="ru-RU" sz="3200" i="1" dirty="0"/>
              <a:t> чином до </a:t>
            </a:r>
            <a:r>
              <a:rPr lang="ru-RU" sz="3200" i="1" dirty="0" err="1"/>
              <a:t>виділення</a:t>
            </a:r>
            <a:r>
              <a:rPr lang="ru-RU" sz="3200" i="1" dirty="0"/>
              <a:t> </a:t>
            </a:r>
            <a:r>
              <a:rPr lang="ru-RU" sz="3200" i="1" dirty="0" err="1"/>
              <a:t>двох</a:t>
            </a:r>
            <a:r>
              <a:rPr lang="ru-RU" sz="3200" i="1" dirty="0"/>
              <a:t> </a:t>
            </a:r>
            <a:r>
              <a:rPr lang="ru-RU" sz="3200" i="1" dirty="0" err="1"/>
              <a:t>чи</a:t>
            </a:r>
            <a:r>
              <a:rPr lang="ru-RU" sz="3200" i="1" dirty="0"/>
              <a:t> </a:t>
            </a:r>
            <a:r>
              <a:rPr lang="ru-RU" sz="3200" i="1" dirty="0" err="1"/>
              <a:t>більшої</a:t>
            </a:r>
            <a:r>
              <a:rPr lang="ru-RU" sz="3200" i="1" dirty="0"/>
              <a:t> </a:t>
            </a:r>
            <a:r>
              <a:rPr lang="ru-RU" sz="3200" i="1" dirty="0" err="1"/>
              <a:t>кількості</a:t>
            </a:r>
            <a:r>
              <a:rPr lang="ru-RU" sz="3200" i="1" dirty="0"/>
              <a:t> </a:t>
            </a:r>
            <a:r>
              <a:rPr lang="ru-RU" sz="3200" i="1" dirty="0" err="1"/>
              <a:t>ранніх</a:t>
            </a:r>
            <a:r>
              <a:rPr lang="ru-RU" sz="3200" i="1" dirty="0"/>
              <a:t> </a:t>
            </a:r>
            <a:r>
              <a:rPr lang="ru-RU" sz="3200" i="1" dirty="0" err="1"/>
              <a:t>зародків</a:t>
            </a:r>
            <a:r>
              <a:rPr lang="ru-RU" sz="3200" i="1" dirty="0"/>
              <a:t> та </a:t>
            </a:r>
            <a:r>
              <a:rPr lang="ru-RU" sz="3200" i="1" dirty="0" err="1"/>
              <a:t>їхнього</a:t>
            </a:r>
            <a:r>
              <a:rPr lang="ru-RU" sz="3200" i="1" dirty="0"/>
              <a:t> </a:t>
            </a:r>
            <a:r>
              <a:rPr lang="ru-RU" sz="3200" i="1" dirty="0" err="1"/>
              <a:t>злиття</a:t>
            </a:r>
            <a:r>
              <a:rPr lang="ru-RU" sz="3200" i="1" dirty="0"/>
              <a:t>. У тому </a:t>
            </a:r>
            <a:r>
              <a:rPr lang="ru-RU" sz="3200" i="1" dirty="0" err="1"/>
              <a:t>випадку</a:t>
            </a:r>
            <a:r>
              <a:rPr lang="ru-RU" sz="3200" i="1" dirty="0"/>
              <a:t>, коли в </a:t>
            </a:r>
            <a:r>
              <a:rPr lang="ru-RU" sz="3200" i="1" dirty="0" err="1"/>
              <a:t>генотипі</a:t>
            </a:r>
            <a:r>
              <a:rPr lang="ru-RU" sz="3200" i="1" dirty="0"/>
              <a:t> </a:t>
            </a:r>
            <a:r>
              <a:rPr lang="ru-RU" sz="3200" i="1" dirty="0" err="1"/>
              <a:t>зародків</a:t>
            </a:r>
            <a:r>
              <a:rPr lang="ru-RU" sz="3200" i="1" dirty="0"/>
              <a:t>, </a:t>
            </a:r>
            <a:r>
              <a:rPr lang="ru-RU" sz="3200" i="1" dirty="0" err="1"/>
              <a:t>використаних</a:t>
            </a:r>
            <a:r>
              <a:rPr lang="ru-RU" sz="3200" i="1" dirty="0"/>
              <a:t> для </a:t>
            </a:r>
            <a:r>
              <a:rPr lang="ru-RU" sz="3200" i="1" dirty="0" err="1"/>
              <a:t>створення</a:t>
            </a:r>
            <a:r>
              <a:rPr lang="ru-RU" sz="3200" i="1" dirty="0"/>
              <a:t> </a:t>
            </a:r>
            <a:r>
              <a:rPr lang="ru-RU" sz="3200" i="1" dirty="0" err="1"/>
              <a:t>химери</a:t>
            </a:r>
            <a:r>
              <a:rPr lang="ru-RU" sz="3200" i="1" dirty="0"/>
              <a:t>, є </a:t>
            </a:r>
            <a:r>
              <a:rPr lang="ru-RU" sz="3200" i="1" dirty="0" err="1"/>
              <a:t>відмінності</a:t>
            </a:r>
            <a:r>
              <a:rPr lang="ru-RU" sz="3200" i="1" dirty="0"/>
              <a:t> за рядом характеристик, </a:t>
            </a:r>
            <a:r>
              <a:rPr lang="ru-RU" sz="3200" i="1" dirty="0" err="1"/>
              <a:t>удається</a:t>
            </a:r>
            <a:r>
              <a:rPr lang="ru-RU" sz="3200" i="1" dirty="0"/>
              <a:t> </a:t>
            </a:r>
            <a:r>
              <a:rPr lang="ru-RU" sz="3200" i="1" dirty="0" err="1"/>
              <a:t>простежити</a:t>
            </a:r>
            <a:r>
              <a:rPr lang="ru-RU" sz="3200" i="1" dirty="0"/>
              <a:t> долю </a:t>
            </a:r>
            <a:r>
              <a:rPr lang="ru-RU" sz="3200" i="1" dirty="0" err="1"/>
              <a:t>клітин</a:t>
            </a:r>
            <a:r>
              <a:rPr lang="ru-RU" sz="3200" i="1" dirty="0"/>
              <a:t> </a:t>
            </a:r>
            <a:r>
              <a:rPr lang="ru-RU" sz="3200" i="1" dirty="0" err="1"/>
              <a:t>обох</a:t>
            </a:r>
            <a:r>
              <a:rPr lang="ru-RU" sz="3200" i="1" dirty="0"/>
              <a:t> </a:t>
            </a:r>
            <a:r>
              <a:rPr lang="ru-RU" sz="3200" i="1" dirty="0" err="1"/>
              <a:t>видів</a:t>
            </a:r>
            <a:r>
              <a:rPr lang="ru-RU" sz="3200" i="1" dirty="0"/>
              <a:t>. З </a:t>
            </a:r>
            <a:r>
              <a:rPr lang="ru-RU" sz="3200" i="1" dirty="0" err="1"/>
              <a:t>допомогою</a:t>
            </a:r>
            <a:r>
              <a:rPr lang="ru-RU" sz="3200" i="1" dirty="0"/>
              <a:t> </a:t>
            </a:r>
            <a:r>
              <a:rPr lang="ru-RU" sz="3200" i="1" dirty="0" err="1"/>
              <a:t>химерних</a:t>
            </a:r>
            <a:r>
              <a:rPr lang="ru-RU" sz="3200" i="1" dirty="0"/>
              <a:t> </a:t>
            </a:r>
            <a:r>
              <a:rPr lang="ru-RU" sz="3200" i="1" dirty="0" err="1"/>
              <a:t>мишей</a:t>
            </a:r>
            <a:r>
              <a:rPr lang="ru-RU" sz="3200" i="1" dirty="0"/>
              <a:t> </a:t>
            </a:r>
            <a:r>
              <a:rPr lang="ru-RU" sz="3200" i="1" dirty="0" err="1"/>
              <a:t>було</a:t>
            </a:r>
            <a:r>
              <a:rPr lang="ru-RU" sz="3200" i="1" dirty="0"/>
              <a:t>, </a:t>
            </a:r>
            <a:r>
              <a:rPr lang="ru-RU" sz="3200" i="1" dirty="0" err="1"/>
              <a:t>наприклад</a:t>
            </a:r>
            <a:r>
              <a:rPr lang="ru-RU" sz="3200" i="1" dirty="0"/>
              <a:t>, </a:t>
            </a:r>
            <a:r>
              <a:rPr lang="ru-RU" sz="3200" i="1" dirty="0" err="1"/>
              <a:t>розв’язане</a:t>
            </a:r>
            <a:r>
              <a:rPr lang="ru-RU" sz="3200" i="1" dirty="0"/>
              <a:t> </a:t>
            </a:r>
            <a:r>
              <a:rPr lang="ru-RU" sz="3200" i="1" dirty="0" err="1"/>
              <a:t>питання</a:t>
            </a:r>
            <a:r>
              <a:rPr lang="ru-RU" sz="3200" i="1" dirty="0"/>
              <a:t> про </a:t>
            </a:r>
            <a:r>
              <a:rPr lang="ru-RU" sz="3200" i="1" dirty="0" err="1"/>
              <a:t>спосіб</a:t>
            </a:r>
            <a:r>
              <a:rPr lang="ru-RU" sz="3200" i="1" dirty="0"/>
              <a:t> </a:t>
            </a:r>
            <a:r>
              <a:rPr lang="ru-RU" sz="3200" i="1" dirty="0" err="1"/>
              <a:t>виникнення</a:t>
            </a:r>
            <a:r>
              <a:rPr lang="ru-RU" sz="3200" i="1" dirty="0"/>
              <a:t> в </a:t>
            </a:r>
            <a:r>
              <a:rPr lang="ru-RU" sz="3200" i="1" dirty="0" err="1"/>
              <a:t>ході</a:t>
            </a:r>
            <a:r>
              <a:rPr lang="ru-RU" sz="3200" i="1" dirty="0"/>
              <a:t> </a:t>
            </a:r>
            <a:r>
              <a:rPr lang="ru-RU" sz="3200" i="1" dirty="0" err="1"/>
              <a:t>розвитку</a:t>
            </a:r>
            <a:r>
              <a:rPr lang="ru-RU" sz="3200" i="1" dirty="0"/>
              <a:t> </a:t>
            </a:r>
            <a:r>
              <a:rPr lang="ru-RU" sz="3200" i="1" dirty="0" err="1"/>
              <a:t>багатоядерних</a:t>
            </a:r>
            <a:r>
              <a:rPr lang="ru-RU" sz="3200" i="1" dirty="0"/>
              <a:t> </a:t>
            </a:r>
            <a:r>
              <a:rPr lang="ru-RU" sz="3200" i="1" dirty="0" err="1"/>
              <a:t>клітин</a:t>
            </a:r>
            <a:r>
              <a:rPr lang="ru-RU" sz="3200" i="1" dirty="0"/>
              <a:t> </a:t>
            </a:r>
            <a:r>
              <a:rPr lang="ru-RU" sz="3200" i="1" dirty="0" err="1"/>
              <a:t>поперечносмугастих</a:t>
            </a:r>
            <a:r>
              <a:rPr lang="ru-RU" sz="3200" i="1" dirty="0"/>
              <a:t> </a:t>
            </a:r>
            <a:r>
              <a:rPr lang="ru-RU" sz="3200" i="1" dirty="0" err="1"/>
              <a:t>м’язів</a:t>
            </a:r>
            <a:r>
              <a:rPr lang="ru-RU" sz="3200" i="1" dirty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2968490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5516" y="1556792"/>
            <a:ext cx="8784976" cy="2160240"/>
          </a:xfrm>
        </p:spPr>
        <p:txBody>
          <a:bodyPr>
            <a:normAutofit/>
          </a:bodyPr>
          <a:lstStyle/>
          <a:p>
            <a:r>
              <a:rPr lang="ru-RU" i="1" dirty="0" err="1"/>
              <a:t>Вивчення</a:t>
            </a:r>
            <a:r>
              <a:rPr lang="ru-RU" i="1" dirty="0"/>
              <a:t> </a:t>
            </a:r>
            <a:r>
              <a:rPr lang="ru-RU" i="1" dirty="0" err="1"/>
              <a:t>химерних</a:t>
            </a:r>
            <a:r>
              <a:rPr lang="ru-RU" i="1" dirty="0"/>
              <a:t> </a:t>
            </a:r>
            <a:r>
              <a:rPr lang="ru-RU" i="1" dirty="0" err="1"/>
              <a:t>тварин</a:t>
            </a:r>
            <a:r>
              <a:rPr lang="ru-RU" i="1" dirty="0"/>
              <a:t> дозволило </a:t>
            </a:r>
            <a:r>
              <a:rPr lang="ru-RU" i="1" dirty="0" err="1"/>
              <a:t>розв’язати</a:t>
            </a:r>
            <a:r>
              <a:rPr lang="ru-RU" i="1" dirty="0"/>
              <a:t> </a:t>
            </a:r>
            <a:r>
              <a:rPr lang="ru-RU" i="1" dirty="0" err="1"/>
              <a:t>чимало</a:t>
            </a:r>
            <a:r>
              <a:rPr lang="ru-RU" i="1" dirty="0"/>
              <a:t> проблем, і в </a:t>
            </a:r>
            <a:r>
              <a:rPr lang="ru-RU" i="1" dirty="0" err="1"/>
              <a:t>майбутньому</a:t>
            </a:r>
            <a:r>
              <a:rPr lang="ru-RU" i="1" dirty="0"/>
              <a:t> </a:t>
            </a:r>
            <a:r>
              <a:rPr lang="ru-RU" i="1" dirty="0" err="1"/>
              <a:t>завдяки</a:t>
            </a:r>
            <a:r>
              <a:rPr lang="ru-RU" i="1" dirty="0"/>
              <a:t> </a:t>
            </a:r>
            <a:r>
              <a:rPr lang="ru-RU" i="1" dirty="0" err="1"/>
              <a:t>застосуванню</a:t>
            </a:r>
            <a:r>
              <a:rPr lang="ru-RU" i="1" dirty="0"/>
              <a:t> </a:t>
            </a:r>
            <a:r>
              <a:rPr lang="ru-RU" i="1" dirty="0" err="1"/>
              <a:t>цього</a:t>
            </a:r>
            <a:r>
              <a:rPr lang="ru-RU" i="1" dirty="0"/>
              <a:t> методу </a:t>
            </a:r>
            <a:r>
              <a:rPr lang="ru-RU" i="1" dirty="0" err="1"/>
              <a:t>з’явиться</a:t>
            </a:r>
            <a:r>
              <a:rPr lang="ru-RU" i="1" dirty="0"/>
              <a:t> </a:t>
            </a:r>
            <a:r>
              <a:rPr lang="ru-RU" i="1" dirty="0" err="1"/>
              <a:t>можливість</a:t>
            </a:r>
            <a:r>
              <a:rPr lang="ru-RU" i="1" dirty="0"/>
              <a:t> </a:t>
            </a:r>
            <a:r>
              <a:rPr lang="ru-RU" i="1" dirty="0" err="1"/>
              <a:t>розв’язувати</a:t>
            </a:r>
            <a:r>
              <a:rPr lang="ru-RU" i="1" dirty="0"/>
              <a:t> </a:t>
            </a:r>
            <a:r>
              <a:rPr lang="ru-RU" i="1" dirty="0" err="1"/>
              <a:t>складні</a:t>
            </a:r>
            <a:r>
              <a:rPr lang="ru-RU" i="1" dirty="0"/>
              <a:t> </a:t>
            </a:r>
            <a:r>
              <a:rPr lang="ru-RU" i="1" dirty="0" err="1"/>
              <a:t>питання</a:t>
            </a:r>
            <a:r>
              <a:rPr lang="ru-RU" i="1" dirty="0"/>
              <a:t> генетики й </a:t>
            </a:r>
            <a:r>
              <a:rPr lang="ru-RU" i="1" dirty="0" err="1"/>
              <a:t>ембріології</a:t>
            </a:r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ctrTitle"/>
          </p:nvPr>
        </p:nvSpPr>
        <p:spPr>
          <a:xfrm>
            <a:off x="467544" y="476672"/>
            <a:ext cx="7315200" cy="792088"/>
          </a:xfrm>
        </p:spPr>
        <p:txBody>
          <a:bodyPr>
            <a:noAutofit/>
          </a:bodyPr>
          <a:lstStyle/>
          <a:p>
            <a:r>
              <a:rPr lang="uk-UA" dirty="0" smtClean="0"/>
              <a:t>Застосування</a:t>
            </a:r>
            <a:endParaRPr lang="ru-RU" dirty="0"/>
          </a:p>
        </p:txBody>
      </p:sp>
      <p:pic>
        <p:nvPicPr>
          <p:cNvPr id="2054" name="Picture 6" descr="http://hiblogger.net/img/userfiles/2007/04/10/17501/Art/ars_chimaera_albagreen-jg5r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708920"/>
            <a:ext cx="6768752" cy="396044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uaimage.com/t/1815210_6e67820f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736" y="3068960"/>
            <a:ext cx="1905000" cy="280831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10075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628800"/>
            <a:ext cx="8050088" cy="4682362"/>
          </a:xfrm>
        </p:spPr>
        <p:txBody>
          <a:bodyPr>
            <a:normAutofit/>
          </a:bodyPr>
          <a:lstStyle/>
          <a:p>
            <a:r>
              <a:rPr lang="ru-RU" i="1" dirty="0" err="1"/>
              <a:t>Трансгенними</a:t>
            </a:r>
            <a:r>
              <a:rPr lang="ru-RU" i="1" dirty="0"/>
              <a:t> </a:t>
            </a:r>
            <a:r>
              <a:rPr lang="ru-RU" i="1" dirty="0" err="1"/>
              <a:t>називають</a:t>
            </a:r>
            <a:r>
              <a:rPr lang="ru-RU" i="1" dirty="0"/>
              <a:t> </a:t>
            </a:r>
            <a:r>
              <a:rPr lang="ru-RU" i="1" dirty="0" err="1"/>
              <a:t>рослини</a:t>
            </a:r>
            <a:r>
              <a:rPr lang="ru-RU" i="1" dirty="0"/>
              <a:t> і </a:t>
            </a:r>
            <a:r>
              <a:rPr lang="ru-RU" i="1" dirty="0" err="1"/>
              <a:t>тварин</a:t>
            </a:r>
            <a:r>
              <a:rPr lang="ru-RU" i="1" dirty="0"/>
              <a:t>, </a:t>
            </a:r>
            <a:r>
              <a:rPr lang="ru-RU" i="1" dirty="0" err="1"/>
              <a:t>що</a:t>
            </a:r>
            <a:r>
              <a:rPr lang="ru-RU" i="1" dirty="0"/>
              <a:t> </a:t>
            </a:r>
            <a:r>
              <a:rPr lang="ru-RU" i="1" dirty="0" err="1"/>
              <a:t>містять</a:t>
            </a:r>
            <a:r>
              <a:rPr lang="ru-RU" i="1" dirty="0"/>
              <a:t> у </a:t>
            </a:r>
            <a:r>
              <a:rPr lang="ru-RU" i="1" dirty="0" err="1"/>
              <a:t>своїх</a:t>
            </a:r>
            <a:r>
              <a:rPr lang="ru-RU" i="1" dirty="0"/>
              <a:t> </a:t>
            </a:r>
            <a:r>
              <a:rPr lang="ru-RU" i="1" dirty="0" err="1"/>
              <a:t>клітинах</a:t>
            </a:r>
            <a:r>
              <a:rPr lang="ru-RU" i="1" dirty="0"/>
              <a:t> ген чужого </a:t>
            </a:r>
            <a:r>
              <a:rPr lang="ru-RU" i="1" dirty="0" err="1"/>
              <a:t>організму</a:t>
            </a:r>
            <a:r>
              <a:rPr lang="ru-RU" i="1" dirty="0"/>
              <a:t>, включений у </a:t>
            </a:r>
            <a:r>
              <a:rPr lang="ru-RU" i="1" dirty="0" err="1"/>
              <a:t>хромосоми</a:t>
            </a:r>
            <a:r>
              <a:rPr lang="ru-RU" i="1" dirty="0"/>
              <a:t>. </a:t>
            </a:r>
            <a:r>
              <a:rPr lang="ru-RU" i="1" dirty="0" err="1"/>
              <a:t>Їх</a:t>
            </a:r>
            <a:r>
              <a:rPr lang="ru-RU" i="1" dirty="0"/>
              <a:t> </a:t>
            </a:r>
            <a:r>
              <a:rPr lang="ru-RU" i="1" dirty="0" err="1"/>
              <a:t>отримують</a:t>
            </a:r>
            <a:r>
              <a:rPr lang="ru-RU" i="1" dirty="0"/>
              <a:t>, </a:t>
            </a:r>
            <a:r>
              <a:rPr lang="ru-RU" i="1" dirty="0" err="1"/>
              <a:t>використовуючи</a:t>
            </a:r>
            <a:r>
              <a:rPr lang="ru-RU" i="1" dirty="0"/>
              <a:t> </a:t>
            </a:r>
            <a:r>
              <a:rPr lang="ru-RU" i="1" dirty="0" err="1"/>
              <a:t>методи</a:t>
            </a:r>
            <a:r>
              <a:rPr lang="ru-RU" i="1" dirty="0"/>
              <a:t> </a:t>
            </a:r>
            <a:r>
              <a:rPr lang="ru-RU" i="1" dirty="0" err="1"/>
              <a:t>генної</a:t>
            </a:r>
            <a:r>
              <a:rPr lang="ru-RU" i="1" dirty="0"/>
              <a:t> </a:t>
            </a:r>
            <a:r>
              <a:rPr lang="ru-RU" i="1" dirty="0" err="1"/>
              <a:t>інженерії</a:t>
            </a:r>
            <a:r>
              <a:rPr lang="ru-RU" i="1" dirty="0"/>
              <a:t>. </a:t>
            </a:r>
            <a:r>
              <a:rPr lang="ru-RU" i="1" dirty="0" err="1"/>
              <a:t>Трансгенні</a:t>
            </a:r>
            <a:r>
              <a:rPr lang="ru-RU" i="1" dirty="0"/>
              <a:t> </a:t>
            </a:r>
            <a:r>
              <a:rPr lang="ru-RU" i="1" dirty="0" err="1"/>
              <a:t>організми</a:t>
            </a:r>
            <a:r>
              <a:rPr lang="ru-RU" i="1" dirty="0"/>
              <a:t> </a:t>
            </a:r>
            <a:r>
              <a:rPr lang="ru-RU" i="1" dirty="0" err="1"/>
              <a:t>можуть</a:t>
            </a:r>
            <a:r>
              <a:rPr lang="ru-RU" i="1" dirty="0"/>
              <a:t> </a:t>
            </a:r>
            <a:r>
              <a:rPr lang="ru-RU" i="1" dirty="0" err="1"/>
              <a:t>мати</a:t>
            </a:r>
            <a:r>
              <a:rPr lang="ru-RU" i="1" dirty="0"/>
              <a:t> </a:t>
            </a:r>
            <a:r>
              <a:rPr lang="ru-RU" i="1" dirty="0" err="1"/>
              <a:t>велике</a:t>
            </a:r>
            <a:r>
              <a:rPr lang="ru-RU" i="1" dirty="0"/>
              <a:t> </a:t>
            </a:r>
            <a:r>
              <a:rPr lang="ru-RU" i="1" dirty="0" err="1"/>
              <a:t>значення</a:t>
            </a:r>
            <a:r>
              <a:rPr lang="ru-RU" i="1" dirty="0"/>
              <a:t> для </a:t>
            </a:r>
            <a:r>
              <a:rPr lang="ru-RU" i="1" dirty="0" err="1"/>
              <a:t>підвищення</a:t>
            </a:r>
            <a:r>
              <a:rPr lang="ru-RU" i="1" dirty="0"/>
              <a:t> </a:t>
            </a:r>
            <a:r>
              <a:rPr lang="ru-RU" i="1" dirty="0" err="1"/>
              <a:t>ефективності</a:t>
            </a:r>
            <a:r>
              <a:rPr lang="ru-RU" i="1" dirty="0"/>
              <a:t> </a:t>
            </a:r>
            <a:r>
              <a:rPr lang="ru-RU" i="1" dirty="0" err="1"/>
              <a:t>сільського</a:t>
            </a:r>
            <a:r>
              <a:rPr lang="ru-RU" i="1" dirty="0"/>
              <a:t> </a:t>
            </a:r>
            <a:r>
              <a:rPr lang="ru-RU" i="1" dirty="0" err="1"/>
              <a:t>господарства</a:t>
            </a:r>
            <a:r>
              <a:rPr lang="ru-RU" i="1" dirty="0"/>
              <a:t> та в </a:t>
            </a:r>
            <a:r>
              <a:rPr lang="ru-RU" i="1" dirty="0" err="1"/>
              <a:t>дослідженнях</a:t>
            </a:r>
            <a:r>
              <a:rPr lang="ru-RU" i="1" dirty="0"/>
              <a:t> у </a:t>
            </a:r>
            <a:r>
              <a:rPr lang="ru-RU" i="1" dirty="0" err="1"/>
              <a:t>галузі</a:t>
            </a:r>
            <a:r>
              <a:rPr lang="ru-RU" i="1" dirty="0"/>
              <a:t> </a:t>
            </a:r>
            <a:r>
              <a:rPr lang="ru-RU" i="1" dirty="0" err="1"/>
              <a:t>молекулярної</a:t>
            </a:r>
            <a:r>
              <a:rPr lang="ru-RU" i="1" dirty="0"/>
              <a:t> </a:t>
            </a:r>
            <a:r>
              <a:rPr lang="ru-RU" i="1" dirty="0" err="1"/>
              <a:t>біології</a:t>
            </a:r>
            <a:r>
              <a:rPr lang="ru-RU" i="1" dirty="0"/>
              <a:t>.</a:t>
            </a:r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ctrTitle"/>
          </p:nvPr>
        </p:nvSpPr>
        <p:spPr>
          <a:xfrm>
            <a:off x="323528" y="260648"/>
            <a:ext cx="7618040" cy="818553"/>
          </a:xfrm>
        </p:spPr>
        <p:txBody>
          <a:bodyPr>
            <a:normAutofit fontScale="90000"/>
          </a:bodyPr>
          <a:lstStyle/>
          <a:p>
            <a:r>
              <a:rPr lang="ru-RU" i="1" dirty="0" err="1"/>
              <a:t>Трансгенні</a:t>
            </a:r>
            <a:r>
              <a:rPr lang="ru-RU" i="1" dirty="0"/>
              <a:t> </a:t>
            </a:r>
            <a:r>
              <a:rPr lang="ru-RU" i="1" dirty="0" err="1"/>
              <a:t>організми</a:t>
            </a:r>
            <a:endParaRPr lang="ru-RU" dirty="0"/>
          </a:p>
        </p:txBody>
      </p:sp>
      <p:pic>
        <p:nvPicPr>
          <p:cNvPr id="4" name="Picture 2" descr="http://www.rate1.com.ua/uploads/RTEmagicC_f79fb59495.gif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573016"/>
            <a:ext cx="7704856" cy="3528392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10075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4" y="305272"/>
            <a:ext cx="8122096" cy="6552728"/>
          </a:xfrm>
        </p:spPr>
        <p:txBody>
          <a:bodyPr>
            <a:normAutofit/>
          </a:bodyPr>
          <a:lstStyle/>
          <a:p>
            <a:r>
              <a:rPr lang="ru-RU" sz="4000" i="1" dirty="0" err="1"/>
              <a:t>Перші</a:t>
            </a:r>
            <a:r>
              <a:rPr lang="ru-RU" sz="4000" i="1" dirty="0"/>
              <a:t> </a:t>
            </a:r>
            <a:r>
              <a:rPr lang="ru-RU" sz="4000" i="1" dirty="0" err="1"/>
              <a:t>генетично</a:t>
            </a:r>
            <a:r>
              <a:rPr lang="ru-RU" sz="4000" i="1" dirty="0"/>
              <a:t> </a:t>
            </a:r>
            <a:r>
              <a:rPr lang="ru-RU" sz="4000" i="1" dirty="0" err="1"/>
              <a:t>модифіковані</a:t>
            </a:r>
            <a:r>
              <a:rPr lang="ru-RU" sz="4000" i="1" dirty="0"/>
              <a:t> </a:t>
            </a:r>
            <a:r>
              <a:rPr lang="ru-RU" sz="4000" i="1" dirty="0" err="1"/>
              <a:t>організми</a:t>
            </a:r>
            <a:r>
              <a:rPr lang="ru-RU" sz="4000" i="1" dirty="0"/>
              <a:t>, </a:t>
            </a:r>
            <a:r>
              <a:rPr lang="ru-RU" sz="4000" i="1" dirty="0" err="1"/>
              <a:t>одержані</a:t>
            </a:r>
            <a:r>
              <a:rPr lang="ru-RU" sz="4000" i="1" dirty="0"/>
              <a:t> з </a:t>
            </a:r>
            <a:r>
              <a:rPr lang="ru-RU" sz="4000" i="1" dirty="0" err="1"/>
              <a:t>допомогою</a:t>
            </a:r>
            <a:r>
              <a:rPr lang="ru-RU" sz="4000" i="1" dirty="0"/>
              <a:t> </a:t>
            </a:r>
            <a:r>
              <a:rPr lang="ru-RU" sz="4000" i="1" dirty="0" err="1"/>
              <a:t>методів</a:t>
            </a:r>
            <a:r>
              <a:rPr lang="ru-RU" sz="4000" i="1" dirty="0"/>
              <a:t> </a:t>
            </a:r>
            <a:r>
              <a:rPr lang="ru-RU" sz="4000" i="1" dirty="0" err="1"/>
              <a:t>молекулярної</a:t>
            </a:r>
            <a:r>
              <a:rPr lang="ru-RU" sz="4000" i="1" dirty="0"/>
              <a:t> </a:t>
            </a:r>
            <a:r>
              <a:rPr lang="ru-RU" sz="4000" i="1" dirty="0" err="1"/>
              <a:t>біології</a:t>
            </a:r>
            <a:r>
              <a:rPr lang="ru-RU" sz="4000" i="1" dirty="0"/>
              <a:t>, </a:t>
            </a:r>
            <a:r>
              <a:rPr lang="ru-RU" sz="4000" i="1" dirty="0" err="1"/>
              <a:t>з’явилися</a:t>
            </a:r>
            <a:r>
              <a:rPr lang="ru-RU" sz="4000" i="1" dirty="0"/>
              <a:t> на </a:t>
            </a:r>
            <a:r>
              <a:rPr lang="ru-RU" sz="4000" i="1" dirty="0" err="1"/>
              <a:t>світ</a:t>
            </a:r>
            <a:r>
              <a:rPr lang="ru-RU" sz="4000" i="1" dirty="0"/>
              <a:t> </a:t>
            </a:r>
            <a:r>
              <a:rPr lang="ru-RU" sz="4000" i="1" dirty="0" err="1"/>
              <a:t>лише</a:t>
            </a:r>
            <a:r>
              <a:rPr lang="ru-RU" sz="4000" i="1" dirty="0"/>
              <a:t> у 80-х роках ХХ </a:t>
            </a:r>
            <a:r>
              <a:rPr lang="ru-RU" sz="4000" i="1" dirty="0" err="1"/>
              <a:t>століття</a:t>
            </a:r>
            <a:r>
              <a:rPr lang="ru-RU" sz="4000" i="1" dirty="0"/>
              <a:t>. </a:t>
            </a:r>
            <a:r>
              <a:rPr lang="ru-RU" sz="4000" i="1" dirty="0" err="1"/>
              <a:t>Вчені</a:t>
            </a:r>
            <a:r>
              <a:rPr lang="ru-RU" sz="4000" i="1" dirty="0"/>
              <a:t> </a:t>
            </a:r>
            <a:r>
              <a:rPr lang="ru-RU" sz="4000" i="1" dirty="0" err="1"/>
              <a:t>зуміли</a:t>
            </a:r>
            <a:r>
              <a:rPr lang="ru-RU" sz="4000" i="1" dirty="0"/>
              <a:t> </a:t>
            </a:r>
            <a:r>
              <a:rPr lang="ru-RU" sz="4000" i="1" dirty="0" err="1"/>
              <a:t>змінити</a:t>
            </a:r>
            <a:r>
              <a:rPr lang="ru-RU" sz="4000" i="1" dirty="0"/>
              <a:t> геном </a:t>
            </a:r>
            <a:r>
              <a:rPr lang="ru-RU" sz="4000" i="1" dirty="0" err="1"/>
              <a:t>рослинних</a:t>
            </a:r>
            <a:r>
              <a:rPr lang="ru-RU" sz="4000" i="1" dirty="0"/>
              <a:t> </a:t>
            </a:r>
            <a:r>
              <a:rPr lang="ru-RU" sz="4000" i="1" dirty="0" err="1"/>
              <a:t>клітин</a:t>
            </a:r>
            <a:r>
              <a:rPr lang="ru-RU" sz="4000" i="1" dirty="0"/>
              <a:t>, </a:t>
            </a:r>
            <a:r>
              <a:rPr lang="ru-RU" sz="4000" i="1" dirty="0" err="1"/>
              <a:t>додаючи</a:t>
            </a:r>
            <a:r>
              <a:rPr lang="ru-RU" sz="4000" i="1" dirty="0"/>
              <a:t> в них </a:t>
            </a:r>
            <a:r>
              <a:rPr lang="ru-RU" sz="4000" i="1" dirty="0" err="1"/>
              <a:t>необхідні</a:t>
            </a:r>
            <a:r>
              <a:rPr lang="ru-RU" sz="4000" i="1" dirty="0"/>
              <a:t> </a:t>
            </a:r>
            <a:r>
              <a:rPr lang="ru-RU" sz="4000" i="1" dirty="0" err="1"/>
              <a:t>гени</a:t>
            </a:r>
            <a:r>
              <a:rPr lang="ru-RU" sz="4000" i="1" dirty="0"/>
              <a:t> </a:t>
            </a:r>
            <a:r>
              <a:rPr lang="ru-RU" sz="4000" i="1" dirty="0" err="1"/>
              <a:t>інших</a:t>
            </a:r>
            <a:r>
              <a:rPr lang="ru-RU" sz="4000" i="1" dirty="0"/>
              <a:t> </a:t>
            </a:r>
            <a:r>
              <a:rPr lang="ru-RU" sz="4000" i="1" dirty="0" err="1"/>
              <a:t>рослин</a:t>
            </a:r>
            <a:r>
              <a:rPr lang="ru-RU" sz="4000" i="1" dirty="0"/>
              <a:t>, </a:t>
            </a:r>
            <a:r>
              <a:rPr lang="ru-RU" sz="4000" i="1" dirty="0" err="1"/>
              <a:t>тварин</a:t>
            </a:r>
            <a:r>
              <a:rPr lang="ru-RU" sz="4000" i="1" dirty="0"/>
              <a:t>, </a:t>
            </a:r>
            <a:r>
              <a:rPr lang="ru-RU" sz="4000" i="1" dirty="0" err="1"/>
              <a:t>риби</a:t>
            </a:r>
            <a:r>
              <a:rPr lang="ru-RU" sz="4000" i="1" dirty="0"/>
              <a:t> й </a:t>
            </a:r>
            <a:r>
              <a:rPr lang="ru-RU" sz="4000" i="1" dirty="0" err="1"/>
              <a:t>навіть</a:t>
            </a:r>
            <a:r>
              <a:rPr lang="ru-RU" sz="4000" i="1" dirty="0"/>
              <a:t> </a:t>
            </a:r>
            <a:r>
              <a:rPr lang="ru-RU" sz="4000" i="1" dirty="0" err="1"/>
              <a:t>людини</a:t>
            </a:r>
            <a:r>
              <a:rPr lang="ru-RU" sz="4000" i="1" dirty="0"/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5710075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548680"/>
            <a:ext cx="8122096" cy="6552728"/>
          </a:xfrm>
        </p:spPr>
        <p:txBody>
          <a:bodyPr>
            <a:noAutofit/>
          </a:bodyPr>
          <a:lstStyle/>
          <a:p>
            <a:r>
              <a:rPr lang="ru-RU" sz="3200" i="1" dirty="0"/>
              <a:t>Перший </a:t>
            </a:r>
            <a:r>
              <a:rPr lang="ru-RU" sz="3200" i="1" dirty="0" err="1"/>
              <a:t>трансгенний</a:t>
            </a:r>
            <a:r>
              <a:rPr lang="ru-RU" sz="3200" i="1" dirty="0"/>
              <a:t> </a:t>
            </a:r>
            <a:r>
              <a:rPr lang="ru-RU" sz="3200" i="1" dirty="0" err="1"/>
              <a:t>організм</a:t>
            </a:r>
            <a:r>
              <a:rPr lang="ru-RU" sz="3200" i="1" dirty="0"/>
              <a:t> (</a:t>
            </a:r>
            <a:r>
              <a:rPr lang="ru-RU" sz="3200" i="1" dirty="0" err="1"/>
              <a:t>миша</a:t>
            </a:r>
            <a:r>
              <a:rPr lang="ru-RU" sz="3200" i="1" dirty="0"/>
              <a:t>) </a:t>
            </a:r>
            <a:r>
              <a:rPr lang="ru-RU" sz="3200" i="1" dirty="0" err="1"/>
              <a:t>був</a:t>
            </a:r>
            <a:r>
              <a:rPr lang="ru-RU" sz="3200" i="1" dirty="0"/>
              <a:t> </a:t>
            </a:r>
            <a:r>
              <a:rPr lang="ru-RU" sz="3200" i="1" dirty="0" err="1"/>
              <a:t>одержаний</a:t>
            </a:r>
            <a:r>
              <a:rPr lang="ru-RU" sz="3200" i="1" dirty="0"/>
              <a:t> Дж. Гордоном </a:t>
            </a:r>
            <a:r>
              <a:rPr lang="ru-RU" sz="3200" i="1" dirty="0" err="1"/>
              <a:t>зі</a:t>
            </a:r>
            <a:r>
              <a:rPr lang="ru-RU" sz="3200" i="1" dirty="0"/>
              <a:t> </a:t>
            </a:r>
            <a:r>
              <a:rPr lang="ru-RU" sz="3200" i="1" dirty="0" err="1"/>
              <a:t>співробітниками</a:t>
            </a:r>
            <a:r>
              <a:rPr lang="ru-RU" sz="3200" i="1" dirty="0"/>
              <a:t> 1980 р. На початку 90-х </a:t>
            </a:r>
            <a:r>
              <a:rPr lang="ru-RU" sz="3200" i="1" dirty="0" err="1"/>
              <a:t>років</a:t>
            </a:r>
            <a:r>
              <a:rPr lang="ru-RU" sz="3200" i="1" dirty="0"/>
              <a:t> у </a:t>
            </a:r>
            <a:r>
              <a:rPr lang="ru-RU" sz="3200" i="1" dirty="0" err="1"/>
              <a:t>Китаї</a:t>
            </a:r>
            <a:r>
              <a:rPr lang="ru-RU" sz="3200" i="1" dirty="0"/>
              <a:t> </a:t>
            </a:r>
            <a:r>
              <a:rPr lang="ru-RU" sz="3200" i="1" dirty="0" err="1"/>
              <a:t>було</a:t>
            </a:r>
            <a:r>
              <a:rPr lang="ru-RU" sz="3200" i="1" dirty="0"/>
              <a:t> проведено перше </a:t>
            </a:r>
            <a:r>
              <a:rPr lang="ru-RU" sz="3200" i="1" dirty="0" err="1"/>
              <a:t>комерційне</a:t>
            </a:r>
            <a:r>
              <a:rPr lang="ru-RU" sz="3200" i="1" dirty="0"/>
              <a:t> </a:t>
            </a:r>
            <a:r>
              <a:rPr lang="ru-RU" sz="3200" i="1" dirty="0" err="1"/>
              <a:t>випробування</a:t>
            </a:r>
            <a:r>
              <a:rPr lang="ru-RU" sz="3200" i="1" dirty="0"/>
              <a:t> </a:t>
            </a:r>
            <a:r>
              <a:rPr lang="ru-RU" sz="3200" i="1" dirty="0" err="1"/>
              <a:t>генетично</a:t>
            </a:r>
            <a:r>
              <a:rPr lang="ru-RU" sz="3200" i="1" dirty="0"/>
              <a:t> </a:t>
            </a:r>
            <a:r>
              <a:rPr lang="ru-RU" sz="3200" i="1" dirty="0" err="1"/>
              <a:t>модифікованих</a:t>
            </a:r>
            <a:r>
              <a:rPr lang="ru-RU" sz="3200" i="1" dirty="0"/>
              <a:t> </a:t>
            </a:r>
            <a:r>
              <a:rPr lang="ru-RU" sz="3200" i="1" dirty="0" err="1"/>
              <a:t>сортів</a:t>
            </a:r>
            <a:r>
              <a:rPr lang="ru-RU" sz="3200" i="1" dirty="0"/>
              <a:t> тютюну й </a:t>
            </a:r>
            <a:r>
              <a:rPr lang="ru-RU" sz="3200" i="1" dirty="0" err="1"/>
              <a:t>томатів</a:t>
            </a:r>
            <a:r>
              <a:rPr lang="ru-RU" sz="3200" i="1" dirty="0"/>
              <a:t>, </a:t>
            </a:r>
            <a:r>
              <a:rPr lang="ru-RU" sz="3200" i="1" dirty="0" err="1"/>
              <a:t>стійких</a:t>
            </a:r>
            <a:r>
              <a:rPr lang="ru-RU" sz="3200" i="1" dirty="0"/>
              <a:t> до </a:t>
            </a:r>
            <a:r>
              <a:rPr lang="ru-RU" sz="3200" i="1" dirty="0" err="1"/>
              <a:t>вірусів</a:t>
            </a:r>
            <a:r>
              <a:rPr lang="ru-RU" sz="3200" i="1" dirty="0"/>
              <a:t>. А 1994 р. в США </a:t>
            </a:r>
            <a:r>
              <a:rPr lang="ru-RU" sz="3200" i="1" dirty="0" err="1"/>
              <a:t>вперше</a:t>
            </a:r>
            <a:r>
              <a:rPr lang="ru-RU" sz="3200" i="1" dirty="0"/>
              <a:t> </a:t>
            </a:r>
            <a:r>
              <a:rPr lang="ru-RU" sz="3200" i="1" dirty="0" err="1"/>
              <a:t>надійшли</a:t>
            </a:r>
            <a:r>
              <a:rPr lang="ru-RU" sz="3200" i="1" dirty="0"/>
              <a:t> в </a:t>
            </a:r>
            <a:r>
              <a:rPr lang="ru-RU" sz="3200" i="1" dirty="0" err="1"/>
              <a:t>торговельну</a:t>
            </a:r>
            <a:r>
              <a:rPr lang="ru-RU" sz="3200" i="1" dirty="0"/>
              <a:t> мережу </a:t>
            </a:r>
            <a:r>
              <a:rPr lang="ru-RU" sz="3200" i="1" dirty="0" err="1"/>
              <a:t>продуктів</a:t>
            </a:r>
            <a:r>
              <a:rPr lang="ru-RU" sz="3200" i="1" dirty="0"/>
              <a:t> </a:t>
            </a:r>
            <a:r>
              <a:rPr lang="ru-RU" sz="3200" i="1" dirty="0" err="1"/>
              <a:t>харчування</a:t>
            </a:r>
            <a:r>
              <a:rPr lang="ru-RU" sz="3200" i="1" dirty="0"/>
              <a:t> плоди </a:t>
            </a:r>
            <a:r>
              <a:rPr lang="ru-RU" sz="3200" i="1" dirty="0" err="1"/>
              <a:t>генетично</a:t>
            </a:r>
            <a:r>
              <a:rPr lang="ru-RU" sz="3200" i="1" dirty="0"/>
              <a:t> </a:t>
            </a:r>
            <a:r>
              <a:rPr lang="ru-RU" sz="3200" i="1" dirty="0" err="1"/>
              <a:t>змінених</a:t>
            </a:r>
            <a:r>
              <a:rPr lang="ru-RU" sz="3200" i="1" dirty="0"/>
              <a:t> </a:t>
            </a:r>
            <a:r>
              <a:rPr lang="ru-RU" sz="3200" i="1" dirty="0" err="1"/>
              <a:t>томатів</a:t>
            </a:r>
            <a:r>
              <a:rPr lang="ru-RU" sz="3200" i="1" dirty="0"/>
              <a:t> </a:t>
            </a:r>
            <a:r>
              <a:rPr lang="ru-RU" sz="3200" i="1" dirty="0" err="1"/>
              <a:t>зі</a:t>
            </a:r>
            <a:r>
              <a:rPr lang="ru-RU" sz="3200" i="1" dirty="0"/>
              <a:t> </a:t>
            </a:r>
            <a:r>
              <a:rPr lang="ru-RU" sz="3200" i="1" dirty="0" err="1"/>
              <a:t>скороченим</a:t>
            </a:r>
            <a:r>
              <a:rPr lang="ru-RU" sz="3200" i="1" dirty="0"/>
              <a:t> </a:t>
            </a:r>
            <a:r>
              <a:rPr lang="ru-RU" sz="3200" i="1" dirty="0" err="1"/>
              <a:t>строком</a:t>
            </a:r>
            <a:r>
              <a:rPr lang="ru-RU" sz="3200" i="1" dirty="0"/>
              <a:t> </a:t>
            </a:r>
            <a:r>
              <a:rPr lang="ru-RU" sz="3200" i="1" dirty="0" err="1"/>
              <a:t>дозрівання</a:t>
            </a:r>
            <a:r>
              <a:rPr lang="ru-RU" sz="3200" i="1" dirty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5710075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ерспектива">
  <a:themeElements>
    <a:clrScheme name="Перспектива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ерспектив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59</TotalTime>
  <Words>563</Words>
  <Application>Microsoft Office PowerPoint</Application>
  <PresentationFormat>Экран (4:3)</PresentationFormat>
  <Paragraphs>36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Перспектива</vt:lpstr>
      <vt:lpstr>Химерні</vt:lpstr>
      <vt:lpstr>Химерні організми</vt:lpstr>
      <vt:lpstr>Презентация PowerPoint</vt:lpstr>
      <vt:lpstr>Презентация PowerPoint</vt:lpstr>
      <vt:lpstr>Презентация PowerPoint</vt:lpstr>
      <vt:lpstr>Застосування</vt:lpstr>
      <vt:lpstr>Трансгенні організми</vt:lpstr>
      <vt:lpstr>Презентация PowerPoint</vt:lpstr>
      <vt:lpstr>Презентация PowerPoint</vt:lpstr>
      <vt:lpstr>Вивільнення в довкілля ГМО</vt:lpstr>
      <vt:lpstr>Негативний вплив трансгенних рослин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Химерні та трансгенні організми</dc:title>
  <dc:creator>Andriyko</dc:creator>
  <cp:lastModifiedBy>Andriyko</cp:lastModifiedBy>
  <cp:revision>11</cp:revision>
  <dcterms:created xsi:type="dcterms:W3CDTF">2014-11-23T17:52:26Z</dcterms:created>
  <dcterms:modified xsi:type="dcterms:W3CDTF">2014-11-23T18:59:36Z</dcterms:modified>
</cp:coreProperties>
</file>