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3" r:id="rId3"/>
    <p:sldId id="258" r:id="rId4"/>
    <p:sldId id="266" r:id="rId5"/>
    <p:sldId id="284" r:id="rId6"/>
    <p:sldId id="285" r:id="rId7"/>
    <p:sldId id="286" r:id="rId8"/>
    <p:sldId id="287" r:id="rId9"/>
    <p:sldId id="288" r:id="rId10"/>
    <p:sldId id="290" r:id="rId11"/>
    <p:sldId id="265" r:id="rId12"/>
    <p:sldId id="291" r:id="rId13"/>
    <p:sldId id="292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70FF"/>
    <a:srgbClr val="FF3300"/>
    <a:srgbClr val="FFCC66"/>
    <a:srgbClr val="A6A6E2"/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28C362-9A74-470B-93EF-02884279C3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0BE5A-0786-49FF-A940-525570162F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CCFCDE-778A-4B41-B6EE-78F3A1CEA6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B51C9-C107-4B54-ADCB-F136487015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417F1-4DC4-46DF-81AD-45ED3C241C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87DED-E5E7-4F76-8840-69E1BFDF76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1F7FE-093A-4D20-8833-564E8F532D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CDFEC-ACBC-4522-80B0-98A5DA7F97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040E6-A294-4579-960F-59B5AAEF13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694757-6C1C-4F34-8627-C0AE4EB640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61CD4-AF9F-45EA-B446-548B16CD25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9999FF"/>
            </a:gs>
            <a:gs pos="100000">
              <a:schemeClr val="accent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FA4350-5340-49B9-867B-3E670F17383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-243408"/>
            <a:ext cx="12169352" cy="9112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1331640" y="404664"/>
            <a:ext cx="8424465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11500" b="1" dirty="0" err="1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Хропіння</a:t>
            </a:r>
            <a:endParaRPr lang="ru-RU" sz="11500" b="1" dirty="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323528" y="1625798"/>
            <a:ext cx="6048672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sz="2800" b="1" i="1" dirty="0"/>
              <a:t>Автор</a:t>
            </a:r>
          </a:p>
          <a:p>
            <a:r>
              <a:rPr lang="uk-UA" sz="2800" dirty="0"/>
              <a:t>Бойко Юлія Володимирівна</a:t>
            </a:r>
          </a:p>
          <a:p>
            <a:r>
              <a:rPr lang="uk-UA" sz="2800" dirty="0"/>
              <a:t>9-В клас</a:t>
            </a:r>
          </a:p>
          <a:p>
            <a:r>
              <a:rPr lang="uk-UA" sz="2800" dirty="0" err="1" smtClean="0"/>
              <a:t>Новогуйвинської</a:t>
            </a:r>
            <a:r>
              <a:rPr lang="uk-UA" sz="2800" dirty="0" smtClean="0"/>
              <a:t> гімназії</a:t>
            </a:r>
            <a:endParaRPr lang="uk-UA" sz="2800" dirty="0"/>
          </a:p>
          <a:p>
            <a:r>
              <a:rPr lang="uk-UA" sz="2800" b="1" i="1" dirty="0"/>
              <a:t>Педагогічний керівник</a:t>
            </a:r>
          </a:p>
          <a:p>
            <a:r>
              <a:rPr lang="uk-UA" sz="2800" dirty="0"/>
              <a:t>Ярова-Боровик Марія Яківна</a:t>
            </a:r>
          </a:p>
          <a:p>
            <a:r>
              <a:rPr lang="uk-UA" sz="2800" dirty="0"/>
              <a:t>Вчитель біології </a:t>
            </a:r>
          </a:p>
          <a:p>
            <a:r>
              <a:rPr lang="uk-UA" sz="2800" dirty="0" err="1"/>
              <a:t>Новогуйвинської</a:t>
            </a:r>
            <a:r>
              <a:rPr lang="uk-UA" sz="2800" dirty="0"/>
              <a:t> гімназії</a:t>
            </a:r>
          </a:p>
          <a:p>
            <a:pPr algn="r"/>
            <a:r>
              <a:rPr lang="ru-RU" dirty="0" smtClean="0"/>
              <a:t> </a:t>
            </a:r>
          </a:p>
          <a:p>
            <a:pPr algn="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916832"/>
            <a:ext cx="8229600" cy="1143000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Люди, </a:t>
            </a:r>
            <a:r>
              <a:rPr lang="ru-RU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які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хропуть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самі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дійсно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не </a:t>
            </a:r>
            <a:r>
              <a:rPr lang="ru-RU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чують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тих </a:t>
            </a:r>
            <a:r>
              <a:rPr lang="ru-RU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звуків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які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видають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під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час сну. </a:t>
            </a:r>
            <a:r>
              <a:rPr lang="uk-UA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uk-UA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uk-UA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На мою думку, відповідь на дане питання залежить від фаз сну.</a:t>
            </a:r>
            <a:r>
              <a:rPr lang="uk-UA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uk-UA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uk-UA" dirty="0"/>
          </a:p>
        </p:txBody>
      </p:sp>
      <p:pic>
        <p:nvPicPr>
          <p:cNvPr id="3" name="Picture 2" descr="C:\Users\Юля\Desktop\Юля\документы\хропіння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775418"/>
            <a:ext cx="3096344" cy="308258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043363" cy="561975"/>
          </a:xfrm>
        </p:spPr>
        <p:txBody>
          <a:bodyPr/>
          <a:lstStyle/>
          <a:p>
            <a:r>
              <a:rPr lang="ru-RU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Фази</a:t>
            </a:r>
            <a:r>
              <a:rPr lang="ru-RU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сну</a:t>
            </a:r>
            <a:endParaRPr lang="ru-RU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052513"/>
            <a:ext cx="5545137" cy="6477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Були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відкриті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Н.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Клейтманом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Ю.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Азерінскім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в 1952р.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260350"/>
            <a:ext cx="4284662" cy="6408738"/>
          </a:xfrm>
        </p:spPr>
        <p:txBody>
          <a:bodyPr/>
          <a:lstStyle/>
          <a:p>
            <a:pPr marL="176213" indent="-176213" algn="ctr">
              <a:lnSpc>
                <a:spcPct val="80000"/>
              </a:lnSpc>
              <a:buFontTx/>
              <a:buNone/>
            </a:pPr>
            <a:r>
              <a:rPr lang="ru-RU" sz="1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Повільний</a:t>
            </a: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сон (75%):</a:t>
            </a:r>
          </a:p>
          <a:p>
            <a:pPr marL="176213" indent="-176213" algn="ctr">
              <a:lnSpc>
                <a:spcPct val="80000"/>
              </a:lnSpc>
              <a:buFontTx/>
              <a:buNone/>
            </a:pP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Перша фаза 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дрімота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-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це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зовсім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неглибокий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сон до 5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хвилин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</a:p>
          <a:p>
            <a:pPr marL="176213" indent="-176213" algn="ctr">
              <a:lnSpc>
                <a:spcPct val="80000"/>
              </a:lnSpc>
              <a:buFontTx/>
              <a:buNone/>
            </a:pP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Друга фаза 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 до 20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хвилин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імпульсні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сплески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високої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частоти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низької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амплітуди</a:t>
            </a:r>
            <a:endParaRPr lang="ru-RU" sz="1800" dirty="0" smtClean="0">
              <a:solidFill>
                <a:srgbClr val="297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176213" indent="-176213" algn="ctr">
              <a:lnSpc>
                <a:spcPct val="80000"/>
              </a:lnSpc>
              <a:buFontTx/>
              <a:buNone/>
            </a:pPr>
            <a:r>
              <a:rPr lang="ru-RU" sz="1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Третя</a:t>
            </a: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фаза 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глибокий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сон.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З'являються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високоамплітудні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хвилі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низької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частоти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-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дельта-хвилі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</a:p>
          <a:p>
            <a:pPr marL="176213" indent="-176213" algn="ctr">
              <a:lnSpc>
                <a:spcPct val="80000"/>
              </a:lnSpc>
              <a:buFontTx/>
              <a:buNone/>
            </a:pPr>
            <a:r>
              <a:rPr lang="ru-RU" sz="1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Четверта</a:t>
            </a: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фаза сну 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ще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більш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глибокий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сон.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Дельта-хвилі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дихання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ритм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серця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сповільнюються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температура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тіла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мозку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трохи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знижується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</a:p>
          <a:p>
            <a:pPr marL="176213" indent="-176213" algn="ctr">
              <a:lnSpc>
                <a:spcPct val="80000"/>
              </a:lnSpc>
              <a:buFontTx/>
              <a:buNone/>
            </a:pPr>
            <a:r>
              <a:rPr lang="ru-RU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П'ята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фаза </a:t>
            </a:r>
            <a:r>
              <a:rPr lang="ru-RU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настає</a:t>
            </a:r>
            <a:r>
              <a:rPr lang="ru-RU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півгодини</a:t>
            </a:r>
            <a:r>
              <a:rPr lang="ru-RU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глибокого</a:t>
            </a:r>
            <a:r>
              <a:rPr lang="ru-RU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сну. </a:t>
            </a:r>
            <a:r>
              <a:rPr lang="ru-RU" sz="1800" dirty="0" err="1">
                <a:solidFill>
                  <a:srgbClr val="297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sz="1800" dirty="0">
                <a:solidFill>
                  <a:srgbClr val="297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800" dirty="0" err="1">
                <a:solidFill>
                  <a:srgbClr val="297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1800" dirty="0">
                <a:solidFill>
                  <a:srgbClr val="297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297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проміжок</a:t>
            </a:r>
            <a:r>
              <a:rPr lang="ru-RU" sz="1800" dirty="0">
                <a:solidFill>
                  <a:srgbClr val="297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ru-RU" sz="1800" dirty="0" err="1">
                <a:solidFill>
                  <a:srgbClr val="297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мозок</a:t>
            </a:r>
            <a:r>
              <a:rPr lang="ru-RU" sz="1800" dirty="0">
                <a:solidFill>
                  <a:srgbClr val="297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297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повертається</a:t>
            </a:r>
            <a:r>
              <a:rPr lang="ru-RU" sz="1800" dirty="0">
                <a:solidFill>
                  <a:srgbClr val="297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dirty="0" err="1">
                <a:solidFill>
                  <a:srgbClr val="297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другої</a:t>
            </a:r>
            <a:r>
              <a:rPr lang="ru-RU" sz="1800" dirty="0">
                <a:solidFill>
                  <a:srgbClr val="297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297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фази</a:t>
            </a:r>
            <a:r>
              <a:rPr lang="ru-RU" sz="1800" dirty="0">
                <a:solidFill>
                  <a:srgbClr val="297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сну</a:t>
            </a:r>
            <a:r>
              <a:rPr lang="ru-RU" sz="1800" dirty="0">
                <a:solidFill>
                  <a:srgbClr val="297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 smtClean="0">
              <a:solidFill>
                <a:srgbClr val="297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76213" indent="-176213" algn="ctr">
              <a:lnSpc>
                <a:spcPct val="80000"/>
              </a:lnSpc>
              <a:buFontTx/>
              <a:buNone/>
            </a:pPr>
            <a:r>
              <a:rPr lang="ru-RU" sz="1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Парадоксальний</a:t>
            </a: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(</a:t>
            </a:r>
            <a:r>
              <a:rPr lang="ru-RU" sz="1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швидкий</a:t>
            </a: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) сон (25%)</a:t>
            </a:r>
          </a:p>
          <a:p>
            <a:pPr marL="176213" indent="-176213" algn="ctr">
              <a:lnSpc>
                <a:spcPct val="80000"/>
              </a:lnSpc>
              <a:buFontTx/>
              <a:buNone/>
            </a:pP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Через 20-30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хв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Після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глибокого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сну.</a:t>
            </a:r>
          </a:p>
          <a:p>
            <a:pPr marL="176213" indent="-176213" algn="ctr">
              <a:lnSpc>
                <a:spcPct val="80000"/>
              </a:lnSpc>
              <a:buFontTx/>
              <a:buNone/>
            </a:pP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Швидкий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рух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очей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з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боку в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бік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</a:t>
            </a:r>
          </a:p>
          <a:p>
            <a:pPr marL="176213" indent="-176213" algn="ctr">
              <a:lnSpc>
                <a:spcPct val="80000"/>
              </a:lnSpc>
              <a:buFontTx/>
              <a:buNone/>
            </a:pP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Майже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повністю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пропадає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тонус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м'язів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</a:t>
            </a:r>
          </a:p>
          <a:p>
            <a:pPr marL="176213" indent="-176213" algn="ctr">
              <a:lnSpc>
                <a:spcPct val="80000"/>
              </a:lnSpc>
              <a:buFontTx/>
              <a:buNone/>
            </a:pP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Частішає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серцевий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дихальний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ритм,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піднімається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температура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тиск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</a:p>
          <a:p>
            <a:pPr marL="176213" indent="-176213" algn="ctr">
              <a:lnSpc>
                <a:spcPct val="80000"/>
              </a:lnSpc>
              <a:buFontTx/>
              <a:buNone/>
            </a:pP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Ця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фаза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триває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в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середньому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10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хвилин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</a:p>
          <a:p>
            <a:pPr marL="176213" indent="-176213" algn="ctr">
              <a:lnSpc>
                <a:spcPct val="80000"/>
              </a:lnSpc>
              <a:buFontTx/>
              <a:buNone/>
            </a:pP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Сняться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найемоційніші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та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видовищні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сни</a:t>
            </a:r>
            <a:r>
              <a:rPr lang="ru-RU" sz="1800" dirty="0" smtClean="0">
                <a:solidFill>
                  <a:srgbClr val="297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endParaRPr lang="ru-RU" sz="1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44675"/>
            <a:ext cx="4679950" cy="370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0" y="566124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Із</a:t>
            </a:r>
            <a:r>
              <a:rPr lang="ru-RU" dirty="0" smtClean="0">
                <a:solidFill>
                  <a:schemeClr val="bg1"/>
                </a:solidFill>
              </a:rPr>
              <a:t> 60 </a:t>
            </a:r>
            <a:r>
              <a:rPr lang="ru-RU" dirty="0" err="1" smtClean="0">
                <a:solidFill>
                  <a:schemeClr val="bg1"/>
                </a:solidFill>
              </a:rPr>
              <a:t>років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життя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людина</a:t>
            </a:r>
            <a:r>
              <a:rPr lang="ru-RU" dirty="0" smtClean="0">
                <a:solidFill>
                  <a:schemeClr val="bg1"/>
                </a:solidFill>
              </a:rPr>
              <a:t> 20 </a:t>
            </a:r>
            <a:r>
              <a:rPr lang="ru-RU" dirty="0" err="1" smtClean="0">
                <a:solidFill>
                  <a:schemeClr val="bg1"/>
                </a:solidFill>
              </a:rPr>
              <a:t>років</a:t>
            </a:r>
            <a:r>
              <a:rPr lang="ru-RU" dirty="0" smtClean="0">
                <a:solidFill>
                  <a:schemeClr val="bg1"/>
                </a:solidFill>
              </a:rPr>
              <a:t> проводить </a:t>
            </a:r>
            <a:r>
              <a:rPr lang="ru-RU" dirty="0" err="1" smtClean="0">
                <a:solidFill>
                  <a:schemeClr val="bg1"/>
                </a:solidFill>
              </a:rPr>
              <a:t>уві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сні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них 5 </a:t>
            </a:r>
            <a:r>
              <a:rPr lang="ru-RU" dirty="0" err="1" smtClean="0">
                <a:solidFill>
                  <a:schemeClr val="bg1"/>
                </a:solidFill>
              </a:rPr>
              <a:t>років</a:t>
            </a:r>
            <a:r>
              <a:rPr lang="ru-RU" dirty="0" smtClean="0">
                <a:solidFill>
                  <a:schemeClr val="bg1"/>
                </a:solidFill>
              </a:rPr>
              <a:t> - у </a:t>
            </a:r>
            <a:r>
              <a:rPr lang="ru-RU" dirty="0" err="1" smtClean="0">
                <a:solidFill>
                  <a:schemeClr val="bg1"/>
                </a:solidFill>
              </a:rPr>
              <a:t>швидкому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сні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тобто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сновидіннях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53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53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3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3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3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53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3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/>
          <a:lstStyle/>
          <a:p>
            <a:r>
              <a:rPr lang="uk-UA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вважаю, що все залежить від фаз. Все таки людина може себе почути у І та ІІ фазі. Бо для них характерні деякі імпульсивні сплески роботи мозку. Але коли починається глибокий сон, то людина не прокидається від храпу. Все це є, звісно, індивідуально.</a:t>
            </a:r>
            <a:endParaRPr lang="uk-UA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6600" dirty="0" smtClean="0"/>
              <a:t/>
            </a:r>
            <a:br>
              <a:rPr lang="uk-UA" sz="6600" dirty="0" smtClean="0"/>
            </a:br>
            <a:r>
              <a:rPr lang="uk-UA" sz="6600" dirty="0"/>
              <a:t/>
            </a:r>
            <a:br>
              <a:rPr lang="uk-UA" sz="6600" dirty="0"/>
            </a:br>
            <a:r>
              <a:rPr lang="uk-UA" sz="6600" dirty="0" smtClean="0"/>
              <a:t/>
            </a:r>
            <a:br>
              <a:rPr lang="uk-UA" sz="6600" dirty="0" smtClean="0"/>
            </a:br>
            <a:r>
              <a:rPr lang="uk-UA" sz="6600" dirty="0"/>
              <a:t/>
            </a:r>
            <a:br>
              <a:rPr lang="uk-UA" sz="6600" dirty="0"/>
            </a:br>
            <a:r>
              <a:rPr lang="uk-UA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uk-UA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772400" cy="1362075"/>
          </a:xfrm>
        </p:spPr>
        <p:txBody>
          <a:bodyPr/>
          <a:lstStyle/>
          <a:p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СОН</a:t>
            </a:r>
            <a:r>
              <a:rPr lang="uk-UA" sz="2400" b="0" dirty="0">
                <a:latin typeface="Times New Roman" pitchFamily="18" charset="0"/>
                <a:cs typeface="Times New Roman" pitchFamily="18" charset="0"/>
              </a:rPr>
              <a:t> - це періодично наступаючий фізіологічний стан у людини і тварин; характеризується майже повною відсутністю реакцій на зовнішні подразнення, зменшенням активності ряду фізіологічних процесів. Розрізнюють нормальний (фізіологічний) сон і декілька видів патологічного сну (наркотичний, летаргічний і </a:t>
            </a:r>
            <a:r>
              <a:rPr lang="uk-UA" sz="2400" b="0" dirty="0" err="1">
                <a:latin typeface="Times New Roman" pitchFamily="18" charset="0"/>
                <a:cs typeface="Times New Roman" pitchFamily="18" charset="0"/>
              </a:rPr>
              <a:t>інш</a:t>
            </a:r>
            <a:r>
              <a:rPr lang="uk-UA" sz="2400" b="0" dirty="0">
                <a:latin typeface="Times New Roman" pitchFamily="18" charset="0"/>
                <a:cs typeface="Times New Roman" pitchFamily="18" charset="0"/>
              </a:rPr>
              <a:t>.).</a:t>
            </a:r>
            <a:br>
              <a:rPr lang="uk-UA" sz="2400" b="0" dirty="0">
                <a:latin typeface="Times New Roman" pitchFamily="18" charset="0"/>
                <a:cs typeface="Times New Roman" pitchFamily="18" charset="0"/>
              </a:rPr>
            </a:br>
            <a:r>
              <a:rPr lang="uk-UA" sz="2400" b="0" dirty="0">
                <a:latin typeface="Times New Roman" pitchFamily="18" charset="0"/>
                <a:cs typeface="Times New Roman" pitchFamily="18" charset="0"/>
              </a:rPr>
              <a:t>СОН, фізіологічний стан людини і тварин, що характеризується нерухомістю і майже повною відсутністю реакцій на зовнішні подразнення. Стан сну наступає періодично відповідно до </a:t>
            </a:r>
            <a:r>
              <a:rPr lang="uk-UA" sz="2400" b="0" dirty="0" err="1">
                <a:latin typeface="Times New Roman" pitchFamily="18" charset="0"/>
                <a:cs typeface="Times New Roman" pitchFamily="18" charset="0"/>
              </a:rPr>
              <a:t>внутридобовому</a:t>
            </a:r>
            <a:r>
              <a:rPr lang="uk-UA" sz="2400" b="0" dirty="0">
                <a:latin typeface="Times New Roman" pitchFamily="18" charset="0"/>
                <a:cs typeface="Times New Roman" pitchFamily="18" charset="0"/>
              </a:rPr>
              <a:t> біоритму активності-спокою.</a:t>
            </a:r>
            <a:r>
              <a:rPr lang="uk-UA" sz="2400" b="0" dirty="0"/>
              <a:t/>
            </a:r>
            <a:br>
              <a:rPr lang="uk-UA" sz="2400" b="0" dirty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Сон </a:t>
            </a:r>
            <a:r>
              <a:rPr lang="ru-RU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тварин</a:t>
            </a:r>
            <a:endParaRPr lang="ru-RU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>
            <p:ph idx="1"/>
          </p:nvPr>
        </p:nvGraphicFramePr>
        <p:xfrm>
          <a:off x="328613" y="1598613"/>
          <a:ext cx="8334375" cy="4508500"/>
        </p:xfrm>
        <a:graphic>
          <a:graphicData uri="http://schemas.openxmlformats.org/presentationml/2006/ole">
            <p:oleObj spid="_x0000_s4100" name="Диаграмма" r:id="rId3" imgW="8363062" imgH="4524370" progId="MSGraph.Chart.8">
              <p:embed followColorScheme="full"/>
            </p:oleObj>
          </a:graphicData>
        </a:graphic>
      </p:graphicFrame>
      <p:pic>
        <p:nvPicPr>
          <p:cNvPr id="4102" name="Picture 6" descr="хорек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313" y="3141663"/>
            <a:ext cx="847725" cy="1209675"/>
          </a:xfrm>
          <a:prstGeom prst="rect">
            <a:avLst/>
          </a:prstGeom>
          <a:noFill/>
        </p:spPr>
      </p:pic>
      <p:pic>
        <p:nvPicPr>
          <p:cNvPr id="4103" name="Picture 7" descr="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375" y="3644900"/>
            <a:ext cx="949325" cy="1008063"/>
          </a:xfrm>
          <a:prstGeom prst="rect">
            <a:avLst/>
          </a:prstGeom>
          <a:noFill/>
        </p:spPr>
      </p:pic>
      <p:pic>
        <p:nvPicPr>
          <p:cNvPr id="4105" name="Picture 9" descr="человек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1500" y="4292600"/>
            <a:ext cx="936625" cy="1012825"/>
          </a:xfrm>
          <a:prstGeom prst="rect">
            <a:avLst/>
          </a:prstGeom>
          <a:noFill/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59563" y="2708275"/>
            <a:ext cx="1893887" cy="197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47813" y="2276475"/>
            <a:ext cx="115093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16463" y="3933825"/>
            <a:ext cx="800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1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9014" y="548680"/>
            <a:ext cx="842498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регуляції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сну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бере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участь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стовбур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мозку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93" name="Picture 9" descr="L42_05_w1_p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844675"/>
            <a:ext cx="5688012" cy="426561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412776"/>
            <a:ext cx="8229600" cy="1143000"/>
          </a:xfrm>
        </p:spPr>
        <p:txBody>
          <a:bodyPr/>
          <a:lstStyle/>
          <a:p>
            <a:r>
              <a:rPr lang="uk-UA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 стані повільного сну клітки мозку не вимикаються і не знижують своєї активності, а перебудовують її; при парадоксальному сні велика частина нейронів кори головного мозку працює так же інтенсивно, як і при самому активному пильнуванні. </a:t>
            </a:r>
            <a:endParaRPr lang="uk-UA" sz="3200" dirty="0"/>
          </a:p>
        </p:txBody>
      </p:sp>
      <p:pic>
        <p:nvPicPr>
          <p:cNvPr id="45058" name="Picture 2" descr="C:\Users\Юля\Desktop\Юля\документы\хропіння\1326269076_proinfo.com.u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645024"/>
            <a:ext cx="2952328" cy="2937566"/>
          </a:xfrm>
          <a:prstGeom prst="rect">
            <a:avLst/>
          </a:prstGeom>
          <a:noFill/>
        </p:spPr>
      </p:pic>
      <p:pic>
        <p:nvPicPr>
          <p:cNvPr id="45059" name="Picture 3" descr="C:\Users\Юля\Desktop\Юля\документы\хропіння\images 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573016"/>
            <a:ext cx="2557264" cy="297527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97152"/>
            <a:ext cx="8229600" cy="1143000"/>
          </a:xfrm>
        </p:spPr>
        <p:txBody>
          <a:bodyPr/>
          <a:lstStyle/>
          <a:p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Хропіння</a:t>
            </a:r>
            <a:r>
              <a:rPr lang="uk-UA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- Це поширений розлад сну, що може вразити кожного в будь-якому віці, хоча найчастіше зустрічається у чоловіків і тих, хто страждає ожирінням.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Зазвичай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віком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хропіння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посилюється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45%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дорослих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хропуть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періодично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а 25%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страждають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від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хронічного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хропіння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uk-UA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uk-UA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uk-UA" dirty="0"/>
          </a:p>
        </p:txBody>
      </p:sp>
      <p:pic>
        <p:nvPicPr>
          <p:cNvPr id="59395" name="Picture 3" descr="C:\Users\Юля\Desktop\Юля\документы\хропіння\1332743259_hr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3810000" cy="3095625"/>
          </a:xfrm>
          <a:prstGeom prst="rect">
            <a:avLst/>
          </a:prstGeom>
          <a:noFill/>
        </p:spPr>
      </p:pic>
      <p:pic>
        <p:nvPicPr>
          <p:cNvPr id="59396" name="Picture 4" descr="C:\Users\Юля\Desktop\Юля\документы\хропіння\images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04664"/>
            <a:ext cx="3744416" cy="28083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/>
          <a:lstStyle/>
          <a:p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Періодичний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хропіння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не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є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серйозною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небезпекою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А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хронічний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храп не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тільки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порушує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сон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поруч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сплячої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людини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а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й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того,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хто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хропе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Зазвичай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люди,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які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страждають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хронічним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хропінням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хропуть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під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час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будь-якого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сну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і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при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цьому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відчувають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втому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після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здавалося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б </a:t>
            </a:r>
            <a:r>
              <a:rPr lang="ru-RU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повноцінного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сну.</a:t>
            </a:r>
            <a:endParaRPr lang="uk-UA" sz="2800" dirty="0"/>
          </a:p>
        </p:txBody>
      </p:sp>
      <p:pic>
        <p:nvPicPr>
          <p:cNvPr id="60418" name="Picture 2" descr="C:\Users\Юля\Desktop\Юля\документы\хропіння\Hropin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212976"/>
            <a:ext cx="4392488" cy="330351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/>
          <a:lstStyle/>
          <a:p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Фізична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блокада потоку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повітря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через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ніс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і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рот - причина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хропіння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Стінки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гортані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вібрують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під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час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дихання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в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результаті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чого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ми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чуємо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певний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звук </a:t>
            </a:r>
            <a:r>
              <a:rPr lang="ru-RU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хропіння</a:t>
            </a:r>
            <a:r>
              <a:rPr lang="ru-RU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endParaRPr lang="uk-UA" sz="3600" dirty="0"/>
          </a:p>
        </p:txBody>
      </p:sp>
      <p:pic>
        <p:nvPicPr>
          <p:cNvPr id="61442" name="Picture 2" descr="C:\Users\Юля\Desktop\Юля\документы\хропіння\vyibor-----ne-vo-sne-a-nayavu-460x3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924944"/>
            <a:ext cx="4104456" cy="350663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1484784"/>
            <a:ext cx="7954143" cy="4320480"/>
          </a:xfrm>
        </p:spPr>
        <p:txBody>
          <a:bodyPr/>
          <a:lstStyle/>
          <a:p>
            <a:r>
              <a:rPr lang="ru-RU" sz="2800" b="1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Потоку </a:t>
            </a:r>
            <a:r>
              <a:rPr lang="ru-RU" sz="2800" b="1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повітря</a:t>
            </a:r>
            <a:r>
              <a:rPr lang="ru-RU" sz="2800" b="1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b="1" i="1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можуть</a:t>
            </a:r>
            <a:r>
              <a:rPr lang="ru-RU" sz="2800" b="1" i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b="1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перешкоджати</a:t>
            </a:r>
            <a:r>
              <a:rPr lang="ru-RU" sz="2800" b="1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b="1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різні</a:t>
            </a:r>
            <a:r>
              <a:rPr lang="ru-RU" sz="2800" b="1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b="1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чинники</a:t>
            </a:r>
            <a:r>
              <a:rPr lang="ru-RU" sz="2800" b="1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b="1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або</a:t>
            </a:r>
            <a:r>
              <a:rPr lang="ru-RU" sz="2800" b="1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b="1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їх</a:t>
            </a:r>
            <a:r>
              <a:rPr lang="ru-RU" sz="2800" b="1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b="1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поєднання</a:t>
            </a:r>
            <a:r>
              <a:rPr lang="ru-RU" sz="2800" b="1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b="1" i="1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включаючи</a:t>
            </a:r>
            <a:r>
              <a:rPr lang="ru-RU" sz="2800" b="1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: </a:t>
            </a:r>
            <a:endParaRPr lang="ru-RU" sz="2800" b="1" i="1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Закладеність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носових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проходів</a:t>
            </a:r>
            <a:endParaRPr lang="ru-R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Поганий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тонус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м'язів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гортані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язика</a:t>
            </a:r>
            <a:endParaRPr lang="ru-R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Товсті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тканини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горла</a:t>
            </a:r>
            <a:endParaRPr lang="ru-RU" sz="2800" dirty="0"/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Тривалі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зупинки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дихання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більше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10 секунд)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під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час 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сну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Часті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пробудження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про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які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людина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може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навіть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підозрювати</a:t>
            </a:r>
            <a:endParaRPr lang="ru-RU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Рівень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насичення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крові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киснем часто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дуже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сильно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знижується</a:t>
            </a:r>
            <a:endParaRPr lang="uk-UA" sz="2800" dirty="0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549</Words>
  <Application>Microsoft Office PowerPoint</Application>
  <PresentationFormat>Экран (4:3)</PresentationFormat>
  <Paragraphs>44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Оформление по умолчанию</vt:lpstr>
      <vt:lpstr>Диаграмма</vt:lpstr>
      <vt:lpstr>Слайд 1</vt:lpstr>
      <vt:lpstr>СОН - це періодично наступаючий фізіологічний стан у людини і тварин; характеризується майже повною відсутністю реакцій на зовнішні подразнення, зменшенням активності ряду фізіологічних процесів. Розрізнюють нормальний (фізіологічний) сон і декілька видів патологічного сну (наркотичний, летаргічний і інш.). СОН, фізіологічний стан людини і тварин, що характеризується нерухомістю і майже повною відсутністю реакцій на зовнішні подразнення. Стан сну наступає періодично відповідно до внутридобовому біоритму активності-спокою.  </vt:lpstr>
      <vt:lpstr>Сон тварин</vt:lpstr>
      <vt:lpstr>Слайд 4</vt:lpstr>
      <vt:lpstr>У стані повільного сну клітки мозку не вимикаються і не знижують своєї активності, а перебудовують її; при парадоксальному сні велика частина нейронів кори головного мозку працює так же інтенсивно, як і при самому активному пильнуванні. </vt:lpstr>
      <vt:lpstr>Хропіння - Це поширений розлад сну, що може вразити кожного в будь-якому віці, хоча найчастіше зустрічається у чоловіків і тих, хто страждає ожирінням. Зазвичай з віком хропіння посилюється. 45% дорослих хропуть періодично, а 25% страждають від хронічного хропіння.  </vt:lpstr>
      <vt:lpstr>Періодичний хропіння не є серйозною небезпекою. А хронічний храп не тільки порушує сон поруч сплячої людини, а й того, хто хропе. Зазвичай люди, які страждають хронічним хропінням, хропуть під час будь-якого сну і при цьому відчувають втому після здавалося б повноцінного сну.</vt:lpstr>
      <vt:lpstr>Фізична блокада потоку повітря через ніс і рот - причина хропіння. Стінки гортані вібрують під час дихання, в результаті чого ми чуємо певний звук хропіння. </vt:lpstr>
      <vt:lpstr>Слайд 9</vt:lpstr>
      <vt:lpstr>Люди, які хропуть самі, дійсно не чують тих звуків, які видають під час сну.  На мою думку, відповідь на дане питання залежить від фаз сну. </vt:lpstr>
      <vt:lpstr>Фази сну</vt:lpstr>
      <vt:lpstr>Я вважаю, що все залежить від фаз. Все таки людина може себе почути у І та ІІ фазі. Бо для них характерні деякі імпульсивні сплески роботи мозку. Але коли починається глибокий сон, то людина не прокидається від храпу. Все це є, звісно, індивідуально.</vt:lpstr>
      <vt:lpstr>    Дякую за увагу!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Сон и сновидения</dc:title>
  <dc:creator>Тошик</dc:creator>
  <cp:lastModifiedBy>Юля</cp:lastModifiedBy>
  <cp:revision>26</cp:revision>
  <dcterms:created xsi:type="dcterms:W3CDTF">2010-04-07T14:26:52Z</dcterms:created>
  <dcterms:modified xsi:type="dcterms:W3CDTF">2012-09-25T19:30:02Z</dcterms:modified>
</cp:coreProperties>
</file>