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Шлюбна поведінка, розмноження та розвиток птахів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12977"/>
            <a:ext cx="6480720" cy="1728192"/>
          </a:xfrm>
        </p:spPr>
        <p:txBody>
          <a:bodyPr>
            <a:noAutofit/>
          </a:bodyPr>
          <a:lstStyle/>
          <a:p>
            <a:pPr algn="r"/>
            <a:r>
              <a:rPr lang="uk-UA" sz="3600" dirty="0" smtClean="0"/>
              <a:t>Вчитель біології</a:t>
            </a:r>
          </a:p>
          <a:p>
            <a:pPr algn="r"/>
            <a:r>
              <a:rPr lang="uk-UA" sz="3600" dirty="0" smtClean="0"/>
              <a:t> Тимошенко А.Й.</a:t>
            </a:r>
            <a:endParaRPr lang="uk-UA" sz="3600" dirty="0"/>
          </a:p>
        </p:txBody>
      </p:sp>
      <p:pic>
        <p:nvPicPr>
          <p:cNvPr id="4" name="Рисунок 3" descr="http://hof-carmel.org.il/wp-content/uploads/2010/05/shutterstock_6860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2" y="3339088"/>
            <a:ext cx="4421182" cy="2970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2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36104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Влаштування гнізд</a:t>
            </a:r>
            <a:endParaRPr lang="uk-UA" sz="5400" dirty="0">
              <a:solidFill>
                <a:srgbClr val="FFC000"/>
              </a:solidFill>
            </a:endParaRPr>
          </a:p>
        </p:txBody>
      </p:sp>
      <p:pic>
        <p:nvPicPr>
          <p:cNvPr id="7170" name="Рисунок 41" descr="Описание: http://www.ynet.co.il/PicServer2/13062011/3628612/21-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5885"/>
            <a:ext cx="3888432" cy="2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87" descr="Описание: http://www.kandalaksha-reserve.org/foto_gallery/photos_pticy/baklan_gnez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17" y="1115885"/>
            <a:ext cx="3682535" cy="2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80" descr="Описание: http://kalyta.kiev.ua/images/kalyta_img/kalyta_2011/april/20110401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4960"/>
            <a:ext cx="3888432" cy="25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85" descr="Описание: http://pernatidruzi.org.ua/pictures/kaliol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36" y="4005064"/>
            <a:ext cx="370535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96" descr="Описание: http://www.kandalaksha-reserve.org/foto_gallery/photos_pticy/orlan_gnez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624028" cy="34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936104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Влаштування гнізд</a:t>
            </a:r>
            <a:endParaRPr lang="uk-UA" sz="5400" dirty="0">
              <a:solidFill>
                <a:srgbClr val="FFC000"/>
              </a:solidFill>
            </a:endParaRPr>
          </a:p>
        </p:txBody>
      </p:sp>
      <p:pic>
        <p:nvPicPr>
          <p:cNvPr id="8194" name="Рисунок 106" descr="Описание: http://pernatidruzi.org.ua/pictures/kanjukzvsv/ro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05" descr="Описание: http://zapitai.com.ua/images/vidpov_1_1031447133_76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4" y="4221088"/>
            <a:ext cx="35852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58" descr="Описание: http://proxy10.media.online.ua/uol/r3-37a2249746/50632d663f8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04" y="4221088"/>
            <a:ext cx="34942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44" descr="Описание: http://pernatidruzi.org.ua/pictures/oczlunsv/roz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04" y="1268760"/>
            <a:ext cx="34942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07" descr="Описание: http://verano.rv.ua/wp-content/uploads/images/a42d4a5b570ccd528b303d7bcac6fc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97437"/>
            <a:ext cx="292811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32848" cy="100811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Будова яйця</a:t>
            </a:r>
            <a:endParaRPr lang="uk-UA" sz="5400" dirty="0">
              <a:solidFill>
                <a:srgbClr val="FFC000"/>
              </a:solidFill>
            </a:endParaRPr>
          </a:p>
        </p:txBody>
      </p:sp>
      <p:pic>
        <p:nvPicPr>
          <p:cNvPr id="9218" name="Рисунок 15" descr="Описание: http://byology.ru/wp-content/uploads/2010/11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399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Різноманітність забарвлення яєць</a:t>
            </a:r>
            <a:endParaRPr lang="uk-UA" sz="40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zoolife.rv.ua/wp-content/uploads/images/2380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2737"/>
            <a:ext cx="3203031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encrypted-tbn2.gstatic.com/images?q=tbn:ANd9GcSNGgBMV3vxjMaIAfFhcCKrE03YoI2eZbKYOQyjT7RH1oDuxc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7"/>
            <a:ext cx="3259063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kandalaksha-reserve.org/foto_gallery/photos_pticy/rzanka_gnezd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203031" cy="267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kandalaksha-reserve.org/foto_gallery/photos_pticy/kyropatka_bel_gnezd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682752" cy="267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kandalaksha-reserve.org/foto_gallery/photos_pticy/ryabchik_gnezd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12876"/>
            <a:ext cx="3536230" cy="2716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3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792088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Різноманітність забарвлення яєць</a:t>
            </a:r>
            <a:endParaRPr lang="uk-UA" sz="40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www.kandalaksha-reserve.org/foto_gallery/photos_pticy/gaga_gnez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9" y="1196752"/>
            <a:ext cx="3600400" cy="293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kandalaksha-reserve.org/foto_gallery/photos_pticy/kryakva_gnez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44" y="1196752"/>
            <a:ext cx="3657600" cy="293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actosvit.com.ua/wp-content/uploads/2014/12/images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53136"/>
            <a:ext cx="3625781" cy="24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vit-agro.com.ua/sites/default/files/styles/large/public/instory/kuri_nesuchk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44" y="4253136"/>
            <a:ext cx="3657600" cy="24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lviv-online.com/ua/wp-content/uploads/2012/12/ist_museum_4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3590672" cy="2750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008112"/>
          </a:xfrm>
        </p:spPr>
        <p:txBody>
          <a:bodyPr/>
          <a:lstStyle/>
          <a:p>
            <a:r>
              <a:rPr lang="uk-UA" sz="5400" dirty="0" smtClean="0">
                <a:solidFill>
                  <a:srgbClr val="FFC000"/>
                </a:solidFill>
              </a:rPr>
              <a:t>Інкубація</a:t>
            </a:r>
            <a:endParaRPr lang="uk-UA" sz="5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35283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Ембріональний етап розвитку птахів відбувається під час інкубації (процесу обігріву яєць, у результаті якого відбувається розвиток зародка). </a:t>
            </a:r>
            <a:r>
              <a:rPr lang="uk-UA" sz="2400" dirty="0">
                <a:solidFill>
                  <a:srgbClr val="FFC000"/>
                </a:solidFill>
              </a:rPr>
              <a:t>Інкубація </a:t>
            </a:r>
            <a:r>
              <a:rPr lang="uk-UA" sz="2400" dirty="0"/>
              <a:t>забезпечується дорослими птахами, які насиджують кладку, або в інший спосіб забезпечують обігрів </a:t>
            </a:r>
            <a:r>
              <a:rPr lang="uk-UA" sz="2400" dirty="0" smtClean="0"/>
              <a:t>яєць.</a:t>
            </a:r>
            <a:endParaRPr lang="uk-UA" sz="2400" dirty="0"/>
          </a:p>
        </p:txBody>
      </p:sp>
      <p:pic>
        <p:nvPicPr>
          <p:cNvPr id="10242" name="Рисунок 5" descr="Описание: http://3.bp.blogspot.com/--9miuHX8xJE/USxwdMxeQKI/AAAAAAAAACc/5pfIMniQsNg/s1600/%D1%8D%D0%BC%D0%B1%D1%80%D0%B8%D0%BE%D0%BD-9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02" y="620687"/>
            <a:ext cx="5019898" cy="59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00811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Розвиток птахів</a:t>
            </a:r>
            <a:endParaRPr lang="uk-UA" sz="54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www.zoolog.com.ua/povedinka/orli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3843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iser.info/files/images2node/biser.info_7227732094a000bf21ec6e_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0962"/>
            <a:ext cx="3384376" cy="249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e/e4/Zaunkoenig_alleinerziehend.jpg/250px-Zaunkoenig_alleinerziehen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02" y="1052736"/>
            <a:ext cx="3629178" cy="278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s425724.vk.me/v425724466/9f8c/Xeox5f8zPm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02" y="3995701"/>
            <a:ext cx="3629178" cy="262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yak-prosto.com/images/5/1/yak-posaditi-kurku-na-yaycy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69331"/>
            <a:ext cx="3096344" cy="274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052736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Правила поводження в природі</a:t>
            </a:r>
            <a:endParaRPr lang="uk-UA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2800" i="1" dirty="0"/>
              <a:t>- Не тривожте птахів у період виведення потомства. Стає все менше птахів, які гніздяться на землі та кущах;</a:t>
            </a:r>
          </a:p>
          <a:p>
            <a:r>
              <a:rPr lang="uk-UA" altLang="uk-UA" sz="2800" i="1" dirty="0"/>
              <a:t>- Дотримуйтесь тиші, коли відправляєтесь в природу;</a:t>
            </a:r>
          </a:p>
          <a:p>
            <a:r>
              <a:rPr lang="uk-UA" altLang="uk-UA" sz="2800" i="1" dirty="0"/>
              <a:t>- Не чіпайте гнізд та яєць птахів;</a:t>
            </a:r>
          </a:p>
          <a:p>
            <a:r>
              <a:rPr lang="uk-UA" altLang="uk-UA" sz="2800" i="1" dirty="0"/>
              <a:t>- Не беріть з гнізда пташенят;</a:t>
            </a:r>
          </a:p>
          <a:p>
            <a:r>
              <a:rPr lang="uk-UA" altLang="uk-UA" sz="2800" i="1" dirty="0"/>
              <a:t>- По лісу та галявинах ходіть по стежечках , щоб раптово не наступить на пташине гніздо</a:t>
            </a:r>
            <a:endParaRPr lang="ru-RU" alt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114430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00811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Турбота про потомство</a:t>
            </a:r>
            <a:endParaRPr lang="uk-UA" sz="5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Тією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птахи </a:t>
            </a:r>
            <a:r>
              <a:rPr lang="ru-RU" sz="2000" dirty="0" err="1"/>
              <a:t>піклуються</a:t>
            </a:r>
            <a:r>
              <a:rPr lang="ru-RU" sz="2000" dirty="0"/>
              <a:t> про потомство.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спорудженні</a:t>
            </a:r>
            <a:r>
              <a:rPr lang="ru-RU" sz="2000" dirty="0"/>
              <a:t> </a:t>
            </a:r>
            <a:r>
              <a:rPr lang="ru-RU" sz="2000" dirty="0" err="1"/>
              <a:t>гнізда</a:t>
            </a:r>
            <a:r>
              <a:rPr lang="ru-RU" sz="2000" dirty="0"/>
              <a:t>, </a:t>
            </a:r>
            <a:r>
              <a:rPr lang="ru-RU" sz="2000" dirty="0" err="1"/>
              <a:t>висиджуванні</a:t>
            </a:r>
            <a:r>
              <a:rPr lang="ru-RU" sz="2000" dirty="0"/>
              <a:t> </a:t>
            </a:r>
            <a:r>
              <a:rPr lang="ru-RU" sz="2000" dirty="0" err="1"/>
              <a:t>яєць</a:t>
            </a:r>
            <a:r>
              <a:rPr lang="ru-RU" sz="2000" dirty="0"/>
              <a:t>, </a:t>
            </a:r>
            <a:r>
              <a:rPr lang="ru-RU" sz="2000" dirty="0" err="1"/>
              <a:t>вигодовуванні</a:t>
            </a:r>
            <a:r>
              <a:rPr lang="ru-RU" sz="2000" dirty="0"/>
              <a:t>, </a:t>
            </a:r>
            <a:r>
              <a:rPr lang="ru-RU" sz="2000" dirty="0" err="1"/>
              <a:t>обігріві</a:t>
            </a:r>
            <a:r>
              <a:rPr lang="ru-RU" sz="2000" dirty="0"/>
              <a:t> й </a:t>
            </a:r>
            <a:r>
              <a:rPr lang="ru-RU" sz="2000" dirty="0" err="1"/>
              <a:t>захисті</a:t>
            </a:r>
            <a:r>
              <a:rPr lang="ru-RU" sz="2000" dirty="0"/>
              <a:t> </a:t>
            </a:r>
            <a:r>
              <a:rPr lang="ru-RU" sz="2000" dirty="0" err="1"/>
              <a:t>пташенят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Але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(</a:t>
            </a:r>
            <a:r>
              <a:rPr lang="ru-RU" sz="2000" dirty="0" err="1"/>
              <a:t>звичайна</a:t>
            </a:r>
            <a:r>
              <a:rPr lang="ru-RU" sz="2000" dirty="0"/>
              <a:t> зозуля) </a:t>
            </a:r>
            <a:r>
              <a:rPr lang="ru-RU" sz="2000" dirty="0" err="1"/>
              <a:t>пташенят</a:t>
            </a:r>
            <a:r>
              <a:rPr lang="ru-RU" sz="2000" dirty="0"/>
              <a:t> не </a:t>
            </a:r>
            <a:r>
              <a:rPr lang="ru-RU" sz="2000" dirty="0" err="1"/>
              <a:t>висиджують</a:t>
            </a:r>
            <a:r>
              <a:rPr lang="ru-RU" sz="2000" dirty="0"/>
              <a:t>, а </a:t>
            </a:r>
            <a:r>
              <a:rPr lang="ru-RU" sz="2000" dirty="0" err="1"/>
              <a:t>підкладають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яйця</a:t>
            </a:r>
            <a:r>
              <a:rPr lang="ru-RU" sz="2000" dirty="0"/>
              <a:t> в </a:t>
            </a:r>
            <a:r>
              <a:rPr lang="ru-RU" sz="2000" dirty="0" err="1"/>
              <a:t>гнізда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й </a:t>
            </a:r>
            <a:r>
              <a:rPr lang="ru-RU" sz="2000" dirty="0" err="1"/>
              <a:t>вигодовують</a:t>
            </a:r>
            <a:r>
              <a:rPr lang="ru-RU" sz="2000" dirty="0"/>
              <a:t> </a:t>
            </a:r>
            <a:r>
              <a:rPr lang="ru-RU" sz="2000" dirty="0" err="1"/>
              <a:t>їхнє</a:t>
            </a:r>
            <a:r>
              <a:rPr lang="ru-RU" sz="2000" dirty="0"/>
              <a:t> потомство.</a:t>
            </a:r>
            <a:endParaRPr lang="uk-UA" sz="2000" dirty="0"/>
          </a:p>
        </p:txBody>
      </p:sp>
      <p:pic>
        <p:nvPicPr>
          <p:cNvPr id="11266" name="Рисунок 110" descr="Описание: http://images.askmen.com/top_10/entertainment/1241551300_top-10-bad-animal-kingdom-mothers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68" y="980727"/>
            <a:ext cx="3168352" cy="28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55" descr="Описание: http://www.uniport.pro/user/1291/blogs/1291442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1372"/>
            <a:ext cx="3232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74" descr="Описание: http://pernatidruzi.org.ua/pictures/pirnykoza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39" y="4051372"/>
            <a:ext cx="377323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864096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Турбота про потомство</a:t>
            </a:r>
            <a:endParaRPr lang="uk-UA" sz="5400" dirty="0">
              <a:solidFill>
                <a:srgbClr val="FFC000"/>
              </a:solidFill>
            </a:endParaRPr>
          </a:p>
        </p:txBody>
      </p:sp>
      <p:pic>
        <p:nvPicPr>
          <p:cNvPr id="12290" name="Рисунок 78" descr="Описание: https://nbu4kids.files.wordpress.com/2011/01/d0b0d0bdd182d0b0d180d0bad182d0b8d0b4d0b0-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3679278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15" descr="Описание: http://pernatidruzi.org.ua/pictures/krasavka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68" y="1196752"/>
            <a:ext cx="38522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55" descr="Описание: https://encrypted-tbn0.gstatic.com/images?q=tbn:ANd9GcReDHjaZNXyql6WQ1Fm-qR9awxUslDDAQRxpGMDbeaka7mbvdVf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77072"/>
            <a:ext cx="367927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5" descr="Описание: http://www.uniport.pro/user/1291/blogs/1291442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68" y="4077324"/>
            <a:ext cx="3852286" cy="25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124" descr="Описание: http://cs418120.vk.me/v418120648/50a7/xLfPq511g2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13018"/>
            <a:ext cx="2835176" cy="225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7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7472" cy="1008112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Мета уроку: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497" y="1484784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pPr algn="just"/>
            <a:r>
              <a:rPr lang="uk-UA" sz="2400" b="1" dirty="0">
                <a:solidFill>
                  <a:srgbClr val="FFC000"/>
                </a:solidFill>
              </a:rPr>
              <a:t>Освітня:</a:t>
            </a:r>
            <a:r>
              <a:rPr lang="uk-UA" sz="2200" b="1" dirty="0"/>
              <a:t> </a:t>
            </a:r>
            <a:r>
              <a:rPr lang="uk-UA" sz="2200" dirty="0"/>
              <a:t>продовжити вивчати будову і процеси життєдіяльності птахів; розкрити особливості їх розмноження  та індивідуального  розвитку; ознайомити із будовою яйця та особливостями розвитку зародка птахів, процесом інкубації.,</a:t>
            </a:r>
            <a:r>
              <a:rPr lang="ru-RU" sz="2200" dirty="0"/>
              <a:t> </a:t>
            </a:r>
            <a:r>
              <a:rPr lang="uk-UA" sz="2200" dirty="0"/>
              <a:t> показати ознаки ускладнення організації птахів у порівнянні з плазунами.</a:t>
            </a:r>
          </a:p>
          <a:p>
            <a:pPr algn="just"/>
            <a:r>
              <a:rPr lang="uk-UA" sz="2400" b="1" dirty="0">
                <a:solidFill>
                  <a:srgbClr val="FFC000"/>
                </a:solidFill>
              </a:rPr>
              <a:t>Розвиваюча:</a:t>
            </a:r>
            <a:r>
              <a:rPr lang="uk-UA" sz="2400" b="1" dirty="0"/>
              <a:t> </a:t>
            </a:r>
            <a:r>
              <a:rPr lang="uk-UA" sz="2200" dirty="0"/>
              <a:t>розвивати уміння виділяти головне у матеріалі, що вивчається; уміння спостерігати, порівнювати і робити відповідні висновки; розвивати увагу, пам’ять, логічне мислення.</a:t>
            </a:r>
          </a:p>
          <a:p>
            <a:pPr algn="just"/>
            <a:r>
              <a:rPr lang="uk-UA" sz="2400" b="1" dirty="0">
                <a:solidFill>
                  <a:srgbClr val="FFC000"/>
                </a:solidFill>
              </a:rPr>
              <a:t>Виховна:</a:t>
            </a:r>
            <a:r>
              <a:rPr lang="uk-UA" sz="2400" dirty="0">
                <a:solidFill>
                  <a:srgbClr val="FFC000"/>
                </a:solidFill>
              </a:rPr>
              <a:t> </a:t>
            </a:r>
            <a:r>
              <a:rPr lang="uk-UA" sz="2200" dirty="0"/>
              <a:t>виховувати в учнів любов до природи рідного краю, почуття прекрасного, відповідальність за </a:t>
            </a:r>
            <a:r>
              <a:rPr lang="uk-UA" sz="2200" dirty="0" smtClean="0"/>
              <a:t>тих, </a:t>
            </a:r>
            <a:r>
              <a:rPr lang="uk-UA" sz="2200" dirty="0"/>
              <a:t>хто живе поряд з нами.</a:t>
            </a:r>
            <a:r>
              <a:rPr lang="uk-UA" sz="2200" b="1" dirty="0"/>
              <a:t>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68172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60840" cy="100811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Рефлексія</a:t>
            </a:r>
            <a:endParaRPr lang="uk-UA" sz="5400" dirty="0">
              <a:solidFill>
                <a:srgbClr val="FFC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29" y="3645024"/>
            <a:ext cx="3657043" cy="30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34076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4000" dirty="0" err="1">
                <a:solidFill>
                  <a:srgbClr val="00B0F0"/>
                </a:solidFill>
              </a:rPr>
              <a:t>Найбільше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мені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сподобалось</a:t>
            </a:r>
            <a:r>
              <a:rPr lang="ru-RU" sz="4000" dirty="0">
                <a:solidFill>
                  <a:srgbClr val="00B0F0"/>
                </a:solidFill>
              </a:rPr>
              <a:t>…</a:t>
            </a:r>
            <a:endParaRPr lang="uk-UA" sz="4000" dirty="0">
              <a:solidFill>
                <a:srgbClr val="00B0F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4000" dirty="0" err="1">
                <a:solidFill>
                  <a:srgbClr val="00B0F0"/>
                </a:solidFill>
              </a:rPr>
              <a:t>Мені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ці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знання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знадобляться</a:t>
            </a:r>
            <a:r>
              <a:rPr lang="ru-RU" sz="4000" dirty="0">
                <a:solidFill>
                  <a:srgbClr val="00B0F0"/>
                </a:solidFill>
              </a:rPr>
              <a:t>…</a:t>
            </a:r>
            <a:endParaRPr lang="uk-UA" sz="4000" dirty="0">
              <a:solidFill>
                <a:srgbClr val="00B0F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err="1">
                <a:solidFill>
                  <a:srgbClr val="00B0F0"/>
                </a:solidFill>
              </a:rPr>
              <a:t>Мені</a:t>
            </a:r>
            <a:r>
              <a:rPr lang="ru-RU" sz="4000" dirty="0">
                <a:solidFill>
                  <a:srgbClr val="00B0F0"/>
                </a:solidFill>
              </a:rPr>
              <a:t> б </a:t>
            </a:r>
            <a:r>
              <a:rPr lang="ru-RU" sz="4000" dirty="0" err="1">
                <a:solidFill>
                  <a:srgbClr val="00B0F0"/>
                </a:solidFill>
              </a:rPr>
              <a:t>хотілося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дізнатися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ще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про… </a:t>
            </a:r>
            <a:endParaRPr lang="uk-UA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0811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Домашнє завдання</a:t>
            </a:r>
            <a:endParaRPr lang="uk-UA" sz="5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9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Опрацювати § 44, ст. 179-185, дати відповіді на питання 1-8 (</a:t>
            </a:r>
            <a:r>
              <a:rPr lang="uk-UA" sz="3600" dirty="0" err="1"/>
              <a:t>с.р</a:t>
            </a:r>
            <a:r>
              <a:rPr lang="uk-UA" sz="3600" dirty="0"/>
              <a:t>.), 1-3 (</a:t>
            </a:r>
            <a:r>
              <a:rPr lang="uk-UA" sz="3600" dirty="0" err="1"/>
              <a:t>д.р</a:t>
            </a:r>
            <a:r>
              <a:rPr lang="uk-UA" sz="3600" dirty="0"/>
              <a:t>.), ст. 185. </a:t>
            </a:r>
            <a:endParaRPr lang="uk-UA" sz="3600" dirty="0" smtClean="0"/>
          </a:p>
          <a:p>
            <a:r>
              <a:rPr lang="uk-UA" sz="3600" dirty="0" smtClean="0"/>
              <a:t>Підготувати </a:t>
            </a:r>
            <a:r>
              <a:rPr lang="uk-UA" sz="3600" dirty="0"/>
              <a:t>повідомлення на теми:</a:t>
            </a:r>
          </a:p>
          <a:p>
            <a:r>
              <a:rPr lang="uk-UA" sz="3600" dirty="0">
                <a:solidFill>
                  <a:srgbClr val="FFC000"/>
                </a:solidFill>
              </a:rPr>
              <a:t>«Як птахи орієнтуються під час перельотів?», «Метод кільцювання птахів»</a:t>
            </a:r>
          </a:p>
          <a:p>
            <a:r>
              <a:rPr lang="uk-UA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60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0840" cy="864096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Епіграф: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uk-UA" sz="4000" dirty="0"/>
          </a:p>
          <a:p>
            <a:pPr algn="r"/>
            <a:r>
              <a:rPr lang="uk-UA" sz="4000" dirty="0">
                <a:solidFill>
                  <a:srgbClr val="FFC000"/>
                </a:solidFill>
              </a:rPr>
              <a:t>Є багато пташок голосних,</a:t>
            </a:r>
          </a:p>
          <a:p>
            <a:pPr algn="r"/>
            <a:r>
              <a:rPr lang="uk-UA" sz="4000" dirty="0">
                <a:solidFill>
                  <a:srgbClr val="FFC000"/>
                </a:solidFill>
              </a:rPr>
              <a:t>Любі, милі нам співи пташині.</a:t>
            </a:r>
          </a:p>
          <a:p>
            <a:pPr algn="r"/>
            <a:r>
              <a:rPr lang="uk-UA" sz="4000" dirty="0">
                <a:solidFill>
                  <a:srgbClr val="FFC000"/>
                </a:solidFill>
              </a:rPr>
              <a:t>Та завжди наймилішими з них</a:t>
            </a:r>
          </a:p>
          <a:p>
            <a:pPr algn="r"/>
            <a:r>
              <a:rPr lang="uk-UA" sz="4000" dirty="0">
                <a:solidFill>
                  <a:srgbClr val="FFC000"/>
                </a:solidFill>
              </a:rPr>
              <a:t>Будуть ті, що у рідній країні.</a:t>
            </a:r>
          </a:p>
        </p:txBody>
      </p:sp>
      <p:pic>
        <p:nvPicPr>
          <p:cNvPr id="4" name="Рисунок 3" descr="http://verano.rv.ua/wp-content/uploads/images/a42d4a5b570ccd528b303d7bcac6fcc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520280" cy="207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323716.vk.me/v323716013/7049/-PUfE9vmgf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3"/>
            <a:ext cx="2952328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13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008112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FFC000"/>
                </a:solidFill>
              </a:rPr>
              <a:t>Птахи</a:t>
            </a:r>
            <a:endParaRPr lang="uk-UA" sz="6000" dirty="0">
              <a:solidFill>
                <a:srgbClr val="FFC000"/>
              </a:solidFill>
            </a:endParaRPr>
          </a:p>
        </p:txBody>
      </p:sp>
      <p:pic>
        <p:nvPicPr>
          <p:cNvPr id="1026" name="Рисунок 157" descr="Описание: http://s005.radikal.ru/i211/1010/14/b4c07dec7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2452"/>
            <a:ext cx="5278982" cy="277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3" descr="Описание: http://twarini.com/wp-content/uploads/2014/04/skvor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22352"/>
            <a:ext cx="4464496" cy="26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11924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Моногамні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5811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Полігамні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7673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Шлюбна поведінка птахів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2050" name="Рисунок 67" descr="Описание: http://bird-ukraine.pp.ua/images/slideshow/Gavia%20stellata/Gavia%20stellat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78491"/>
            <a:ext cx="3265945" cy="21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3" descr="Описание: http://images.photolight.co.il/photo/2012-07-31/670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01" y="1178491"/>
            <a:ext cx="3218197" cy="21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8" descr="Описание: http://avivas.ru/img/news/201207/206014515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22850"/>
            <a:ext cx="3719298" cy="21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21" descr="Описание: http://cs323716.vk.me/v323716013/7049/-PUfE9vmg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43" y="4422850"/>
            <a:ext cx="3234955" cy="21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41" descr="Описание: http://birds-altay.ru/wp-content/uploads/2009/06/532-350x3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72" y="2636912"/>
            <a:ext cx="3061980" cy="23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6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9361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Шлюбна поведінка птахів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3074" name="Рисунок 133" descr="Описание: https://encrypted-tbn1.gstatic.com/images?q=tbn:ANd9GcQRSbF5r0UIjSWQm3todUHzfZWidYuCeyi89g2W6B-pI31_yQiV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3158"/>
            <a:ext cx="3418482" cy="236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46" descr="Описание: http://daypic.ru/wp-content/uploads/2011/01/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23" y="1340767"/>
            <a:ext cx="3570893" cy="225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47" descr="Описание: http://farm1.staticflickr.com/178/484521468_aa4da9fb7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6788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39" descr="Описание: http://old.rgo.ru/wp-content/uploads/2011/02/4502056289_a9021741db_z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23" y="4087751"/>
            <a:ext cx="3594253" cy="23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32" descr="Описание: http://cs613524.vk.me/v613524128/11d75/j7-pDj3xDJ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07" y="2536949"/>
            <a:ext cx="3180641" cy="21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48872" cy="10081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Влаштування гнізд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124744"/>
            <a:ext cx="6080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Південноазіатські кравці будують гнізда у формі мішечка, зшиваючи між собою декілька листків, що ростуть безпосередньо на дереві. Самець викльовує дірки в краях листя, а потім протягає крізь них рослинні волокна - саморобні нитки. Нитки кравці роблять з волокон бавовни, ниток з коконів тутового шовкопряда, з шерсті або павутини</a:t>
            </a:r>
            <a:r>
              <a:rPr lang="uk-UA" sz="2000" dirty="0" smtClean="0"/>
              <a:t>.</a:t>
            </a:r>
          </a:p>
          <a:p>
            <a:pPr algn="just"/>
            <a:endParaRPr lang="uk-UA" sz="2000" dirty="0"/>
          </a:p>
        </p:txBody>
      </p:sp>
      <p:pic>
        <p:nvPicPr>
          <p:cNvPr id="4098" name="Рисунок 1" descr="гнездо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53" y="1138101"/>
            <a:ext cx="2792683" cy="243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98706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Багато ластівок також будують закриті гнізда з болота і слини, що їх вони прикріплюють під нависаючими краями дахів, щоб захистити гнізда від дощу. </a:t>
            </a:r>
          </a:p>
        </p:txBody>
      </p:sp>
      <p:pic>
        <p:nvPicPr>
          <p:cNvPr id="4099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52" y="4050683"/>
            <a:ext cx="28120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6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080120"/>
          </a:xfrm>
        </p:spPr>
        <p:txBody>
          <a:bodyPr/>
          <a:lstStyle/>
          <a:p>
            <a:r>
              <a:rPr lang="uk-UA" sz="5400" dirty="0" smtClean="0">
                <a:solidFill>
                  <a:srgbClr val="FFC000"/>
                </a:solidFill>
              </a:rPr>
              <a:t>Влаштування гнізд</a:t>
            </a:r>
            <a:endParaRPr lang="uk-UA" sz="5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Звичайні суспільні ткачики бережуть сили і спочатку разом будують дах у вигляді парасольки, який захищає їх від дощу і вітру. Під цим великим дахом вони будують окремі гніздові камери, в кожній з яких селиться одна пара. Ткачики, ймовірно, є </a:t>
            </a:r>
            <a:r>
              <a:rPr lang="uk-UA" sz="2000" dirty="0" err="1"/>
              <a:t>найздібнішими</a:t>
            </a:r>
            <a:r>
              <a:rPr lang="uk-UA" sz="2000" dirty="0"/>
              <a:t> будівельниками гнізд.</a:t>
            </a:r>
          </a:p>
        </p:txBody>
      </p:sp>
      <p:pic>
        <p:nvPicPr>
          <p:cNvPr id="5122" name="Рисунок 6" descr="Описание: http://upload.wikimedia.org/wikipedia/commons/thumb/0/02/Amblyospiza_albifrons_-Pretoria,_South_Africa_-male-8.jpg/200px-Amblyospiza_albifrons_-Pretoria,_South_Africa_-mal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53872"/>
            <a:ext cx="22322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7" descr="Описание: http://www.bizslovo.org/content/images/stories/torop/pryroda/ptahy-budivelnyky/rem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4022463"/>
            <a:ext cx="2043591" cy="27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2" descr="Описание: http://2.bp.blogspot.com/-sjDCKnzMSS8/US3T3xA-vUI/AAAAAAAAADU/MMhCoUhzY5A/s1600/93895129_voronuy_na_gnez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02" y="4011541"/>
            <a:ext cx="3021060" cy="27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3" descr="Описание: http://raptors.org.ua/img/fotos/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22463"/>
            <a:ext cx="3672431" cy="271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16632"/>
            <a:ext cx="7539176" cy="936104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Влаштування гнізд</a:t>
            </a:r>
            <a:endParaRPr lang="uk-UA" sz="5400" dirty="0">
              <a:solidFill>
                <a:srgbClr val="FFC000"/>
              </a:solidFill>
            </a:endParaRPr>
          </a:p>
        </p:txBody>
      </p:sp>
      <p:pic>
        <p:nvPicPr>
          <p:cNvPr id="6146" name="Рисунок 17" descr="Описание: http://1.bp.blogspot.com/-TTivsKsrfUE/US3T2vILEsI/AAAAAAAAADI/EffkIDZvT6U/s1600/220px-Acrocephalus_arundinaceus_n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11" y="1309155"/>
            <a:ext cx="2941477" cy="26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18" descr="Описание: http://1.bp.blogspot.com/-Z-gdGIyNiNg/US3T4jUJyhI/AAAAAAAAADg/kFx0G5S5LFQ/s320/s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4" y="1309155"/>
            <a:ext cx="3243396" cy="26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7" descr="Описание: http://pernatidruzi.org.ua/pictures/govna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3" y="4207347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65" descr="Описание: http://factosvit.com.ua/wp-content/uploads/2014/12/%D1%81%D0%BA%D0%B0%D1%87%D0%B0%D0%BD%D0%BD%D1%8B%D0%B5-%D1%84%D0%B0%D0%B9%D0%BB%D1%8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80" y="4207348"/>
            <a:ext cx="3080308" cy="24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63" descr="Описание: http://factosvit.com.ua/wp-content/uploads/2014/09/11-%D0%93%D0%BE%D0%BB%D1%83%D0%B1%D0%BE%D0%BD%D0%BE%D0%B3%D0%B0%D1%8F-%D0%BE%D0%BB%D1%83%D1%88%D0%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37" y="2645076"/>
            <a:ext cx="331809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88</TotalTime>
  <Words>457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Шлюбна поведінка, розмноження та розвиток птахів</vt:lpstr>
      <vt:lpstr>Мета уроку:</vt:lpstr>
      <vt:lpstr>Епіграф:</vt:lpstr>
      <vt:lpstr>Птахи</vt:lpstr>
      <vt:lpstr>Шлюбна поведінка птахів</vt:lpstr>
      <vt:lpstr>Шлюбна поведінка птахів</vt:lpstr>
      <vt:lpstr>Влаштування гнізд</vt:lpstr>
      <vt:lpstr>Влаштування гнізд</vt:lpstr>
      <vt:lpstr>Влаштування гнізд</vt:lpstr>
      <vt:lpstr>Влаштування гнізд</vt:lpstr>
      <vt:lpstr>Влаштування гнізд</vt:lpstr>
      <vt:lpstr>Будова яйця</vt:lpstr>
      <vt:lpstr>Різноманітність забарвлення яєць</vt:lpstr>
      <vt:lpstr>Різноманітність забарвлення яєць</vt:lpstr>
      <vt:lpstr>Інкубація</vt:lpstr>
      <vt:lpstr>Розвиток птахів</vt:lpstr>
      <vt:lpstr>Правила поводження в природі</vt:lpstr>
      <vt:lpstr>Турбота про потомство</vt:lpstr>
      <vt:lpstr>Турбота про потомство</vt:lpstr>
      <vt:lpstr>Рефлексія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Шлюбна поведінка, розмноження та розвиток птахів</dc:title>
  <dc:creator>Андрей</dc:creator>
  <cp:lastModifiedBy>Андрей</cp:lastModifiedBy>
  <cp:revision>11</cp:revision>
  <dcterms:created xsi:type="dcterms:W3CDTF">2015-03-10T18:04:05Z</dcterms:created>
  <dcterms:modified xsi:type="dcterms:W3CDTF">2015-03-11T05:25:25Z</dcterms:modified>
</cp:coreProperties>
</file>