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9792E-781D-4C45-BC8A-0ED0A9022D15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E643319D-77D1-45AB-90CB-A3B0B6A90029}">
      <dgm:prSet phldrT="[Текст]" custT="1"/>
      <dgm:spPr/>
      <dgm:t>
        <a:bodyPr/>
        <a:lstStyle/>
        <a:p>
          <a:r>
            <a:rPr lang="uk-UA" sz="2400" b="1" dirty="0" smtClean="0"/>
            <a:t>теплоізоляційна;</a:t>
          </a:r>
          <a:endParaRPr lang="uk-UA" sz="2400" b="1" dirty="0"/>
        </a:p>
      </dgm:t>
    </dgm:pt>
    <dgm:pt modelId="{451398D4-A761-404E-8925-D3BAA8B8DD19}" type="parTrans" cxnId="{1A31423F-8816-4D07-A8CE-DD33EC5D6FFA}">
      <dgm:prSet/>
      <dgm:spPr/>
      <dgm:t>
        <a:bodyPr/>
        <a:lstStyle/>
        <a:p>
          <a:endParaRPr lang="uk-UA"/>
        </a:p>
      </dgm:t>
    </dgm:pt>
    <dgm:pt modelId="{0BBFE48C-5992-4F76-8172-5A507B57F51E}" type="sibTrans" cxnId="{1A31423F-8816-4D07-A8CE-DD33EC5D6FFA}">
      <dgm:prSet/>
      <dgm:spPr/>
      <dgm:t>
        <a:bodyPr/>
        <a:lstStyle/>
        <a:p>
          <a:endParaRPr lang="uk-UA"/>
        </a:p>
      </dgm:t>
    </dgm:pt>
    <dgm:pt modelId="{6D9CD86F-58CC-4005-83D5-9484C1703916}">
      <dgm:prSet custT="1"/>
      <dgm:spPr/>
      <dgm:t>
        <a:bodyPr/>
        <a:lstStyle/>
        <a:p>
          <a:r>
            <a:rPr lang="ru-RU" sz="1600" b="1" dirty="0" err="1" smtClean="0"/>
            <a:t>забезпечення</a:t>
          </a:r>
          <a:r>
            <a:rPr lang="ru-RU" sz="1600" b="1" dirty="0" smtClean="0"/>
            <a:t> </a:t>
          </a:r>
          <a:r>
            <a:rPr lang="ru-RU" sz="1600" b="1" dirty="0" err="1" smtClean="0"/>
            <a:t>організму</a:t>
          </a:r>
          <a:r>
            <a:rPr lang="ru-RU" sz="1600" b="1" dirty="0" smtClean="0"/>
            <a:t> </a:t>
          </a:r>
          <a:r>
            <a:rPr lang="ru-RU" sz="1600" b="1" dirty="0" err="1" smtClean="0"/>
            <a:t>енергією</a:t>
          </a:r>
          <a:r>
            <a:rPr lang="ru-RU" sz="1600" b="1" dirty="0" smtClean="0"/>
            <a:t> (1 г жиру – 9,3 ккал);</a:t>
          </a:r>
          <a:endParaRPr lang="uk-UA" sz="1600" b="1" dirty="0"/>
        </a:p>
      </dgm:t>
    </dgm:pt>
    <dgm:pt modelId="{C15A1C39-FDD7-45F3-BAFC-14B744D0A67A}" type="parTrans" cxnId="{7CC48F3D-31DC-464B-AC57-63A1A035FC43}">
      <dgm:prSet/>
      <dgm:spPr/>
      <dgm:t>
        <a:bodyPr/>
        <a:lstStyle/>
        <a:p>
          <a:endParaRPr lang="uk-UA"/>
        </a:p>
      </dgm:t>
    </dgm:pt>
    <dgm:pt modelId="{82E5E485-BFDC-4009-834C-B4759E498A07}" type="sibTrans" cxnId="{7CC48F3D-31DC-464B-AC57-63A1A035FC43}">
      <dgm:prSet/>
      <dgm:spPr/>
      <dgm:t>
        <a:bodyPr/>
        <a:lstStyle/>
        <a:p>
          <a:endParaRPr lang="uk-UA"/>
        </a:p>
      </dgm:t>
    </dgm:pt>
    <dgm:pt modelId="{6B588738-604E-4FB9-92CB-DFB2EF0C7B90}">
      <dgm:prSet custT="1"/>
      <dgm:spPr/>
      <dgm:t>
        <a:bodyPr/>
        <a:lstStyle/>
        <a:p>
          <a:r>
            <a:rPr lang="ru-RU" sz="1800" b="1" dirty="0" err="1" smtClean="0"/>
            <a:t>пластичний</a:t>
          </a:r>
          <a:r>
            <a:rPr lang="ru-RU" sz="1800" b="1" dirty="0" smtClean="0"/>
            <a:t> </a:t>
          </a:r>
          <a:r>
            <a:rPr lang="ru-RU" sz="1800" b="1" dirty="0" err="1" smtClean="0"/>
            <a:t>матеріал</a:t>
          </a:r>
          <a:r>
            <a:rPr lang="ru-RU" sz="1800" b="1" dirty="0" smtClean="0"/>
            <a:t> для </a:t>
          </a:r>
          <a:r>
            <a:rPr lang="ru-RU" sz="1800" b="1" dirty="0" err="1" smtClean="0"/>
            <a:t>побудови</a:t>
          </a:r>
          <a:r>
            <a:rPr lang="ru-RU" sz="1800" b="1" dirty="0" smtClean="0"/>
            <a:t> </a:t>
          </a:r>
          <a:r>
            <a:rPr lang="ru-RU" sz="1800" b="1" dirty="0" err="1" smtClean="0"/>
            <a:t>клітинних</a:t>
          </a:r>
          <a:r>
            <a:rPr lang="ru-RU" sz="1800" b="1" dirty="0" smtClean="0"/>
            <a:t> мембран;</a:t>
          </a:r>
          <a:endParaRPr lang="uk-UA" sz="1800" b="1" dirty="0"/>
        </a:p>
      </dgm:t>
    </dgm:pt>
    <dgm:pt modelId="{5D27901B-59D0-4F0E-8368-D78D785C1EEF}" type="parTrans" cxnId="{EC54E05B-B845-435A-99D0-9A8E01D9FA96}">
      <dgm:prSet/>
      <dgm:spPr/>
      <dgm:t>
        <a:bodyPr/>
        <a:lstStyle/>
        <a:p>
          <a:endParaRPr lang="uk-UA"/>
        </a:p>
      </dgm:t>
    </dgm:pt>
    <dgm:pt modelId="{9DB31EB1-F541-451F-8900-63487F95C825}" type="sibTrans" cxnId="{EC54E05B-B845-435A-99D0-9A8E01D9FA96}">
      <dgm:prSet/>
      <dgm:spPr/>
      <dgm:t>
        <a:bodyPr/>
        <a:lstStyle/>
        <a:p>
          <a:endParaRPr lang="uk-UA"/>
        </a:p>
      </dgm:t>
    </dgm:pt>
    <dgm:pt modelId="{35C8EED1-150A-4808-B273-32C87E0A14F8}">
      <dgm:prSet custT="1"/>
      <dgm:spPr/>
      <dgm:t>
        <a:bodyPr/>
        <a:lstStyle/>
        <a:p>
          <a:r>
            <a:rPr lang="ru-RU" sz="1600" b="1" dirty="0" err="1" smtClean="0"/>
            <a:t>сприяють</a:t>
          </a:r>
          <a:r>
            <a:rPr lang="ru-RU" sz="1600" b="1" dirty="0" smtClean="0"/>
            <a:t> </a:t>
          </a:r>
          <a:r>
            <a:rPr lang="ru-RU" sz="1600" b="1" dirty="0" err="1" smtClean="0"/>
            <a:t>проникненню</a:t>
          </a:r>
          <a:r>
            <a:rPr lang="ru-RU" sz="1600" b="1" dirty="0" smtClean="0"/>
            <a:t> </a:t>
          </a:r>
          <a:r>
            <a:rPr lang="ru-RU" sz="1600" b="1" dirty="0" err="1" smtClean="0"/>
            <a:t>жиророзчинних</a:t>
          </a:r>
          <a:r>
            <a:rPr lang="ru-RU" sz="1600" b="1" dirty="0" smtClean="0"/>
            <a:t> </a:t>
          </a:r>
          <a:r>
            <a:rPr lang="ru-RU" sz="1600" b="1" dirty="0" err="1" smtClean="0"/>
            <a:t>речовин</a:t>
          </a:r>
          <a:r>
            <a:rPr lang="ru-RU" sz="1600" b="1" dirty="0" smtClean="0"/>
            <a:t> через </a:t>
          </a:r>
          <a:r>
            <a:rPr lang="ru-RU" sz="1600" b="1" dirty="0" err="1" smtClean="0"/>
            <a:t>мембрани</a:t>
          </a:r>
          <a:r>
            <a:rPr lang="ru-RU" sz="1600" b="1" dirty="0" smtClean="0"/>
            <a:t> </a:t>
          </a:r>
          <a:r>
            <a:rPr lang="ru-RU" sz="1600" b="1" dirty="0" err="1" smtClean="0"/>
            <a:t>клітин</a:t>
          </a:r>
          <a:r>
            <a:rPr lang="ru-RU" sz="1600" b="1" dirty="0" smtClean="0"/>
            <a:t>;</a:t>
          </a:r>
          <a:endParaRPr lang="uk-UA" sz="1600" b="1" dirty="0"/>
        </a:p>
      </dgm:t>
    </dgm:pt>
    <dgm:pt modelId="{65B19185-C14A-404A-98B7-9B797463CCC0}" type="parTrans" cxnId="{43C7B94B-3483-416E-882A-AA9D9D6D242E}">
      <dgm:prSet/>
      <dgm:spPr/>
      <dgm:t>
        <a:bodyPr/>
        <a:lstStyle/>
        <a:p>
          <a:endParaRPr lang="uk-UA"/>
        </a:p>
      </dgm:t>
    </dgm:pt>
    <dgm:pt modelId="{EC2899BA-B149-4577-9CD3-25DE14B3A61D}" type="sibTrans" cxnId="{43C7B94B-3483-416E-882A-AA9D9D6D242E}">
      <dgm:prSet/>
      <dgm:spPr/>
      <dgm:t>
        <a:bodyPr/>
        <a:lstStyle/>
        <a:p>
          <a:endParaRPr lang="uk-UA"/>
        </a:p>
      </dgm:t>
    </dgm:pt>
    <dgm:pt modelId="{A98394FC-287E-47E4-8B36-9A4DAA6D7F15}">
      <dgm:prSet custT="1"/>
      <dgm:spPr/>
      <dgm:t>
        <a:bodyPr/>
        <a:lstStyle/>
        <a:p>
          <a:r>
            <a:rPr lang="ru-RU" sz="1800" b="1" dirty="0" err="1" smtClean="0"/>
            <a:t>заповнення</a:t>
          </a:r>
          <a:r>
            <a:rPr lang="ru-RU" sz="1800" b="1" dirty="0" smtClean="0"/>
            <a:t> простору </a:t>
          </a:r>
          <a:r>
            <a:rPr lang="ru-RU" sz="1800" b="1" dirty="0" err="1" smtClean="0"/>
            <a:t>між</a:t>
          </a:r>
          <a:r>
            <a:rPr lang="ru-RU" sz="1800" b="1" dirty="0" smtClean="0"/>
            <a:t> </a:t>
          </a:r>
          <a:r>
            <a:rPr lang="ru-RU" sz="1800" b="1" dirty="0" err="1" smtClean="0"/>
            <a:t>клітинами</a:t>
          </a:r>
          <a:r>
            <a:rPr lang="ru-RU" sz="1800" b="1" dirty="0" smtClean="0"/>
            <a:t>, </a:t>
          </a:r>
          <a:r>
            <a:rPr lang="ru-RU" sz="1800" b="1" dirty="0" err="1" smtClean="0"/>
            <a:t>захист</a:t>
          </a:r>
          <a:r>
            <a:rPr lang="ru-RU" sz="1800" b="1" dirty="0" smtClean="0"/>
            <a:t> </a:t>
          </a:r>
          <a:r>
            <a:rPr lang="ru-RU" sz="1800" b="1" dirty="0" err="1" smtClean="0"/>
            <a:t>внутрішніх</a:t>
          </a:r>
          <a:r>
            <a:rPr lang="ru-RU" sz="1800" b="1" dirty="0" smtClean="0"/>
            <a:t> </a:t>
          </a:r>
          <a:r>
            <a:rPr lang="ru-RU" sz="1800" b="1" dirty="0" err="1" smtClean="0"/>
            <a:t>органів</a:t>
          </a:r>
          <a:r>
            <a:rPr lang="ru-RU" sz="1800" b="1" dirty="0" smtClean="0"/>
            <a:t>.</a:t>
          </a:r>
          <a:endParaRPr lang="uk-UA" sz="1800" b="1" dirty="0"/>
        </a:p>
      </dgm:t>
    </dgm:pt>
    <dgm:pt modelId="{B7183DC8-E20F-4678-8B02-8F9607582B52}" type="parTrans" cxnId="{4EC7EE59-709E-4F88-B1F1-6BD9B432A77D}">
      <dgm:prSet/>
      <dgm:spPr/>
      <dgm:t>
        <a:bodyPr/>
        <a:lstStyle/>
        <a:p>
          <a:endParaRPr lang="uk-UA"/>
        </a:p>
      </dgm:t>
    </dgm:pt>
    <dgm:pt modelId="{3AD1C9F6-24CB-4275-AAFD-68F83F9EE121}" type="sibTrans" cxnId="{4EC7EE59-709E-4F88-B1F1-6BD9B432A77D}">
      <dgm:prSet/>
      <dgm:spPr/>
      <dgm:t>
        <a:bodyPr/>
        <a:lstStyle/>
        <a:p>
          <a:endParaRPr lang="uk-UA"/>
        </a:p>
      </dgm:t>
    </dgm:pt>
    <dgm:pt modelId="{D59C6F09-CBF7-450A-98A6-677DBDF01ADC}" type="pres">
      <dgm:prSet presAssocID="{EDC9792E-781D-4C45-BC8A-0ED0A9022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BD56CF1-823E-47DB-9A21-FCE44B132AEA}" type="pres">
      <dgm:prSet presAssocID="{EDC9792E-781D-4C45-BC8A-0ED0A9022D15}" presName="Name1" presStyleCnt="0"/>
      <dgm:spPr/>
    </dgm:pt>
    <dgm:pt modelId="{C9480E4A-E045-4BD4-82F2-315BF46C9EDE}" type="pres">
      <dgm:prSet presAssocID="{EDC9792E-781D-4C45-BC8A-0ED0A9022D15}" presName="cycle" presStyleCnt="0"/>
      <dgm:spPr/>
    </dgm:pt>
    <dgm:pt modelId="{2E53274B-526C-469C-8375-0E851BE8CA1F}" type="pres">
      <dgm:prSet presAssocID="{EDC9792E-781D-4C45-BC8A-0ED0A9022D15}" presName="srcNode" presStyleLbl="node1" presStyleIdx="0" presStyleCnt="5"/>
      <dgm:spPr/>
    </dgm:pt>
    <dgm:pt modelId="{715ED90B-EADA-456E-A1C1-CC0634122909}" type="pres">
      <dgm:prSet presAssocID="{EDC9792E-781D-4C45-BC8A-0ED0A9022D15}" presName="conn" presStyleLbl="parChTrans1D2" presStyleIdx="0" presStyleCnt="1"/>
      <dgm:spPr/>
      <dgm:t>
        <a:bodyPr/>
        <a:lstStyle/>
        <a:p>
          <a:endParaRPr lang="uk-UA"/>
        </a:p>
      </dgm:t>
    </dgm:pt>
    <dgm:pt modelId="{D4C47F1F-D561-45AE-9CDB-85C1880438D3}" type="pres">
      <dgm:prSet presAssocID="{EDC9792E-781D-4C45-BC8A-0ED0A9022D15}" presName="extraNode" presStyleLbl="node1" presStyleIdx="0" presStyleCnt="5"/>
      <dgm:spPr/>
    </dgm:pt>
    <dgm:pt modelId="{DA5D67A5-E99E-4457-85B2-B818B7C169FF}" type="pres">
      <dgm:prSet presAssocID="{EDC9792E-781D-4C45-BC8A-0ED0A9022D15}" presName="dstNode" presStyleLbl="node1" presStyleIdx="0" presStyleCnt="5"/>
      <dgm:spPr/>
    </dgm:pt>
    <dgm:pt modelId="{84C860CD-7E06-466B-AA2D-847094F2E694}" type="pres">
      <dgm:prSet presAssocID="{E643319D-77D1-45AB-90CB-A3B0B6A90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4B36DF-C1B2-4DA0-99AB-162119278F0D}" type="pres">
      <dgm:prSet presAssocID="{E643319D-77D1-45AB-90CB-A3B0B6A90029}" presName="accent_1" presStyleCnt="0"/>
      <dgm:spPr/>
    </dgm:pt>
    <dgm:pt modelId="{595A3301-A235-48CE-B330-DD345C0F4288}" type="pres">
      <dgm:prSet presAssocID="{E643319D-77D1-45AB-90CB-A3B0B6A90029}" presName="accentRepeatNode" presStyleLbl="solidFgAcc1" presStyleIdx="0" presStyleCnt="5"/>
      <dgm:spPr/>
    </dgm:pt>
    <dgm:pt modelId="{FD8AAB5F-F8C3-4E02-8188-9D5819205B23}" type="pres">
      <dgm:prSet presAssocID="{6D9CD86F-58CC-4005-83D5-9484C170391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70DB49-CCAD-4646-9C70-791A57EADAF4}" type="pres">
      <dgm:prSet presAssocID="{6D9CD86F-58CC-4005-83D5-9484C1703916}" presName="accent_2" presStyleCnt="0"/>
      <dgm:spPr/>
    </dgm:pt>
    <dgm:pt modelId="{6C7FE9AB-6ECF-49B1-BCB5-D9520ADAE3B2}" type="pres">
      <dgm:prSet presAssocID="{6D9CD86F-58CC-4005-83D5-9484C1703916}" presName="accentRepeatNode" presStyleLbl="solidFgAcc1" presStyleIdx="1" presStyleCnt="5"/>
      <dgm:spPr/>
    </dgm:pt>
    <dgm:pt modelId="{379B5B29-13AE-4A87-87CB-9980FB0A760C}" type="pres">
      <dgm:prSet presAssocID="{6B588738-604E-4FB9-92CB-DFB2EF0C7B9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DE13EC-250E-4F5A-AE81-F4997589D70A}" type="pres">
      <dgm:prSet presAssocID="{6B588738-604E-4FB9-92CB-DFB2EF0C7B90}" presName="accent_3" presStyleCnt="0"/>
      <dgm:spPr/>
    </dgm:pt>
    <dgm:pt modelId="{DCB5873A-1DA2-4DB6-93F8-3AF2BEAB7E0E}" type="pres">
      <dgm:prSet presAssocID="{6B588738-604E-4FB9-92CB-DFB2EF0C7B90}" presName="accentRepeatNode" presStyleLbl="solidFgAcc1" presStyleIdx="2" presStyleCnt="5"/>
      <dgm:spPr/>
    </dgm:pt>
    <dgm:pt modelId="{AAFDB5C5-218E-4693-8EC6-69B2F74DA986}" type="pres">
      <dgm:prSet presAssocID="{35C8EED1-150A-4808-B273-32C87E0A14F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306B74-F215-4DD3-AF3A-28838726DAFF}" type="pres">
      <dgm:prSet presAssocID="{35C8EED1-150A-4808-B273-32C87E0A14F8}" presName="accent_4" presStyleCnt="0"/>
      <dgm:spPr/>
    </dgm:pt>
    <dgm:pt modelId="{26FCFF7B-BF4E-4EA8-964B-3A7CB3E87AB0}" type="pres">
      <dgm:prSet presAssocID="{35C8EED1-150A-4808-B273-32C87E0A14F8}" presName="accentRepeatNode" presStyleLbl="solidFgAcc1" presStyleIdx="3" presStyleCnt="5"/>
      <dgm:spPr/>
    </dgm:pt>
    <dgm:pt modelId="{409664E8-F917-40AF-B683-701883DE971D}" type="pres">
      <dgm:prSet presAssocID="{A98394FC-287E-47E4-8B36-9A4DAA6D7F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1CB0DE-B316-449E-9B74-C32B07270BA7}" type="pres">
      <dgm:prSet presAssocID="{A98394FC-287E-47E4-8B36-9A4DAA6D7F15}" presName="accent_5" presStyleCnt="0"/>
      <dgm:spPr/>
    </dgm:pt>
    <dgm:pt modelId="{32724B6B-BEB6-4814-915C-1931EF0BB0FE}" type="pres">
      <dgm:prSet presAssocID="{A98394FC-287E-47E4-8B36-9A4DAA6D7F15}" presName="accentRepeatNode" presStyleLbl="solidFgAcc1" presStyleIdx="4" presStyleCnt="5"/>
      <dgm:spPr/>
    </dgm:pt>
  </dgm:ptLst>
  <dgm:cxnLst>
    <dgm:cxn modelId="{4EC7EE59-709E-4F88-B1F1-6BD9B432A77D}" srcId="{EDC9792E-781D-4C45-BC8A-0ED0A9022D15}" destId="{A98394FC-287E-47E4-8B36-9A4DAA6D7F15}" srcOrd="4" destOrd="0" parTransId="{B7183DC8-E20F-4678-8B02-8F9607582B52}" sibTransId="{3AD1C9F6-24CB-4275-AAFD-68F83F9EE121}"/>
    <dgm:cxn modelId="{3338F8A8-8136-4B92-8AE4-7AA01E1BEB56}" type="presOf" srcId="{6D9CD86F-58CC-4005-83D5-9484C1703916}" destId="{FD8AAB5F-F8C3-4E02-8188-9D5819205B23}" srcOrd="0" destOrd="0" presId="urn:microsoft.com/office/officeart/2008/layout/VerticalCurvedList"/>
    <dgm:cxn modelId="{1A31423F-8816-4D07-A8CE-DD33EC5D6FFA}" srcId="{EDC9792E-781D-4C45-BC8A-0ED0A9022D15}" destId="{E643319D-77D1-45AB-90CB-A3B0B6A90029}" srcOrd="0" destOrd="0" parTransId="{451398D4-A761-404E-8925-D3BAA8B8DD19}" sibTransId="{0BBFE48C-5992-4F76-8172-5A507B57F51E}"/>
    <dgm:cxn modelId="{5BB8C4FE-0E25-42D0-B982-BB9A1D2E96FA}" type="presOf" srcId="{35C8EED1-150A-4808-B273-32C87E0A14F8}" destId="{AAFDB5C5-218E-4693-8EC6-69B2F74DA986}" srcOrd="0" destOrd="0" presId="urn:microsoft.com/office/officeart/2008/layout/VerticalCurvedList"/>
    <dgm:cxn modelId="{47E7DF9C-DA96-4482-913D-87B61ACA01E1}" type="presOf" srcId="{6B588738-604E-4FB9-92CB-DFB2EF0C7B90}" destId="{379B5B29-13AE-4A87-87CB-9980FB0A760C}" srcOrd="0" destOrd="0" presId="urn:microsoft.com/office/officeart/2008/layout/VerticalCurvedList"/>
    <dgm:cxn modelId="{2FACA43E-D08C-4AD3-A583-6D3604F8F427}" type="presOf" srcId="{0BBFE48C-5992-4F76-8172-5A507B57F51E}" destId="{715ED90B-EADA-456E-A1C1-CC0634122909}" srcOrd="0" destOrd="0" presId="urn:microsoft.com/office/officeart/2008/layout/VerticalCurvedList"/>
    <dgm:cxn modelId="{43C7B94B-3483-416E-882A-AA9D9D6D242E}" srcId="{EDC9792E-781D-4C45-BC8A-0ED0A9022D15}" destId="{35C8EED1-150A-4808-B273-32C87E0A14F8}" srcOrd="3" destOrd="0" parTransId="{65B19185-C14A-404A-98B7-9B797463CCC0}" sibTransId="{EC2899BA-B149-4577-9CD3-25DE14B3A61D}"/>
    <dgm:cxn modelId="{7CC48F3D-31DC-464B-AC57-63A1A035FC43}" srcId="{EDC9792E-781D-4C45-BC8A-0ED0A9022D15}" destId="{6D9CD86F-58CC-4005-83D5-9484C1703916}" srcOrd="1" destOrd="0" parTransId="{C15A1C39-FDD7-45F3-BAFC-14B744D0A67A}" sibTransId="{82E5E485-BFDC-4009-834C-B4759E498A07}"/>
    <dgm:cxn modelId="{4577A74E-AFA7-4C04-825A-D68C62A98D39}" type="presOf" srcId="{EDC9792E-781D-4C45-BC8A-0ED0A9022D15}" destId="{D59C6F09-CBF7-450A-98A6-677DBDF01ADC}" srcOrd="0" destOrd="0" presId="urn:microsoft.com/office/officeart/2008/layout/VerticalCurvedList"/>
    <dgm:cxn modelId="{EC54E05B-B845-435A-99D0-9A8E01D9FA96}" srcId="{EDC9792E-781D-4C45-BC8A-0ED0A9022D15}" destId="{6B588738-604E-4FB9-92CB-DFB2EF0C7B90}" srcOrd="2" destOrd="0" parTransId="{5D27901B-59D0-4F0E-8368-D78D785C1EEF}" sibTransId="{9DB31EB1-F541-451F-8900-63487F95C825}"/>
    <dgm:cxn modelId="{82300D78-AF61-4681-ACD9-A37DE2F09010}" type="presOf" srcId="{A98394FC-287E-47E4-8B36-9A4DAA6D7F15}" destId="{409664E8-F917-40AF-B683-701883DE971D}" srcOrd="0" destOrd="0" presId="urn:microsoft.com/office/officeart/2008/layout/VerticalCurvedList"/>
    <dgm:cxn modelId="{9104700D-DDD4-405A-A8A2-7171A48780B3}" type="presOf" srcId="{E643319D-77D1-45AB-90CB-A3B0B6A90029}" destId="{84C860CD-7E06-466B-AA2D-847094F2E694}" srcOrd="0" destOrd="0" presId="urn:microsoft.com/office/officeart/2008/layout/VerticalCurvedList"/>
    <dgm:cxn modelId="{113400EB-E60C-4059-B3F9-23294D73AB4E}" type="presParOf" srcId="{D59C6F09-CBF7-450A-98A6-677DBDF01ADC}" destId="{FBD56CF1-823E-47DB-9A21-FCE44B132AEA}" srcOrd="0" destOrd="0" presId="urn:microsoft.com/office/officeart/2008/layout/VerticalCurvedList"/>
    <dgm:cxn modelId="{4B47CE8D-4D47-41FF-A687-4841089D9B08}" type="presParOf" srcId="{FBD56CF1-823E-47DB-9A21-FCE44B132AEA}" destId="{C9480E4A-E045-4BD4-82F2-315BF46C9EDE}" srcOrd="0" destOrd="0" presId="urn:microsoft.com/office/officeart/2008/layout/VerticalCurvedList"/>
    <dgm:cxn modelId="{49360BD9-A5C6-4FF5-B426-CCDDC23414F0}" type="presParOf" srcId="{C9480E4A-E045-4BD4-82F2-315BF46C9EDE}" destId="{2E53274B-526C-469C-8375-0E851BE8CA1F}" srcOrd="0" destOrd="0" presId="urn:microsoft.com/office/officeart/2008/layout/VerticalCurvedList"/>
    <dgm:cxn modelId="{93F338BB-D2F7-4AFD-B8BB-5450D118B958}" type="presParOf" srcId="{C9480E4A-E045-4BD4-82F2-315BF46C9EDE}" destId="{715ED90B-EADA-456E-A1C1-CC0634122909}" srcOrd="1" destOrd="0" presId="urn:microsoft.com/office/officeart/2008/layout/VerticalCurvedList"/>
    <dgm:cxn modelId="{B07DA2D4-4055-47FB-B917-697238A60F48}" type="presParOf" srcId="{C9480E4A-E045-4BD4-82F2-315BF46C9EDE}" destId="{D4C47F1F-D561-45AE-9CDB-85C1880438D3}" srcOrd="2" destOrd="0" presId="urn:microsoft.com/office/officeart/2008/layout/VerticalCurvedList"/>
    <dgm:cxn modelId="{E626F5CB-4DB9-47D1-9EA1-CF6D765FC482}" type="presParOf" srcId="{C9480E4A-E045-4BD4-82F2-315BF46C9EDE}" destId="{DA5D67A5-E99E-4457-85B2-B818B7C169FF}" srcOrd="3" destOrd="0" presId="urn:microsoft.com/office/officeart/2008/layout/VerticalCurvedList"/>
    <dgm:cxn modelId="{86784F9E-D91C-4863-A7D9-40544E7908E3}" type="presParOf" srcId="{FBD56CF1-823E-47DB-9A21-FCE44B132AEA}" destId="{84C860CD-7E06-466B-AA2D-847094F2E694}" srcOrd="1" destOrd="0" presId="urn:microsoft.com/office/officeart/2008/layout/VerticalCurvedList"/>
    <dgm:cxn modelId="{A80D9314-9934-46DD-9AE3-B4B5530F05F0}" type="presParOf" srcId="{FBD56CF1-823E-47DB-9A21-FCE44B132AEA}" destId="{9D4B36DF-C1B2-4DA0-99AB-162119278F0D}" srcOrd="2" destOrd="0" presId="urn:microsoft.com/office/officeart/2008/layout/VerticalCurvedList"/>
    <dgm:cxn modelId="{2CDA7EBD-E5AC-4C3C-9111-B667C10C8299}" type="presParOf" srcId="{9D4B36DF-C1B2-4DA0-99AB-162119278F0D}" destId="{595A3301-A235-48CE-B330-DD345C0F4288}" srcOrd="0" destOrd="0" presId="urn:microsoft.com/office/officeart/2008/layout/VerticalCurvedList"/>
    <dgm:cxn modelId="{0060D11D-0B52-4399-A53C-6A7317284C60}" type="presParOf" srcId="{FBD56CF1-823E-47DB-9A21-FCE44B132AEA}" destId="{FD8AAB5F-F8C3-4E02-8188-9D5819205B23}" srcOrd="3" destOrd="0" presId="urn:microsoft.com/office/officeart/2008/layout/VerticalCurvedList"/>
    <dgm:cxn modelId="{31C05380-CAB4-4841-9BE8-C7A065AD042A}" type="presParOf" srcId="{FBD56CF1-823E-47DB-9A21-FCE44B132AEA}" destId="{9370DB49-CCAD-4646-9C70-791A57EADAF4}" srcOrd="4" destOrd="0" presId="urn:microsoft.com/office/officeart/2008/layout/VerticalCurvedList"/>
    <dgm:cxn modelId="{6990749C-8D97-43EE-B37A-A203120008BB}" type="presParOf" srcId="{9370DB49-CCAD-4646-9C70-791A57EADAF4}" destId="{6C7FE9AB-6ECF-49B1-BCB5-D9520ADAE3B2}" srcOrd="0" destOrd="0" presId="urn:microsoft.com/office/officeart/2008/layout/VerticalCurvedList"/>
    <dgm:cxn modelId="{BA62EFE4-C826-47D0-B06A-03B0ACA49CA5}" type="presParOf" srcId="{FBD56CF1-823E-47DB-9A21-FCE44B132AEA}" destId="{379B5B29-13AE-4A87-87CB-9980FB0A760C}" srcOrd="5" destOrd="0" presId="urn:microsoft.com/office/officeart/2008/layout/VerticalCurvedList"/>
    <dgm:cxn modelId="{B8A9B88D-8FE0-4F5D-A055-6CF18C088A85}" type="presParOf" srcId="{FBD56CF1-823E-47DB-9A21-FCE44B132AEA}" destId="{20DE13EC-250E-4F5A-AE81-F4997589D70A}" srcOrd="6" destOrd="0" presId="urn:microsoft.com/office/officeart/2008/layout/VerticalCurvedList"/>
    <dgm:cxn modelId="{8BDF8C31-5DCF-497A-A16A-72402C92CB86}" type="presParOf" srcId="{20DE13EC-250E-4F5A-AE81-F4997589D70A}" destId="{DCB5873A-1DA2-4DB6-93F8-3AF2BEAB7E0E}" srcOrd="0" destOrd="0" presId="urn:microsoft.com/office/officeart/2008/layout/VerticalCurvedList"/>
    <dgm:cxn modelId="{51456892-2CA2-4BA1-811F-0BF9515F1E3C}" type="presParOf" srcId="{FBD56CF1-823E-47DB-9A21-FCE44B132AEA}" destId="{AAFDB5C5-218E-4693-8EC6-69B2F74DA986}" srcOrd="7" destOrd="0" presId="urn:microsoft.com/office/officeart/2008/layout/VerticalCurvedList"/>
    <dgm:cxn modelId="{F33CE3B3-F93E-4DC0-9F9C-D513E30F451D}" type="presParOf" srcId="{FBD56CF1-823E-47DB-9A21-FCE44B132AEA}" destId="{72306B74-F215-4DD3-AF3A-28838726DAFF}" srcOrd="8" destOrd="0" presId="urn:microsoft.com/office/officeart/2008/layout/VerticalCurvedList"/>
    <dgm:cxn modelId="{969C0877-5EA3-446A-87D1-7F59012274CF}" type="presParOf" srcId="{72306B74-F215-4DD3-AF3A-28838726DAFF}" destId="{26FCFF7B-BF4E-4EA8-964B-3A7CB3E87AB0}" srcOrd="0" destOrd="0" presId="urn:microsoft.com/office/officeart/2008/layout/VerticalCurvedList"/>
    <dgm:cxn modelId="{328B29E7-4B68-4D6E-8037-A2141E9EA8A5}" type="presParOf" srcId="{FBD56CF1-823E-47DB-9A21-FCE44B132AEA}" destId="{409664E8-F917-40AF-B683-701883DE971D}" srcOrd="9" destOrd="0" presId="urn:microsoft.com/office/officeart/2008/layout/VerticalCurvedList"/>
    <dgm:cxn modelId="{9E20106D-DDD3-480E-9446-392B199F71A2}" type="presParOf" srcId="{FBD56CF1-823E-47DB-9A21-FCE44B132AEA}" destId="{E61CB0DE-B316-449E-9B74-C32B07270BA7}" srcOrd="10" destOrd="0" presId="urn:microsoft.com/office/officeart/2008/layout/VerticalCurvedList"/>
    <dgm:cxn modelId="{7046D7CF-4C61-439D-8D77-BF856AB2236C}" type="presParOf" srcId="{E61CB0DE-B316-449E-9B74-C32B07270BA7}" destId="{32724B6B-BEB6-4814-915C-1931EF0BB0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5182-5CDA-4B1C-9133-97756FB95AF5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CC3A-7101-465B-AE1A-DEF960ED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E790-2B20-4785-92A4-8F69F7BDFC7B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23F2-6625-4EB9-86D6-87D5FFA72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C6E-A777-4784-A01E-1543B94E29CB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CB03-2B18-4226-99A7-EBBFC8B8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FFC3-DE82-4769-A5C3-A64236487316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7D37-9DAF-47A8-A2ED-08BFC1FEE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611C-0D09-4496-9887-EA5F31C618D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6662-02E0-4CA6-AEA6-128305736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334D-80EA-4DBC-8EB0-A7F6DC8231FD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F730-203B-4727-81BD-573FDD2A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6191-F232-4B1A-8D3D-DBF65E955E01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206E-C87E-46B1-AEE4-5FB837417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8137-CB72-4ACC-8E34-CF1C988B4576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48BE-6928-422B-BBC0-F6721CB20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6BD6-2A78-42E0-B5E0-D7FB7297CD6D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14D0-7955-4896-B261-4D8160096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1DE9-97EC-44FE-9150-FE5CE62DB609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E617-5832-482F-B554-10B84900F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91C3-8E49-459A-8297-2D9FE645DFD7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DFB7-1DA6-4720-B038-548E7F45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4C35B-2F5A-4287-ABBB-009BABDCA497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D52B9-40FF-4EE7-A9A3-A1A4F548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err="1"/>
              <a:t>Жири</a:t>
            </a:r>
            <a:r>
              <a:rPr lang="ru-RU" sz="6000" dirty="0"/>
              <a:t> як </a:t>
            </a:r>
            <a:r>
              <a:rPr lang="ru-RU" sz="6000" dirty="0" err="1"/>
              <a:t>компоненти</a:t>
            </a:r>
            <a:r>
              <a:rPr lang="ru-RU" sz="6000" dirty="0"/>
              <a:t> </a:t>
            </a:r>
            <a:r>
              <a:rPr lang="ru-RU" sz="6000" dirty="0" err="1"/>
              <a:t>їжі</a:t>
            </a:r>
            <a:r>
              <a:rPr lang="ru-RU" sz="6000" dirty="0"/>
              <a:t>, </a:t>
            </a:r>
            <a:r>
              <a:rPr lang="ru-RU" sz="6000" dirty="0" err="1"/>
              <a:t>їх</a:t>
            </a:r>
            <a:r>
              <a:rPr lang="ru-RU" sz="6000" dirty="0"/>
              <a:t> </a:t>
            </a:r>
            <a:r>
              <a:rPr lang="ru-RU" sz="6000" dirty="0" err="1"/>
              <a:t>біологічна</a:t>
            </a:r>
            <a:r>
              <a:rPr lang="ru-RU" sz="6000" dirty="0"/>
              <a:t> </a:t>
            </a:r>
            <a:r>
              <a:rPr lang="ru-RU" sz="6000" dirty="0" smtClean="0"/>
              <a:t>роль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Підготувала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Учениця 11 Б класу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Кунтиш</a:t>
            </a:r>
            <a:r>
              <a:rPr lang="uk-UA" dirty="0" smtClean="0"/>
              <a:t> Олександра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3967" y="260648"/>
            <a:ext cx="5824949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6370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Жири є цінними продуктами харчування. Жири бувають рослинного і тваринного походження. У рослинах жир зосереджений в насінні, плодах. Ми споживаємо його у вигляді готових жирів: бобовий, кокосовий, какаовий, пальмовий, кукурудзяний, соєвий, соняшниковий або плодами горіхів, гарбуза,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оливків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тощо. Тваринні жири споживаємо у вигляді сала (яловичий, баранячий,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свинне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сало, жир домашньої птиці), м’яса, риби, сиру, сметани, масла, молока тощо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188639"/>
            <a:ext cx="3911327" cy="260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3068959"/>
            <a:ext cx="3911327" cy="308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785225" cy="267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Найважливішою властивістю жирів, як і всіх </a:t>
            </a:r>
            <a:r>
              <a:rPr lang="uk-UA" sz="2400" dirty="0" err="1"/>
              <a:t>естерів</a:t>
            </a:r>
            <a:r>
              <a:rPr lang="uk-UA" sz="2400" dirty="0"/>
              <a:t>, є їх гідроліз, в результаті якого вони розщеплюються на гліцерин і відповідні карбонові кислоти. Цей процес відбувається в організмі: жири, що входять до складу їжі, під впливом ферментів підшлункового і кишкового соку піддаються гідролізу. Продукти гідролізу – гліцерин і карбонові кислоти – всмоктуються в </a:t>
            </a:r>
            <a:r>
              <a:rPr lang="uk-UA" sz="2400" dirty="0" err="1"/>
              <a:t>кишківнику</a:t>
            </a:r>
            <a:r>
              <a:rPr lang="uk-UA" sz="2400" dirty="0"/>
              <a:t> й знову утворюють жир, необхідний організму</a:t>
            </a:r>
            <a:r>
              <a:rPr lang="uk-UA" sz="2400" dirty="0"/>
              <a:t>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784976" cy="3691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/>
              <a:t>Біологічна роль </a:t>
            </a:r>
            <a:r>
              <a:rPr lang="uk-UA" sz="4000" dirty="0" smtClean="0"/>
              <a:t>жирів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32941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г жиру = 9,3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ккал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225" y="2133600"/>
            <a:ext cx="4572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Жири</a:t>
            </a:r>
            <a:r>
              <a:rPr lang="ru-RU" sz="2400" dirty="0"/>
              <a:t> – </a:t>
            </a:r>
            <a:r>
              <a:rPr lang="ru-RU" sz="2400" dirty="0" err="1"/>
              <a:t>незамінний</a:t>
            </a:r>
            <a:r>
              <a:rPr lang="ru-RU" sz="2400" dirty="0"/>
              <a:t> продукт </a:t>
            </a:r>
            <a:r>
              <a:rPr lang="ru-RU" sz="2400" dirty="0" err="1"/>
              <a:t>харчування</a:t>
            </a:r>
            <a:r>
              <a:rPr lang="ru-RU" sz="2400" dirty="0"/>
              <a:t>. Вони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життєві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: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3075" y="3501008"/>
            <a:ext cx="4692352" cy="30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5" name="Схема 4"/>
          <p:cNvGraphicFramePr/>
          <p:nvPr/>
        </p:nvGraphicFramePr>
        <p:xfrm>
          <a:off x="5095427" y="1268760"/>
          <a:ext cx="403334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Добова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жирів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1–1,5 г на 1 кг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6100" y="1773238"/>
            <a:ext cx="4572000" cy="5016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При </a:t>
            </a:r>
            <a:r>
              <a:rPr lang="ru-RU" sz="2000" dirty="0" err="1"/>
              <a:t>нестачі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надлишку</a:t>
            </a:r>
            <a:r>
              <a:rPr lang="ru-RU" sz="2000" dirty="0"/>
              <a:t> </a:t>
            </a:r>
            <a:r>
              <a:rPr lang="ru-RU" sz="2000" dirty="0" err="1"/>
              <a:t>жирів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жирового </a:t>
            </a:r>
            <a:r>
              <a:rPr lang="ru-RU" sz="2000" dirty="0" err="1"/>
              <a:t>обміну</a:t>
            </a:r>
            <a:r>
              <a:rPr lang="ru-RU" sz="2000" dirty="0"/>
              <a:t>. В жировому </a:t>
            </a:r>
            <a:r>
              <a:rPr lang="ru-RU" sz="2000" dirty="0" err="1"/>
              <a:t>обміні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роль </a:t>
            </a:r>
            <a:r>
              <a:rPr lang="ru-RU" sz="2000" dirty="0" err="1"/>
              <a:t>відіграє</a:t>
            </a:r>
            <a:r>
              <a:rPr lang="ru-RU" sz="2000" dirty="0"/>
              <a:t> </a:t>
            </a:r>
            <a:r>
              <a:rPr lang="ru-RU" sz="2000" dirty="0" err="1"/>
              <a:t>печінка</a:t>
            </a:r>
            <a:r>
              <a:rPr lang="ru-RU" sz="2000" dirty="0"/>
              <a:t>. При </a:t>
            </a:r>
            <a:r>
              <a:rPr lang="ru-RU" sz="2000" dirty="0" err="1"/>
              <a:t>надлишку</a:t>
            </a:r>
            <a:r>
              <a:rPr lang="ru-RU" sz="2000" dirty="0"/>
              <a:t> </a:t>
            </a:r>
            <a:r>
              <a:rPr lang="ru-RU" sz="2000" dirty="0" err="1"/>
              <a:t>жирів</a:t>
            </a:r>
            <a:r>
              <a:rPr lang="ru-RU" sz="2000" dirty="0"/>
              <a:t>, </a:t>
            </a:r>
            <a:r>
              <a:rPr lang="ru-RU" sz="2000" dirty="0" err="1"/>
              <a:t>стресовому</a:t>
            </a:r>
            <a:r>
              <a:rPr lang="ru-RU" sz="2000" dirty="0"/>
              <a:t> </a:t>
            </a:r>
            <a:r>
              <a:rPr lang="ru-RU" sz="2000" dirty="0" err="1"/>
              <a:t>стані</a:t>
            </a:r>
            <a:r>
              <a:rPr lang="ru-RU" sz="2000" dirty="0"/>
              <a:t> у кров </a:t>
            </a:r>
            <a:r>
              <a:rPr lang="ru-RU" sz="2000" dirty="0" err="1"/>
              <a:t>потрапляють</a:t>
            </a:r>
            <a:r>
              <a:rPr lang="ru-RU" sz="2000" dirty="0"/>
              <a:t> </a:t>
            </a:r>
            <a:r>
              <a:rPr lang="ru-RU" sz="2000" dirty="0" err="1"/>
              <a:t>жирні</a:t>
            </a:r>
            <a:r>
              <a:rPr lang="ru-RU" sz="2000" dirty="0"/>
              <a:t> </a:t>
            </a:r>
            <a:r>
              <a:rPr lang="ru-RU" sz="2000" dirty="0" err="1"/>
              <a:t>кислоти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накопичуються</a:t>
            </a:r>
            <a:r>
              <a:rPr lang="ru-RU" sz="2000" dirty="0"/>
              <a:t> в </a:t>
            </a:r>
            <a:r>
              <a:rPr lang="ru-RU" sz="2000" dirty="0" err="1"/>
              <a:t>печінці</a:t>
            </a:r>
            <a:r>
              <a:rPr lang="ru-RU" sz="2000" dirty="0"/>
              <a:t> (норма жиру в </a:t>
            </a:r>
            <a:r>
              <a:rPr lang="ru-RU" sz="2000" dirty="0" err="1"/>
              <a:t>печінці</a:t>
            </a:r>
            <a:r>
              <a:rPr lang="ru-RU" sz="2000" dirty="0"/>
              <a:t> – 5%),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жирового </a:t>
            </a:r>
            <a:r>
              <a:rPr lang="ru-RU" sz="2000" dirty="0" err="1"/>
              <a:t>переродження</a:t>
            </a:r>
            <a:r>
              <a:rPr lang="ru-RU" sz="2000" dirty="0"/>
              <a:t> </a:t>
            </a:r>
            <a:r>
              <a:rPr lang="ru-RU" sz="2000" dirty="0" err="1"/>
              <a:t>печінки</a:t>
            </a:r>
            <a:r>
              <a:rPr lang="ru-RU" sz="2000" dirty="0"/>
              <a:t>. В </a:t>
            </a:r>
            <a:r>
              <a:rPr lang="ru-RU" sz="2000" dirty="0" err="1"/>
              <a:t>судинах</a:t>
            </a:r>
            <a:r>
              <a:rPr lang="ru-RU" sz="2000" dirty="0"/>
              <a:t>, особливо головного </a:t>
            </a:r>
            <a:r>
              <a:rPr lang="ru-RU" sz="2000" dirty="0" err="1"/>
              <a:t>мозку</a:t>
            </a:r>
            <a:r>
              <a:rPr lang="ru-RU" sz="2000" dirty="0"/>
              <a:t> й </a:t>
            </a:r>
            <a:r>
              <a:rPr lang="ru-RU" sz="2000" dirty="0" err="1"/>
              <a:t>нижніх</a:t>
            </a:r>
            <a:r>
              <a:rPr lang="ru-RU" sz="2000" dirty="0"/>
              <a:t> </a:t>
            </a:r>
            <a:r>
              <a:rPr lang="ru-RU" sz="2000" dirty="0" err="1"/>
              <a:t>кінцівках</a:t>
            </a:r>
            <a:r>
              <a:rPr lang="ru-RU" sz="2000" dirty="0"/>
              <a:t>, </a:t>
            </a:r>
            <a:r>
              <a:rPr lang="ru-RU" sz="2000" dirty="0" err="1"/>
              <a:t>серці</a:t>
            </a:r>
            <a:r>
              <a:rPr lang="ru-RU" sz="2000" dirty="0"/>
              <a:t> </a:t>
            </a:r>
            <a:r>
              <a:rPr lang="ru-RU" sz="2000" dirty="0" err="1"/>
              <a:t>утворюються</a:t>
            </a:r>
            <a:r>
              <a:rPr lang="ru-RU" sz="2000" dirty="0"/>
              <a:t> </a:t>
            </a:r>
            <a:r>
              <a:rPr lang="ru-RU" sz="2000" dirty="0" err="1"/>
              <a:t>атеросклеротичні</a:t>
            </a:r>
            <a:r>
              <a:rPr lang="ru-RU" sz="2000" dirty="0"/>
              <a:t> бляшки, </a:t>
            </a:r>
            <a:r>
              <a:rPr lang="ru-RU" sz="2000" dirty="0" err="1"/>
              <a:t>звужується</a:t>
            </a:r>
            <a:r>
              <a:rPr lang="ru-RU" sz="2000" dirty="0"/>
              <a:t> русло </a:t>
            </a:r>
            <a:r>
              <a:rPr lang="ru-RU" sz="2000" dirty="0" err="1"/>
              <a:t>судин</a:t>
            </a:r>
            <a:r>
              <a:rPr lang="ru-RU" sz="2000" dirty="0"/>
              <a:t>, </a:t>
            </a:r>
            <a:r>
              <a:rPr lang="ru-RU" sz="2000" dirty="0" err="1"/>
              <a:t>судини</a:t>
            </a:r>
            <a:r>
              <a:rPr lang="ru-RU" sz="2000" dirty="0"/>
              <a:t>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еластичними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</a:t>
            </a:r>
            <a:r>
              <a:rPr lang="ru-RU" sz="2000" dirty="0" err="1"/>
              <a:t>паралічу</a:t>
            </a:r>
            <a:r>
              <a:rPr lang="ru-RU" sz="2000" dirty="0"/>
              <a:t>, </a:t>
            </a:r>
            <a:r>
              <a:rPr lang="ru-RU" sz="2000" dirty="0" err="1"/>
              <a:t>інфаркту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268605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455988"/>
            <a:ext cx="40608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052513"/>
            <a:ext cx="4762501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196850"/>
            <a:ext cx="5580063" cy="378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При нестачі жирів виникають авітамінози, хронічні захворювання шкіри.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Корисними для вживання є олії, які містять у своєму складі незамінні жирні кислоти (в організмі вони не синтезуються). Ненасичені жирні кислоти,  які входять до складу оливкової олії сприяють розчиненню жовчних каменів.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94075"/>
            <a:ext cx="43561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566988"/>
            <a:ext cx="40481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0" y="284163"/>
            <a:ext cx="36052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/>
              <a:t>Обмін жирів в </a:t>
            </a:r>
            <a:r>
              <a:rPr lang="uk-UA" sz="4000" dirty="0" smtClean="0"/>
              <a:t>організмі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412875"/>
            <a:ext cx="4176713" cy="5262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Частково </a:t>
            </a:r>
            <a:r>
              <a:rPr lang="uk-UA" sz="2400" dirty="0" err="1"/>
              <a:t>емульгований</a:t>
            </a:r>
            <a:r>
              <a:rPr lang="uk-UA" sz="2400" dirty="0"/>
              <a:t> в ротовій порожнині жир потрапляє в шлунок й </a:t>
            </a:r>
            <a:r>
              <a:rPr lang="uk-UA" sz="2400" dirty="0" err="1"/>
              <a:t>кишківник</a:t>
            </a:r>
            <a:r>
              <a:rPr lang="uk-UA" sz="2400" dirty="0"/>
              <a:t>. У шлунку під дією ферментів та </a:t>
            </a:r>
            <a:r>
              <a:rPr lang="uk-UA" sz="2400" dirty="0" err="1"/>
              <a:t>кишківнику</a:t>
            </a:r>
            <a:r>
              <a:rPr lang="uk-UA" sz="2400" dirty="0"/>
              <a:t>, під дією панкреатичного соку, він </a:t>
            </a:r>
            <a:r>
              <a:rPr lang="uk-UA" sz="2400" dirty="0" err="1"/>
              <a:t>гідролізує</a:t>
            </a:r>
            <a:r>
              <a:rPr lang="uk-UA" sz="2400" dirty="0"/>
              <a:t> на гліцерин та жирні кислоти. Жирні кислоти нерозчинні, тому сполучаючись з жовчними кислотами, вони утворюють розчинні комплекси, які </a:t>
            </a:r>
            <a:r>
              <a:rPr lang="uk-UA" sz="2400" dirty="0" err="1"/>
              <a:t>всмокчуються</a:t>
            </a:r>
            <a:r>
              <a:rPr lang="uk-UA" sz="2400" dirty="0"/>
              <a:t> в епітелій </a:t>
            </a:r>
            <a:r>
              <a:rPr lang="uk-UA" sz="2400" dirty="0" err="1"/>
              <a:t>кишківника</a:t>
            </a:r>
            <a:r>
              <a:rPr lang="uk-UA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3" y="1298575"/>
            <a:ext cx="401002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-114300"/>
            <a:ext cx="10556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7475"/>
            <a:ext cx="8785225" cy="341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Тут комплекс розпадається, а жовчні кислоти через кров’яне русло потрапляють в печінку. Гліцерин як водорозчинний також проникає в епітелій </a:t>
            </a:r>
            <a:r>
              <a:rPr lang="uk-UA" sz="2400" dirty="0" err="1"/>
              <a:t>кишківника</a:t>
            </a:r>
            <a:r>
              <a:rPr lang="uk-UA" sz="2400" dirty="0"/>
              <a:t>, де з гліцерину й кислот синтезується жир тіла. Частина синтезованого жиру через кров’яне русло потрапляє в жирову клітковину, врешті відкладаючись </a:t>
            </a:r>
            <a:r>
              <a:rPr lang="uk-UA" sz="2400" dirty="0" err="1"/>
              <a:t>прозапас</a:t>
            </a:r>
            <a:r>
              <a:rPr lang="uk-UA" sz="2400" dirty="0"/>
              <a:t>. Частина через кров’яне русло потрапляє до клітин й органів. Тут відбувається гідроліз жиру, окиснення утвореного гліцерину та жирних кислот через ряд проміжних стадій до СО2 і Н2О з виділенням тепла.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341688"/>
            <a:ext cx="444658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9131" y="3667090"/>
            <a:ext cx="4372037" cy="242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299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 як компоненти їжі, їх біологічна роль</dc:title>
  <dc:creator>SASHA</dc:creator>
  <cp:lastModifiedBy>КК</cp:lastModifiedBy>
  <cp:revision>6</cp:revision>
  <dcterms:created xsi:type="dcterms:W3CDTF">2015-01-19T08:39:27Z</dcterms:created>
  <dcterms:modified xsi:type="dcterms:W3CDTF">2015-01-20T10:18:46Z</dcterms:modified>
</cp:coreProperties>
</file>