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00392" cy="1470025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 природного добору</a:t>
            </a:r>
            <a:endParaRPr lang="uk-UA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8144" y="4869160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+mj-lt"/>
              </a:rPr>
              <a:t>Підготувала:</a:t>
            </a:r>
          </a:p>
          <a:p>
            <a:r>
              <a:rPr lang="uk-UA" sz="2400" dirty="0" smtClean="0">
                <a:latin typeface="+mj-lt"/>
              </a:rPr>
              <a:t>учениця 11-А класу </a:t>
            </a:r>
          </a:p>
          <a:p>
            <a:r>
              <a:rPr lang="uk-UA" sz="2400" dirty="0" smtClean="0">
                <a:latin typeface="+mj-lt"/>
              </a:rPr>
              <a:t>Вепрук Анастасія</a:t>
            </a:r>
            <a:endParaRPr lang="uk-UA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164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1772816"/>
            <a:ext cx="580193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>
              <a:lnSpc>
                <a:spcPct val="150000"/>
              </a:lnSpc>
            </a:pPr>
            <a:r>
              <a:rPr lang="uk-UA" sz="2000" b="1" dirty="0" smtClean="0"/>
              <a:t>Природний добір </a:t>
            </a:r>
            <a:r>
              <a:rPr lang="uk-UA" sz="2000" dirty="0" smtClean="0"/>
              <a:t>- процес, який призводить до виживання і переважного розмноження більш пристосованих до даних умов середовища особин, що володіють корисними спадковими ознаками.</a:t>
            </a:r>
          </a:p>
          <a:p>
            <a:pPr indent="265113">
              <a:lnSpc>
                <a:spcPct val="150000"/>
              </a:lnSpc>
            </a:pPr>
            <a:r>
              <a:rPr lang="uk-UA" sz="2000" dirty="0"/>
              <a:t>Залежно від спрямування адаптаційних змін природний добір буває </a:t>
            </a:r>
            <a:r>
              <a:rPr lang="uk-UA" sz="2000" b="1" dirty="0"/>
              <a:t>стабілізуючим, рушійним і </a:t>
            </a:r>
            <a:r>
              <a:rPr lang="uk-UA" sz="2000" b="1" dirty="0" err="1"/>
              <a:t>розриваючим</a:t>
            </a:r>
            <a:r>
              <a:rPr lang="uk-UA" sz="2000" dirty="0" smtClean="0"/>
              <a:t>.</a:t>
            </a:r>
            <a:endParaRPr lang="uk-UA" sz="2000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195736" y="188640"/>
            <a:ext cx="4608512" cy="648072"/>
          </a:xfrm>
        </p:spPr>
        <p:txBody>
          <a:bodyPr>
            <a:normAutofit/>
          </a:bodyPr>
          <a:lstStyle/>
          <a:p>
            <a:r>
              <a:rPr lang="uk-UA" b="1" dirty="0"/>
              <a:t>Природний добір </a:t>
            </a:r>
          </a:p>
        </p:txBody>
      </p:sp>
      <p:pic>
        <p:nvPicPr>
          <p:cNvPr id="1031" name="Picture 7" descr="&amp;Pcy;&amp;rcy;&amp;icy;&amp;rcy;&amp;ocy;&amp;dcy;&amp;ncy;&amp;icy;&amp;jcy; &amp;dcy;&amp;ocy;&amp;bcy;&amp;iukcy;&amp;r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1728192" cy="4641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056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/>
              <a:t>Стабілізуючий добір </a:t>
            </a:r>
            <a:endParaRPr lang="uk-UA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88024" y="1629362"/>
            <a:ext cx="40324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/>
            <a:r>
              <a:rPr lang="uk-UA" sz="2000" dirty="0" smtClean="0"/>
              <a:t>Він </a:t>
            </a:r>
            <a:r>
              <a:rPr lang="uk-UA" sz="2000" dirty="0"/>
              <a:t>підтримує сталість певного фенотипу, який найбільше відповідає середовищу, і відкидає будь-які менш пристосувальні зміни. Цим він звужує межі модифікаційної мінливості, тобто норму реакції. </a:t>
            </a:r>
            <a:endParaRPr lang="uk-UA" sz="2000" dirty="0" smtClean="0"/>
          </a:p>
          <a:p>
            <a:pPr indent="363538"/>
            <a:r>
              <a:rPr lang="uk-UA" sz="2000" dirty="0" smtClean="0"/>
              <a:t>Наслідком </a:t>
            </a:r>
            <a:r>
              <a:rPr lang="uk-UA" sz="2000" dirty="0"/>
              <a:t>дії стабілізуючого добору є досконала пристосованість до певних умов існування, або спеціалізація видів (наприклад, ярусність рослин). </a:t>
            </a:r>
          </a:p>
        </p:txBody>
      </p:sp>
      <p:pic>
        <p:nvPicPr>
          <p:cNvPr id="4101" name="Picture 5" descr="http://subject.com.ua/biology/medical/medical.files/image2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4248472" cy="294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90939" y="4941168"/>
            <a:ext cx="4572000" cy="87286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61938">
              <a:lnSpc>
                <a:spcPct val="150000"/>
              </a:lnSpc>
            </a:pPr>
            <a:r>
              <a:rPr lang="uk-UA" dirty="0"/>
              <a:t>Стабілізуючий добір проявляється в постійних умовах довкілля. </a:t>
            </a:r>
          </a:p>
        </p:txBody>
      </p:sp>
    </p:spTree>
    <p:extLst>
      <p:ext uri="{BB962C8B-B14F-4D97-AF65-F5344CB8AC3E}">
        <p14:creationId xmlns:p14="http://schemas.microsoft.com/office/powerpoint/2010/main" val="630930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smtClean="0"/>
              <a:t>Рушійний (спрямований) добір </a:t>
            </a:r>
            <a:endParaRPr lang="uk-UA" sz="3200" b="1" dirty="0"/>
          </a:p>
        </p:txBody>
      </p:sp>
      <p:pic>
        <p:nvPicPr>
          <p:cNvPr id="3076" name="Picture 4" descr="http://subject.com.ua/biology/medical/medical.files/image2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46" y="1700808"/>
            <a:ext cx="4309804" cy="260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02626" y="1858107"/>
            <a:ext cx="4320480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1938">
              <a:lnSpc>
                <a:spcPct val="150000"/>
              </a:lnSpc>
            </a:pPr>
            <a:r>
              <a:rPr lang="uk-UA" dirty="0" smtClean="0"/>
              <a:t>Він </a:t>
            </a:r>
            <a:r>
              <a:rPr lang="uk-UA" dirty="0"/>
              <a:t>зберігає спадкові зміни, що відповідають змінам у довкіллі. Завдяки дії рушійного добору в певний бік зсувається і норма реакції.</a:t>
            </a:r>
          </a:p>
          <a:p>
            <a:pPr indent="261938">
              <a:lnSpc>
                <a:spcPct val="150000"/>
              </a:lnSpc>
            </a:pPr>
            <a:r>
              <a:rPr lang="uk-UA" dirty="0" smtClean="0"/>
              <a:t>Наприклад</a:t>
            </a:r>
            <a:r>
              <a:rPr lang="uk-UA" dirty="0"/>
              <a:t>, під час заселення ґрунту як середовища життя у різних неспоріднених груп тварин кінцівки перетворилися на копальні (вовчок, жуки-гнойовики, кроти тощо).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0484" y="4437112"/>
            <a:ext cx="45649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1938">
              <a:lnSpc>
                <a:spcPct val="150000"/>
              </a:lnSpc>
            </a:pPr>
            <a:r>
              <a:rPr lang="uk-UA" dirty="0"/>
              <a:t>Рушійний добір відбувається за змін умов довкілля або під час пристосувань організмів до нових умов у разі розширення ареалу. </a:t>
            </a:r>
          </a:p>
        </p:txBody>
      </p:sp>
    </p:spTree>
    <p:extLst>
      <p:ext uri="{BB962C8B-B14F-4D97-AF65-F5344CB8AC3E}">
        <p14:creationId xmlns:p14="http://schemas.microsoft.com/office/powerpoint/2010/main" val="228950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 err="1" smtClean="0"/>
              <a:t>Розриваючий</a:t>
            </a:r>
            <a:r>
              <a:rPr lang="uk-UA" sz="3200" b="1" dirty="0" smtClean="0"/>
              <a:t> (</a:t>
            </a:r>
            <a:r>
              <a:rPr lang="uk-UA" sz="3200" b="1" dirty="0" err="1" smtClean="0"/>
              <a:t>дизруптивний</a:t>
            </a:r>
            <a:r>
              <a:rPr lang="uk-UA" sz="3200" b="1" dirty="0" smtClean="0"/>
              <a:t>) добір </a:t>
            </a:r>
            <a:endParaRPr lang="uk-UA" sz="3200" b="1" dirty="0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006" y="2348880"/>
            <a:ext cx="4255482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860032" y="1443841"/>
            <a:ext cx="4032448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1938">
              <a:lnSpc>
                <a:spcPct val="150000"/>
              </a:lnSpc>
            </a:pPr>
            <a:r>
              <a:rPr lang="uk-UA" dirty="0" err="1"/>
              <a:t>Розриваючий</a:t>
            </a:r>
            <a:r>
              <a:rPr lang="uk-UA" dirty="0"/>
              <a:t> добір діє одночасно у двох, рідше — кількох напрямах, однак не сприяє збереженню усереднених (проміжних) станів ознак. </a:t>
            </a:r>
            <a:r>
              <a:rPr lang="uk-UA" dirty="0" smtClean="0"/>
              <a:t>Так </a:t>
            </a:r>
            <a:r>
              <a:rPr lang="uk-UA" dirty="0" err="1"/>
              <a:t>розриваючий</a:t>
            </a:r>
            <a:r>
              <a:rPr lang="uk-UA" dirty="0"/>
              <a:t> добір сприяє виникненню кількох різних фенотипів в одній популяції (явище поліморфізму</a:t>
            </a:r>
            <a:r>
              <a:rPr lang="uk-UA" dirty="0" smtClean="0"/>
              <a:t>), що забезпечує її пристосування до нестабільних умов життя.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950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/>
              <a:t>Вторинні форми природного відбору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16832"/>
            <a:ext cx="8352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>
              <a:lnSpc>
                <a:spcPct val="150000"/>
              </a:lnSpc>
            </a:pPr>
            <a:r>
              <a:rPr lang="uk-UA" dirty="0" smtClean="0"/>
              <a:t>Статевий </a:t>
            </a:r>
            <a:r>
              <a:rPr lang="uk-UA" dirty="0"/>
              <a:t>добір — обмеження участі у розмноженні особин зі слабко розвиненими статевими ознаками.</a:t>
            </a:r>
          </a:p>
          <a:p>
            <a:pPr indent="536575">
              <a:lnSpc>
                <a:spcPct val="150000"/>
              </a:lnSpc>
            </a:pPr>
            <a:endParaRPr lang="uk-UA" dirty="0"/>
          </a:p>
          <a:p>
            <a:pPr indent="536575">
              <a:lnSpc>
                <a:spcPct val="150000"/>
              </a:lnSpc>
            </a:pPr>
            <a:r>
              <a:rPr lang="uk-UA" dirty="0"/>
              <a:t>Груповий добір — окремий випадок природного добору, при якому відбувається диференційоване виживання цілих популяцій, що відбувається при вимиранні інших популяцій того ж виду.</a:t>
            </a:r>
          </a:p>
        </p:txBody>
      </p:sp>
    </p:spTree>
    <p:extLst>
      <p:ext uri="{BB962C8B-B14F-4D97-AF65-F5344CB8AC3E}">
        <p14:creationId xmlns:p14="http://schemas.microsoft.com/office/powerpoint/2010/main" val="228950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87F35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144</TotalTime>
  <Words>282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Форми природного добору</vt:lpstr>
      <vt:lpstr>Природний добір </vt:lpstr>
      <vt:lpstr>Стабілізуючий добір </vt:lpstr>
      <vt:lpstr>Рушійний (спрямований) добір </vt:lpstr>
      <vt:lpstr>Розриваючий (дизруптивний) добір </vt:lpstr>
      <vt:lpstr>Вторинні форми природного відбору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Anastasia</dc:creator>
  <cp:lastModifiedBy>Anastasia</cp:lastModifiedBy>
  <cp:revision>14</cp:revision>
  <dcterms:created xsi:type="dcterms:W3CDTF">2014-03-27T20:59:57Z</dcterms:created>
  <dcterms:modified xsi:type="dcterms:W3CDTF">2014-04-05T13:41:34Z</dcterms:modified>
</cp:coreProperties>
</file>