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37EDB-EEC8-4997-B2E4-E4D0E46165F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0A1E326-CB03-4683-94E0-B6B0177C6112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</a:rPr>
            <a:t>Станом на 2010 рік на території палацово-паркового ансамблю зростало 350000 дерев. У період розквіту епохи правління Людовика </a:t>
          </a:r>
          <a:r>
            <a:rPr lang="en-US" b="1" dirty="0" smtClean="0">
              <a:solidFill>
                <a:schemeClr val="tx1"/>
              </a:solidFill>
            </a:rPr>
            <a:t>XIV, </a:t>
          </a:r>
          <a:r>
            <a:rPr lang="uk-UA" b="1" dirty="0" smtClean="0">
              <a:solidFill>
                <a:schemeClr val="tx1"/>
              </a:solidFill>
            </a:rPr>
            <a:t>палацові парки охоплювали площу 8300 гектарів, по всьому периметру вони були оточені огорожею, в якій було влаштовано 22 розкішних проїзди. У наш час сади оточені поясом лісистої місцевості, яка на сході межує з житловими кварталами міста Версаль, на північному сході — з муніципалітетом </a:t>
          </a:r>
          <a:r>
            <a:rPr lang="uk-UA" b="1" dirty="0" err="1" smtClean="0">
              <a:solidFill>
                <a:schemeClr val="tx1"/>
              </a:solidFill>
            </a:rPr>
            <a:t>Ле-Шене</a:t>
          </a:r>
          <a:r>
            <a:rPr lang="uk-UA" b="1" dirty="0" smtClean="0">
              <a:solidFill>
                <a:schemeClr val="tx1"/>
              </a:solidFill>
            </a:rPr>
            <a:t>, на півночі — з національним Дендрарієм </a:t>
          </a:r>
          <a:r>
            <a:rPr lang="uk-UA" b="1" dirty="0" err="1" smtClean="0">
              <a:solidFill>
                <a:schemeClr val="tx1"/>
              </a:solidFill>
            </a:rPr>
            <a:t>Шеврьолу</a:t>
          </a:r>
          <a:r>
            <a:rPr lang="uk-UA" b="1" dirty="0" smtClean="0">
              <a:solidFill>
                <a:schemeClr val="tx1"/>
              </a:solidFill>
            </a:rPr>
            <a:t>, на заході прилягає до Версальської рівнини (охоронюваний заказник), а на півдні — до лісу </a:t>
          </a:r>
          <a:r>
            <a:rPr lang="uk-UA" b="1" dirty="0" err="1" smtClean="0">
              <a:solidFill>
                <a:schemeClr val="tx1"/>
              </a:solidFill>
            </a:rPr>
            <a:t>Саторі</a:t>
          </a:r>
          <a:r>
            <a:rPr lang="uk-UA" b="1" dirty="0" smtClean="0">
              <a:solidFill>
                <a:schemeClr val="tx1"/>
              </a:solidFill>
            </a:rPr>
            <a:t>.</a:t>
          </a:r>
          <a:endParaRPr lang="uk-UA" b="1" dirty="0">
            <a:solidFill>
              <a:schemeClr val="tx1"/>
            </a:solidFill>
          </a:endParaRPr>
        </a:p>
      </dgm:t>
    </dgm:pt>
    <dgm:pt modelId="{55829A4A-052D-4A45-AE50-7C476169CDF6}" type="parTrans" cxnId="{CAE9EFF9-124B-4599-A80F-70A9AFFCBE3D}">
      <dgm:prSet/>
      <dgm:spPr/>
      <dgm:t>
        <a:bodyPr/>
        <a:lstStyle/>
        <a:p>
          <a:endParaRPr lang="uk-UA"/>
        </a:p>
      </dgm:t>
    </dgm:pt>
    <dgm:pt modelId="{6C0E2301-9C79-4C7E-806B-61AC52722944}" type="sibTrans" cxnId="{CAE9EFF9-124B-4599-A80F-70A9AFFCBE3D}">
      <dgm:prSet/>
      <dgm:spPr/>
      <dgm:t>
        <a:bodyPr/>
        <a:lstStyle/>
        <a:p>
          <a:endParaRPr lang="uk-UA"/>
        </a:p>
      </dgm:t>
    </dgm:pt>
    <dgm:pt modelId="{18DD0830-B191-47E6-A81C-CE81C46BA2FD}" type="pres">
      <dgm:prSet presAssocID="{43237EDB-EEC8-4997-B2E4-E4D0E46165F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B794AE0-9270-424C-A2B9-D19685F88E05}" type="pres">
      <dgm:prSet presAssocID="{D0A1E326-CB03-4683-94E0-B6B0177C6112}" presName="circ1TxSh" presStyleLbl="vennNode1" presStyleIdx="0" presStyleCnt="1" custScaleX="119698"/>
      <dgm:spPr/>
      <dgm:t>
        <a:bodyPr/>
        <a:lstStyle/>
        <a:p>
          <a:endParaRPr lang="uk-UA"/>
        </a:p>
      </dgm:t>
    </dgm:pt>
  </dgm:ptLst>
  <dgm:cxnLst>
    <dgm:cxn modelId="{CAE9EFF9-124B-4599-A80F-70A9AFFCBE3D}" srcId="{43237EDB-EEC8-4997-B2E4-E4D0E46165F4}" destId="{D0A1E326-CB03-4683-94E0-B6B0177C6112}" srcOrd="0" destOrd="0" parTransId="{55829A4A-052D-4A45-AE50-7C476169CDF6}" sibTransId="{6C0E2301-9C79-4C7E-806B-61AC52722944}"/>
    <dgm:cxn modelId="{48689AC8-18AA-4645-8C08-F697B636659E}" type="presOf" srcId="{D0A1E326-CB03-4683-94E0-B6B0177C6112}" destId="{EB794AE0-9270-424C-A2B9-D19685F88E05}" srcOrd="0" destOrd="0" presId="urn:microsoft.com/office/officeart/2005/8/layout/venn1"/>
    <dgm:cxn modelId="{2D48719C-A8DB-449A-B4CF-57099F711A31}" type="presOf" srcId="{43237EDB-EEC8-4997-B2E4-E4D0E46165F4}" destId="{18DD0830-B191-47E6-A81C-CE81C46BA2FD}" srcOrd="0" destOrd="0" presId="urn:microsoft.com/office/officeart/2005/8/layout/venn1"/>
    <dgm:cxn modelId="{8E340E3A-CC3A-4F61-814B-5F42FD8383D1}" type="presParOf" srcId="{18DD0830-B191-47E6-A81C-CE81C46BA2FD}" destId="{EB794AE0-9270-424C-A2B9-D19685F88E0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DB44A-349E-49FE-AE19-8E6DD3BE1C5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A6E616F-CF05-44FE-A7CE-F4DF8D2B1D87}">
      <dgm:prSet custT="1"/>
      <dgm:spPr/>
      <dgm:t>
        <a:bodyPr/>
        <a:lstStyle/>
        <a:p>
          <a:pPr rtl="0"/>
          <a:r>
            <a:rPr lang="uk-UA" sz="2000" dirty="0" smtClean="0"/>
            <a:t>У 1792 році за указом Національного конвенту деякі дерева в садах були зрубані, попри те що фрагменти Великого парку вже були поділені на частини і зруйновані. Передчуваючи потенційну загрозу Версалю, Луї Клод Рішар (1754–1821) — онук Клода Рішара, управитель ботанічних садів — намагався переконати уряд зберегти Версаль. Він досяг успіху у захисті Великого парку, а загроза руйнування Малого парку зникла після пропозиції використовувати партери під овочеві городи, а відкриті області парку для висаджування фруктових дерев. На щастя, ці ідеї ніколи не були здійснені, проте, сади стали відкриті для народу і було незвично бачити, як люди прали свою білизну у фонтанах і розвішували її поряд на чагарниках.</a:t>
          </a:r>
          <a:endParaRPr lang="uk-UA" sz="2000" dirty="0"/>
        </a:p>
      </dgm:t>
    </dgm:pt>
    <dgm:pt modelId="{D5061B29-2921-4269-9A2F-F5264C93C9A7}" type="parTrans" cxnId="{1CA9D786-3585-427C-93AD-96272014DA7C}">
      <dgm:prSet/>
      <dgm:spPr/>
      <dgm:t>
        <a:bodyPr/>
        <a:lstStyle/>
        <a:p>
          <a:endParaRPr lang="uk-UA"/>
        </a:p>
      </dgm:t>
    </dgm:pt>
    <dgm:pt modelId="{C6BB7846-ADD8-4478-B7C2-1EFCE230E543}" type="sibTrans" cxnId="{1CA9D786-3585-427C-93AD-96272014DA7C}">
      <dgm:prSet/>
      <dgm:spPr/>
      <dgm:t>
        <a:bodyPr/>
        <a:lstStyle/>
        <a:p>
          <a:endParaRPr lang="uk-UA"/>
        </a:p>
      </dgm:t>
    </dgm:pt>
    <dgm:pt modelId="{93EE8616-17B3-4684-B9D1-C3A0983702E8}" type="pres">
      <dgm:prSet presAssocID="{5E1DB44A-349E-49FE-AE19-8E6DD3BE1C5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9BAE065-3B53-4D50-9FCB-9AF3B80C3D22}" type="pres">
      <dgm:prSet presAssocID="{0A6E616F-CF05-44FE-A7CE-F4DF8D2B1D87}" presName="circ1TxSh" presStyleLbl="vennNode1" presStyleIdx="0" presStyleCnt="1" custScaleX="143596"/>
      <dgm:spPr/>
      <dgm:t>
        <a:bodyPr/>
        <a:lstStyle/>
        <a:p>
          <a:endParaRPr lang="uk-UA"/>
        </a:p>
      </dgm:t>
    </dgm:pt>
  </dgm:ptLst>
  <dgm:cxnLst>
    <dgm:cxn modelId="{1CA9D786-3585-427C-93AD-96272014DA7C}" srcId="{5E1DB44A-349E-49FE-AE19-8E6DD3BE1C5A}" destId="{0A6E616F-CF05-44FE-A7CE-F4DF8D2B1D87}" srcOrd="0" destOrd="0" parTransId="{D5061B29-2921-4269-9A2F-F5264C93C9A7}" sibTransId="{C6BB7846-ADD8-4478-B7C2-1EFCE230E543}"/>
    <dgm:cxn modelId="{6E9F1FCE-CA4D-4B53-B529-9C40BEFF4355}" type="presOf" srcId="{0A6E616F-CF05-44FE-A7CE-F4DF8D2B1D87}" destId="{09BAE065-3B53-4D50-9FCB-9AF3B80C3D22}" srcOrd="0" destOrd="0" presId="urn:microsoft.com/office/officeart/2005/8/layout/venn1"/>
    <dgm:cxn modelId="{62332A0C-899C-4960-90EB-BD5949FD2447}" type="presOf" srcId="{5E1DB44A-349E-49FE-AE19-8E6DD3BE1C5A}" destId="{93EE8616-17B3-4684-B9D1-C3A0983702E8}" srcOrd="0" destOrd="0" presId="urn:microsoft.com/office/officeart/2005/8/layout/venn1"/>
    <dgm:cxn modelId="{2E346A89-2A45-456E-8B58-A9821271EEC6}" type="presParOf" srcId="{93EE8616-17B3-4684-B9D1-C3A0983702E8}" destId="{09BAE065-3B53-4D50-9FCB-9AF3B80C3D2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03708-E5A1-4C81-8551-3DAB640A352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C817593-471B-43B3-A8A1-89108AFB1004}">
      <dgm:prSet/>
      <dgm:spPr/>
      <dgm:t>
        <a:bodyPr/>
        <a:lstStyle/>
        <a:p>
          <a:pPr rtl="0"/>
          <a:r>
            <a:rPr lang="uk-UA" dirty="0" smtClean="0"/>
            <a:t>Епоха Наполеона Бонапарта обійшла Версаль своєю увагою. У палаці була обставлена </a:t>
          </a:r>
          <a:r>
            <a:rPr lang="uk-UA" dirty="0" err="1" smtClean="0"/>
            <a:t>​​анфілада</a:t>
          </a:r>
          <a:r>
            <a:rPr lang="uk-UA" dirty="0" smtClean="0"/>
            <a:t> кімнат для імператриці Марії-Луїзи; сади залишилися в незмінному вигляді, за винятком фатальної вирубки дерев в Боскеті «</a:t>
          </a:r>
          <a:r>
            <a:rPr lang="uk-UA" dirty="0" err="1" smtClean="0"/>
            <a:t>Триумфальна</a:t>
          </a:r>
          <a:r>
            <a:rPr lang="uk-UA" dirty="0" smtClean="0"/>
            <a:t> Арка» і в Боскеті Трьох Фонтанів. Масштабна ерозія ґрунтів вимагала висадки нових дерев.</a:t>
          </a:r>
          <a:endParaRPr lang="uk-UA" dirty="0"/>
        </a:p>
      </dgm:t>
    </dgm:pt>
    <dgm:pt modelId="{3FA63C80-086E-4271-8167-6CB7B28E7AE5}" type="parTrans" cxnId="{364EE7B1-2AEE-4673-A8CD-F612138F0B2B}">
      <dgm:prSet/>
      <dgm:spPr/>
      <dgm:t>
        <a:bodyPr/>
        <a:lstStyle/>
        <a:p>
          <a:endParaRPr lang="uk-UA"/>
        </a:p>
      </dgm:t>
    </dgm:pt>
    <dgm:pt modelId="{D7B5C63A-E922-4493-B451-EB95E3CB7C66}" type="sibTrans" cxnId="{364EE7B1-2AEE-4673-A8CD-F612138F0B2B}">
      <dgm:prSet/>
      <dgm:spPr/>
      <dgm:t>
        <a:bodyPr/>
        <a:lstStyle/>
        <a:p>
          <a:endParaRPr lang="uk-UA"/>
        </a:p>
      </dgm:t>
    </dgm:pt>
    <dgm:pt modelId="{D362F090-0842-47B1-A6B0-4107CD0C67BF}" type="pres">
      <dgm:prSet presAssocID="{F9603708-E5A1-4C81-8551-3DAB640A352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86AC1B0-2F0E-4F80-88E2-D4EEA7AC1695}" type="pres">
      <dgm:prSet presAssocID="{3C817593-471B-43B3-A8A1-89108AFB1004}" presName="circ1TxSh" presStyleLbl="vennNode1" presStyleIdx="0" presStyleCnt="1" custScaleX="139889"/>
      <dgm:spPr/>
      <dgm:t>
        <a:bodyPr/>
        <a:lstStyle/>
        <a:p>
          <a:endParaRPr lang="uk-UA"/>
        </a:p>
      </dgm:t>
    </dgm:pt>
  </dgm:ptLst>
  <dgm:cxnLst>
    <dgm:cxn modelId="{6CA4DD18-0A52-499A-BE56-E8C0C78E2D86}" type="presOf" srcId="{F9603708-E5A1-4C81-8551-3DAB640A352B}" destId="{D362F090-0842-47B1-A6B0-4107CD0C67BF}" srcOrd="0" destOrd="0" presId="urn:microsoft.com/office/officeart/2005/8/layout/venn1"/>
    <dgm:cxn modelId="{DE57FD30-2431-409C-B05E-F53E9EDBA42F}" type="presOf" srcId="{3C817593-471B-43B3-A8A1-89108AFB1004}" destId="{786AC1B0-2F0E-4F80-88E2-D4EEA7AC1695}" srcOrd="0" destOrd="0" presId="urn:microsoft.com/office/officeart/2005/8/layout/venn1"/>
    <dgm:cxn modelId="{364EE7B1-2AEE-4673-A8CD-F612138F0B2B}" srcId="{F9603708-E5A1-4C81-8551-3DAB640A352B}" destId="{3C817593-471B-43B3-A8A1-89108AFB1004}" srcOrd="0" destOrd="0" parTransId="{3FA63C80-086E-4271-8167-6CB7B28E7AE5}" sibTransId="{D7B5C63A-E922-4493-B451-EB95E3CB7C66}"/>
    <dgm:cxn modelId="{6B925216-196B-4947-BF80-BD13BBF0DC84}" type="presParOf" srcId="{D362F090-0842-47B1-A6B0-4107CD0C67BF}" destId="{786AC1B0-2F0E-4F80-88E2-D4EEA7AC169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56E65-0C25-4B61-BAF7-0FDE21E10D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007B2F-EB51-4585-9576-FD4AF97ABCB9}">
      <dgm:prSet/>
      <dgm:spPr/>
      <dgm:t>
        <a:bodyPr/>
        <a:lstStyle/>
        <a:p>
          <a:pPr rtl="0"/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відновлення</a:t>
          </a:r>
          <a:r>
            <a:rPr lang="ru-RU" dirty="0" smtClean="0"/>
            <a:t> </a:t>
          </a:r>
          <a:r>
            <a:rPr lang="ru-RU" dirty="0" err="1" smtClean="0"/>
            <a:t>монархії</a:t>
          </a:r>
          <a:r>
            <a:rPr lang="ru-RU" dirty="0" smtClean="0"/>
            <a:t> </a:t>
          </a:r>
          <a:r>
            <a:rPr lang="ru-RU" dirty="0" err="1" smtClean="0"/>
            <a:t>Бурбонів</a:t>
          </a:r>
          <a:r>
            <a:rPr lang="ru-RU" dirty="0" smtClean="0"/>
            <a:t> в 1814 </a:t>
          </a:r>
          <a:r>
            <a:rPr lang="ru-RU" dirty="0" err="1" smtClean="0"/>
            <a:t>році</a:t>
          </a:r>
          <a:r>
            <a:rPr lang="ru-RU" dirty="0" smtClean="0"/>
            <a:t> сади Версаля </a:t>
          </a:r>
          <a:r>
            <a:rPr lang="ru-RU" dirty="0" err="1" smtClean="0"/>
            <a:t>піддалися</a:t>
          </a:r>
          <a:r>
            <a:rPr lang="ru-RU" dirty="0" smtClean="0"/>
            <a:t> першим </a:t>
          </a:r>
          <a:r>
            <a:rPr lang="ru-RU" dirty="0" err="1" smtClean="0"/>
            <a:t>змінам</a:t>
          </a:r>
          <a:r>
            <a:rPr lang="ru-RU" dirty="0" smtClean="0"/>
            <a:t> з </a:t>
          </a:r>
          <a:r>
            <a:rPr lang="ru-RU" dirty="0" err="1" smtClean="0"/>
            <a:t>часів</a:t>
          </a:r>
          <a:r>
            <a:rPr lang="ru-RU" dirty="0" smtClean="0"/>
            <a:t> </a:t>
          </a:r>
          <a:r>
            <a:rPr lang="ru-RU" dirty="0" err="1" smtClean="0"/>
            <a:t>Французької</a:t>
          </a:r>
          <a:r>
            <a:rPr lang="ru-RU" dirty="0" smtClean="0"/>
            <a:t> </a:t>
          </a:r>
          <a:r>
            <a:rPr lang="ru-RU" dirty="0" err="1" smtClean="0"/>
            <a:t>революції</a:t>
          </a:r>
          <a:r>
            <a:rPr lang="ru-RU" dirty="0" smtClean="0"/>
            <a:t>. У 1817 </a:t>
          </a:r>
          <a:r>
            <a:rPr lang="ru-RU" dirty="0" err="1" smtClean="0"/>
            <a:t>році</a:t>
          </a:r>
          <a:r>
            <a:rPr lang="ru-RU" dirty="0" smtClean="0"/>
            <a:t> Людовик XVIII </a:t>
          </a:r>
          <a:r>
            <a:rPr lang="ru-RU" dirty="0" err="1" smtClean="0"/>
            <a:t>доручив</a:t>
          </a:r>
          <a:r>
            <a:rPr lang="ru-RU" dirty="0" smtClean="0"/>
            <a:t> </a:t>
          </a:r>
          <a:r>
            <a:rPr lang="ru-RU" dirty="0" err="1" smtClean="0"/>
            <a:t>Острів</a:t>
          </a:r>
          <a:r>
            <a:rPr lang="ru-RU" dirty="0" smtClean="0"/>
            <a:t> Короля і </a:t>
          </a:r>
          <a:r>
            <a:rPr lang="ru-RU" dirty="0" err="1" smtClean="0"/>
            <a:t>Дзеркальний</a:t>
          </a:r>
          <a:r>
            <a:rPr lang="ru-RU" dirty="0" smtClean="0"/>
            <a:t> </a:t>
          </a:r>
          <a:r>
            <a:rPr lang="ru-RU" dirty="0" err="1" smtClean="0"/>
            <a:t>басейн</a:t>
          </a:r>
          <a:r>
            <a:rPr lang="ru-RU" dirty="0" smtClean="0"/>
            <a:t> </a:t>
          </a:r>
          <a:r>
            <a:rPr lang="ru-RU" dirty="0" err="1" smtClean="0"/>
            <a:t>перетворити</a:t>
          </a:r>
          <a:r>
            <a:rPr lang="ru-RU" dirty="0" smtClean="0"/>
            <a:t> на сад, </a:t>
          </a:r>
          <a:r>
            <a:rPr lang="ru-RU" dirty="0" err="1" smtClean="0"/>
            <a:t>спланований</a:t>
          </a:r>
          <a:r>
            <a:rPr lang="ru-RU" dirty="0" smtClean="0"/>
            <a:t> в </a:t>
          </a:r>
          <a:r>
            <a:rPr lang="ru-RU" dirty="0" err="1" smtClean="0"/>
            <a:t>англійському</a:t>
          </a:r>
          <a:r>
            <a:rPr lang="ru-RU" dirty="0" smtClean="0"/>
            <a:t> </a:t>
          </a:r>
          <a:r>
            <a:rPr lang="ru-RU" dirty="0" err="1" smtClean="0"/>
            <a:t>стилі</a:t>
          </a:r>
          <a:r>
            <a:rPr lang="ru-RU" dirty="0" smtClean="0"/>
            <a:t> — Сад Короля. Велика </a:t>
          </a:r>
          <a:r>
            <a:rPr lang="ru-RU" dirty="0" err="1" smtClean="0"/>
            <a:t>частина</a:t>
          </a:r>
          <a:r>
            <a:rPr lang="ru-RU" dirty="0" smtClean="0"/>
            <a:t> </a:t>
          </a:r>
          <a:r>
            <a:rPr lang="ru-RU" dirty="0" err="1" smtClean="0"/>
            <a:t>чудових</a:t>
          </a:r>
          <a:r>
            <a:rPr lang="ru-RU" dirty="0" smtClean="0"/>
            <a:t> </a:t>
          </a:r>
          <a:r>
            <a:rPr lang="ru-RU" dirty="0" err="1" smtClean="0"/>
            <a:t>рослин</a:t>
          </a:r>
          <a:r>
            <a:rPr lang="ru-RU" dirty="0" smtClean="0"/>
            <a:t> </a:t>
          </a:r>
          <a:r>
            <a:rPr lang="ru-RU" dirty="0" err="1" smtClean="0"/>
            <a:t>була</a:t>
          </a:r>
          <a:r>
            <a:rPr lang="ru-RU" dirty="0" smtClean="0"/>
            <a:t> </a:t>
          </a:r>
          <a:r>
            <a:rPr lang="ru-RU" dirty="0" err="1" smtClean="0"/>
            <a:t>знищена</a:t>
          </a:r>
          <a:r>
            <a:rPr lang="ru-RU" dirty="0" smtClean="0"/>
            <a:t> тут ураганом 1999 року.</a:t>
          </a:r>
          <a:endParaRPr lang="uk-UA" dirty="0"/>
        </a:p>
      </dgm:t>
    </dgm:pt>
    <dgm:pt modelId="{94DC8844-4C36-464C-BB4E-E73EE024AE51}" type="parTrans" cxnId="{BD5C29CC-1536-4B47-BA1C-BC31B38E5D6A}">
      <dgm:prSet/>
      <dgm:spPr/>
      <dgm:t>
        <a:bodyPr/>
        <a:lstStyle/>
        <a:p>
          <a:endParaRPr lang="uk-UA"/>
        </a:p>
      </dgm:t>
    </dgm:pt>
    <dgm:pt modelId="{03478895-64D8-41AE-BF9B-50267A79FF74}" type="sibTrans" cxnId="{BD5C29CC-1536-4B47-BA1C-BC31B38E5D6A}">
      <dgm:prSet/>
      <dgm:spPr/>
      <dgm:t>
        <a:bodyPr/>
        <a:lstStyle/>
        <a:p>
          <a:endParaRPr lang="uk-UA"/>
        </a:p>
      </dgm:t>
    </dgm:pt>
    <dgm:pt modelId="{EC04C889-C6BA-42A5-9AC1-894E725D0244}" type="pres">
      <dgm:prSet presAssocID="{3B956E65-0C25-4B61-BAF7-0FDE21E10D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F744570-F6F9-4EB1-A607-FC872C18D3FE}" type="pres">
      <dgm:prSet presAssocID="{73007B2F-EB51-4585-9576-FD4AF97ABCB9}" presName="circ1TxSh" presStyleLbl="vennNode1" presStyleIdx="0" presStyleCnt="1" custScaleX="136094" custScaleY="100000"/>
      <dgm:spPr/>
      <dgm:t>
        <a:bodyPr/>
        <a:lstStyle/>
        <a:p>
          <a:endParaRPr lang="uk-UA"/>
        </a:p>
      </dgm:t>
    </dgm:pt>
  </dgm:ptLst>
  <dgm:cxnLst>
    <dgm:cxn modelId="{3B881412-F448-48E3-9020-58ED751C2771}" type="presOf" srcId="{3B956E65-0C25-4B61-BAF7-0FDE21E10D8E}" destId="{EC04C889-C6BA-42A5-9AC1-894E725D0244}" srcOrd="0" destOrd="0" presId="urn:microsoft.com/office/officeart/2005/8/layout/venn1"/>
    <dgm:cxn modelId="{21FD949B-D54F-4605-ADEF-CD6D05482F6C}" type="presOf" srcId="{73007B2F-EB51-4585-9576-FD4AF97ABCB9}" destId="{1F744570-F6F9-4EB1-A607-FC872C18D3FE}" srcOrd="0" destOrd="0" presId="urn:microsoft.com/office/officeart/2005/8/layout/venn1"/>
    <dgm:cxn modelId="{BD5C29CC-1536-4B47-BA1C-BC31B38E5D6A}" srcId="{3B956E65-0C25-4B61-BAF7-0FDE21E10D8E}" destId="{73007B2F-EB51-4585-9576-FD4AF97ABCB9}" srcOrd="0" destOrd="0" parTransId="{94DC8844-4C36-464C-BB4E-E73EE024AE51}" sibTransId="{03478895-64D8-41AE-BF9B-50267A79FF74}"/>
    <dgm:cxn modelId="{FA29B9DB-59F4-4373-8D42-36AD828C8D0E}" type="presParOf" srcId="{EC04C889-C6BA-42A5-9AC1-894E725D0244}" destId="{1F744570-F6F9-4EB1-A607-FC872C18D3F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6FC1E-C083-4BC0-B34B-CA319487597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2B4AA6F-58C6-41E6-9F7B-530A6F0E75C2}">
      <dgm:prSet/>
      <dgm:spPr/>
      <dgm:t>
        <a:bodyPr/>
        <a:lstStyle/>
        <a:p>
          <a:pPr rtl="0"/>
          <a:r>
            <a:rPr lang="ru-RU" smtClean="0"/>
            <a:t>У той час як більша частина внутрішнього оздоблення палацу була безповоротно зімненна щоб влаштувати Музей всіх славних перемог Франції (відкритий Луї-Філіппом I 10 червня 1837 року), сади і парк залишилися недоторканими. Якщо не брати до уваги державний візит Королеви Вікторії та Принца Альберта в 1855 році, під час якого в садах було влаштовано урочисне торжество, що нагадало свята Людовика XIV, Наполеон III нехтував Версалем, надаючи перевагу Комп'єнському палацу.</a:t>
          </a:r>
          <a:endParaRPr lang="uk-UA"/>
        </a:p>
      </dgm:t>
    </dgm:pt>
    <dgm:pt modelId="{D497BA01-199D-4B0D-95EC-9A240514D9DE}" type="parTrans" cxnId="{D1430E66-DBAF-4DD5-80ED-35A3687338F0}">
      <dgm:prSet/>
      <dgm:spPr/>
      <dgm:t>
        <a:bodyPr/>
        <a:lstStyle/>
        <a:p>
          <a:endParaRPr lang="uk-UA"/>
        </a:p>
      </dgm:t>
    </dgm:pt>
    <dgm:pt modelId="{23789128-4DBD-4A44-8305-DE65844C3FDE}" type="sibTrans" cxnId="{D1430E66-DBAF-4DD5-80ED-35A3687338F0}">
      <dgm:prSet/>
      <dgm:spPr/>
      <dgm:t>
        <a:bodyPr/>
        <a:lstStyle/>
        <a:p>
          <a:endParaRPr lang="uk-UA"/>
        </a:p>
      </dgm:t>
    </dgm:pt>
    <dgm:pt modelId="{9526B5BD-3017-4429-8816-B30E1F9793F8}" type="pres">
      <dgm:prSet presAssocID="{B9B6FC1E-C083-4BC0-B34B-CA31948759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C43AEB9-E456-4FA4-BFCB-0764EBF385CE}" type="pres">
      <dgm:prSet presAssocID="{42B4AA6F-58C6-41E6-9F7B-530A6F0E75C2}" presName="circ1TxSh" presStyleLbl="vennNode1" presStyleIdx="0" presStyleCnt="1" custScaleX="154899"/>
      <dgm:spPr/>
      <dgm:t>
        <a:bodyPr/>
        <a:lstStyle/>
        <a:p>
          <a:endParaRPr lang="uk-UA"/>
        </a:p>
      </dgm:t>
    </dgm:pt>
  </dgm:ptLst>
  <dgm:cxnLst>
    <dgm:cxn modelId="{23DA6BC1-F99A-4837-9A5C-7557835C2AF9}" type="presOf" srcId="{42B4AA6F-58C6-41E6-9F7B-530A6F0E75C2}" destId="{DC43AEB9-E456-4FA4-BFCB-0764EBF385CE}" srcOrd="0" destOrd="0" presId="urn:microsoft.com/office/officeart/2005/8/layout/venn1"/>
    <dgm:cxn modelId="{613C9461-7D02-4BD9-B585-2B2DC4B38CFE}" type="presOf" srcId="{B9B6FC1E-C083-4BC0-B34B-CA3194875974}" destId="{9526B5BD-3017-4429-8816-B30E1F9793F8}" srcOrd="0" destOrd="0" presId="urn:microsoft.com/office/officeart/2005/8/layout/venn1"/>
    <dgm:cxn modelId="{D1430E66-DBAF-4DD5-80ED-35A3687338F0}" srcId="{B9B6FC1E-C083-4BC0-B34B-CA3194875974}" destId="{42B4AA6F-58C6-41E6-9F7B-530A6F0E75C2}" srcOrd="0" destOrd="0" parTransId="{D497BA01-199D-4B0D-95EC-9A240514D9DE}" sibTransId="{23789128-4DBD-4A44-8305-DE65844C3FDE}"/>
    <dgm:cxn modelId="{DD81B629-5DEE-4A41-86B8-49E7A66BD27D}" type="presParOf" srcId="{9526B5BD-3017-4429-8816-B30E1F9793F8}" destId="{DC43AEB9-E456-4FA4-BFCB-0764EBF385C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92A5DF-75F5-4589-B274-6C49AD95D7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80192F6-245B-4597-951B-D5587E4E2299}">
      <dgm:prSet/>
      <dgm:spPr/>
      <dgm:t>
        <a:bodyPr/>
        <a:lstStyle/>
        <a:p>
          <a:pPr rtl="0"/>
          <a:r>
            <a:rPr lang="uk-UA" smtClean="0"/>
            <a:t>Після того як П'єр де Нолак обійняв посаду керівника музею в 1892 році, у Версалі настала нова ера історичних досліджень. Нолак, пристрасний вчений і архіваріус, почав по фрагментах збирати до купи історичне минуле Версаля і, згодом, встановив критерії реставрації палацу і збереження садів, які діють і в наші дні.</a:t>
          </a:r>
          <a:endParaRPr lang="uk-UA"/>
        </a:p>
      </dgm:t>
    </dgm:pt>
    <dgm:pt modelId="{C878D0F3-8548-4466-AED7-5BC96EA66C7F}" type="parTrans" cxnId="{CC667F7F-7774-4400-925A-236D100F59A8}">
      <dgm:prSet/>
      <dgm:spPr/>
      <dgm:t>
        <a:bodyPr/>
        <a:lstStyle/>
        <a:p>
          <a:endParaRPr lang="uk-UA"/>
        </a:p>
      </dgm:t>
    </dgm:pt>
    <dgm:pt modelId="{0FA332D8-5919-41EB-AC8D-3BB6221D322C}" type="sibTrans" cxnId="{CC667F7F-7774-4400-925A-236D100F59A8}">
      <dgm:prSet/>
      <dgm:spPr/>
      <dgm:t>
        <a:bodyPr/>
        <a:lstStyle/>
        <a:p>
          <a:endParaRPr lang="uk-UA"/>
        </a:p>
      </dgm:t>
    </dgm:pt>
    <dgm:pt modelId="{F72FA09B-8FC4-40DE-A755-A34DC5B1D656}" type="pres">
      <dgm:prSet presAssocID="{3F92A5DF-75F5-4589-B274-6C49AD95D72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B5CE619-3E38-49EE-BEC0-E34CD019C04F}" type="pres">
      <dgm:prSet presAssocID="{880192F6-245B-4597-951B-D5587E4E2299}" presName="circ1TxSh" presStyleLbl="vennNode1" presStyleIdx="0" presStyleCnt="1" custScaleX="144293"/>
      <dgm:spPr/>
      <dgm:t>
        <a:bodyPr/>
        <a:lstStyle/>
        <a:p>
          <a:endParaRPr lang="uk-UA"/>
        </a:p>
      </dgm:t>
    </dgm:pt>
  </dgm:ptLst>
  <dgm:cxnLst>
    <dgm:cxn modelId="{CC667F7F-7774-4400-925A-236D100F59A8}" srcId="{3F92A5DF-75F5-4589-B274-6C49AD95D728}" destId="{880192F6-245B-4597-951B-D5587E4E2299}" srcOrd="0" destOrd="0" parTransId="{C878D0F3-8548-4466-AED7-5BC96EA66C7F}" sibTransId="{0FA332D8-5919-41EB-AC8D-3BB6221D322C}"/>
    <dgm:cxn modelId="{31973B89-53DB-4C28-B29F-1322F8A022DC}" type="presOf" srcId="{880192F6-245B-4597-951B-D5587E4E2299}" destId="{5B5CE619-3E38-49EE-BEC0-E34CD019C04F}" srcOrd="0" destOrd="0" presId="urn:microsoft.com/office/officeart/2005/8/layout/venn1"/>
    <dgm:cxn modelId="{CE1073D1-7839-48F9-8940-B2CECC728327}" type="presOf" srcId="{3F92A5DF-75F5-4589-B274-6C49AD95D728}" destId="{F72FA09B-8FC4-40DE-A755-A34DC5B1D656}" srcOrd="0" destOrd="0" presId="urn:microsoft.com/office/officeart/2005/8/layout/venn1"/>
    <dgm:cxn modelId="{A9381B31-B6FA-44B0-800E-EF20DB37684A}" type="presParOf" srcId="{F72FA09B-8FC4-40DE-A755-A34DC5B1D656}" destId="{5B5CE619-3E38-49EE-BEC0-E34CD019C04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94AE0-9270-424C-A2B9-D19685F88E05}">
      <dsp:nvSpPr>
        <dsp:cNvPr id="0" name=""/>
        <dsp:cNvSpPr/>
      </dsp:nvSpPr>
      <dsp:spPr>
        <a:xfrm>
          <a:off x="467555" y="0"/>
          <a:ext cx="8208888" cy="6858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tx1"/>
              </a:solidFill>
            </a:rPr>
            <a:t>Станом на 2010 рік на території палацово-паркового ансамблю зростало 350000 дерев. У період розквіту епохи правління Людовика </a:t>
          </a:r>
          <a:r>
            <a:rPr lang="en-US" sz="2300" b="1" kern="1200" dirty="0" smtClean="0">
              <a:solidFill>
                <a:schemeClr val="tx1"/>
              </a:solidFill>
            </a:rPr>
            <a:t>XIV, </a:t>
          </a:r>
          <a:r>
            <a:rPr lang="uk-UA" sz="2300" b="1" kern="1200" dirty="0" smtClean="0">
              <a:solidFill>
                <a:schemeClr val="tx1"/>
              </a:solidFill>
            </a:rPr>
            <a:t>палацові парки охоплювали площу 8300 гектарів, по всьому периметру вони були оточені огорожею, в якій було влаштовано 22 розкішних проїзди. У наш час сади оточені поясом лісистої місцевості, яка на сході межує з житловими кварталами міста Версаль, на північному сході — з муніципалітетом </a:t>
          </a:r>
          <a:r>
            <a:rPr lang="uk-UA" sz="2300" b="1" kern="1200" dirty="0" err="1" smtClean="0">
              <a:solidFill>
                <a:schemeClr val="tx1"/>
              </a:solidFill>
            </a:rPr>
            <a:t>Ле-Шене</a:t>
          </a:r>
          <a:r>
            <a:rPr lang="uk-UA" sz="2300" b="1" kern="1200" dirty="0" smtClean="0">
              <a:solidFill>
                <a:schemeClr val="tx1"/>
              </a:solidFill>
            </a:rPr>
            <a:t>, на півночі — з національним Дендрарієм </a:t>
          </a:r>
          <a:r>
            <a:rPr lang="uk-UA" sz="2300" b="1" kern="1200" dirty="0" err="1" smtClean="0">
              <a:solidFill>
                <a:schemeClr val="tx1"/>
              </a:solidFill>
            </a:rPr>
            <a:t>Шеврьолу</a:t>
          </a:r>
          <a:r>
            <a:rPr lang="uk-UA" sz="2300" b="1" kern="1200" dirty="0" smtClean="0">
              <a:solidFill>
                <a:schemeClr val="tx1"/>
              </a:solidFill>
            </a:rPr>
            <a:t>, на заході прилягає до Версальської рівнини (охоронюваний заказник), а на півдні — до лісу </a:t>
          </a:r>
          <a:r>
            <a:rPr lang="uk-UA" sz="2300" b="1" kern="1200" dirty="0" err="1" smtClean="0">
              <a:solidFill>
                <a:schemeClr val="tx1"/>
              </a:solidFill>
            </a:rPr>
            <a:t>Саторі</a:t>
          </a:r>
          <a:r>
            <a:rPr lang="uk-UA" sz="2300" b="1" kern="1200" dirty="0" smtClean="0">
              <a:solidFill>
                <a:schemeClr val="tx1"/>
              </a:solidFill>
            </a:rPr>
            <a:t>.</a:t>
          </a:r>
          <a:endParaRPr lang="uk-UA" sz="2300" b="1" kern="1200" dirty="0">
            <a:solidFill>
              <a:schemeClr val="tx1"/>
            </a:solidFill>
          </a:endParaRPr>
        </a:p>
      </dsp:txBody>
      <dsp:txXfrm>
        <a:off x="1669719" y="1004331"/>
        <a:ext cx="5804560" cy="484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42227B-A1A0-43F4-844F-B5F4D506E5EA}" type="datetimeFigureOut">
              <a:rPr lang="uk-UA" smtClean="0"/>
              <a:t>13.03.2014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17D3E7-B928-4106-9BA7-EC2540B3B9C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Сади і парк </a:t>
            </a:r>
            <a:r>
              <a:rPr lang="uk-UA" dirty="0" smtClean="0"/>
              <a:t>Версаля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Виконала учениця 11 класу</a:t>
            </a:r>
            <a:br>
              <a:rPr lang="uk-UA" sz="2400" dirty="0" smtClean="0"/>
            </a:br>
            <a:r>
              <a:rPr lang="uk-UA" sz="2400" dirty="0" err="1" smtClean="0"/>
              <a:t>Сидоряк</a:t>
            </a:r>
            <a:r>
              <a:rPr lang="uk-UA" sz="2400" dirty="0" smtClean="0"/>
              <a:t> Алла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6814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lumMod val="50000"/>
                <a:lumOff val="5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6" y="260648"/>
            <a:ext cx="9289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i="1" dirty="0">
                <a:latin typeface="Batang" panose="02030600000101010101" pitchFamily="18" charset="-127"/>
                <a:ea typeface="Batang" panose="02030600000101010101" pitchFamily="18" charset="-127"/>
              </a:rPr>
              <a:t>Часи правління Людовика </a:t>
            </a:r>
            <a:r>
              <a:rPr lang="en-US" sz="4400" i="1" dirty="0">
                <a:latin typeface="Batang" panose="02030600000101010101" pitchFamily="18" charset="-127"/>
                <a:ea typeface="Batang" panose="02030600000101010101" pitchFamily="18" charset="-127"/>
              </a:rPr>
              <a:t>XVI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708" y="1124744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	</a:t>
            </a:r>
            <a:r>
              <a:rPr lang="uk-UA" sz="2000" dirty="0" smtClean="0"/>
              <a:t>Після </a:t>
            </a:r>
            <a:r>
              <a:rPr lang="uk-UA" sz="2000" dirty="0"/>
              <a:t>сходження на трон Людовика </a:t>
            </a:r>
            <a:r>
              <a:rPr lang="en-US" sz="2000" dirty="0"/>
              <a:t>XVI </a:t>
            </a:r>
            <a:r>
              <a:rPr lang="uk-UA" sz="2000" dirty="0"/>
              <a:t>парк і сади Версаля зазнали змін, схожих на Четверту будівельну кампанію Людовика </a:t>
            </a:r>
            <a:r>
              <a:rPr lang="en-US" sz="2000" dirty="0" smtClean="0"/>
              <a:t>XIV. </a:t>
            </a:r>
            <a:r>
              <a:rPr lang="uk-UA" sz="2000" dirty="0"/>
              <a:t>Під впливом нових ідей, пропагованих Жан-Жаком Руссо і філософською партією, взимку 1774–1775 років сади були повністю пересаджені. Дерева й кущі, висаджені в епоху Людовика </a:t>
            </a:r>
            <a:r>
              <a:rPr lang="en-US" sz="2000" dirty="0"/>
              <a:t>XIV, </a:t>
            </a:r>
            <a:r>
              <a:rPr lang="uk-UA" sz="2000" dirty="0"/>
              <a:t>зрубали або викорчували для того </a:t>
            </a:r>
            <a:r>
              <a:rPr lang="uk-UA" sz="2000" dirty="0" err="1"/>
              <a:t>щобфранцузький</a:t>
            </a:r>
            <a:r>
              <a:rPr lang="uk-UA" sz="2000" dirty="0"/>
              <a:t> </a:t>
            </a:r>
            <a:r>
              <a:rPr lang="uk-UA" sz="2000" dirty="0" err="1"/>
              <a:t>сад Ленотра і Ардуен-Мансара перетво</a:t>
            </a:r>
            <a:r>
              <a:rPr lang="uk-UA" sz="2000" dirty="0"/>
              <a:t>рити на парк англійського стилю.</a:t>
            </a:r>
          </a:p>
          <a:p>
            <a:r>
              <a:rPr lang="uk-UA" sz="2000" dirty="0"/>
              <a:t>Спроба перетворити шедеври </a:t>
            </a:r>
            <a:r>
              <a:rPr lang="uk-UA" sz="2000" dirty="0" err="1"/>
              <a:t>Ленотра</a:t>
            </a:r>
            <a:r>
              <a:rPr lang="uk-UA" sz="2000" dirty="0"/>
              <a:t> в пейзажний парк англійського стилю закінчилася невдачею. Поставленої мети досягти не змогли. Значною мірою через топологію ландшафту від англійської естетики відмовилися і сади пересадили знову в стилі регулярного парку. Однак, маючи намір заощадити, Людовик </a:t>
            </a:r>
            <a:r>
              <a:rPr lang="en-US" sz="2000" dirty="0"/>
              <a:t>XVI </a:t>
            </a:r>
            <a:r>
              <a:rPr lang="uk-UA" sz="2000" dirty="0"/>
              <a:t>доручив </a:t>
            </a:r>
            <a:r>
              <a:rPr lang="uk-UA" sz="2000" dirty="0" err="1"/>
              <a:t>замінити </a:t>
            </a:r>
            <a:r>
              <a:rPr lang="uk-UA" sz="2000" dirty="0" err="1" smtClean="0"/>
              <a:t>палі</a:t>
            </a:r>
            <a:r>
              <a:rPr lang="uk-UA" sz="2000" dirty="0" smtClean="0"/>
              <a:t>садники — </a:t>
            </a:r>
            <a:r>
              <a:rPr lang="uk-UA" sz="2000" dirty="0"/>
              <a:t>підстриженийживопліт, що утворює стіни боскетів і дуже трудомісткий у виконанні — на ряди лип і каштанів. Крім цього кілька боскетів, створених в епоху Короля-Сонця, зруйнували або значно перебудували. Найбільш істотним внеском в сади в епоху правління Людовика </a:t>
            </a:r>
            <a:r>
              <a:rPr lang="en-US" sz="2000" dirty="0"/>
              <a:t>XVI </a:t>
            </a:r>
            <a:r>
              <a:rPr lang="uk-UA" sz="2000" dirty="0"/>
              <a:t>став Грот Аполлона. Печера з грубого каменю, споруджена як боскет англійського стилю, стала </a:t>
            </a:r>
            <a:r>
              <a:rPr lang="uk-UA" sz="2000" dirty="0" err="1"/>
              <a:t>шедевр</a:t>
            </a:r>
            <a:r>
              <a:rPr lang="uk-UA" sz="2000" dirty="0"/>
              <a:t>ом Гюбера Робера. Там розмістили статуї зі зруйнованого Грота </a:t>
            </a:r>
            <a:r>
              <a:rPr lang="uk-UA" sz="2000" dirty="0" err="1" smtClean="0"/>
              <a:t>Фетіди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1350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Французька </a:t>
            </a:r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Революція</a:t>
            </a:r>
            <a:endParaRPr lang="uk-UA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48784280"/>
              </p:ext>
            </p:extLst>
          </p:nvPr>
        </p:nvGraphicFramePr>
        <p:xfrm>
          <a:off x="-36004" y="1204303"/>
          <a:ext cx="9144000" cy="565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118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99723056"/>
              </p:ext>
            </p:extLst>
          </p:nvPr>
        </p:nvGraphicFramePr>
        <p:xfrm>
          <a:off x="467544" y="1038048"/>
          <a:ext cx="8352928" cy="555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19672" y="22385"/>
            <a:ext cx="7200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Епоха Наполеона 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</a:t>
            </a:r>
            <a:endParaRPr lang="uk-UA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94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345" y="188640"/>
            <a:ext cx="8316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Період Реставрації</a:t>
            </a:r>
            <a:endParaRPr lang="uk-UA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4895497"/>
              </p:ext>
            </p:extLst>
          </p:nvPr>
        </p:nvGraphicFramePr>
        <p:xfrm>
          <a:off x="0" y="1340769"/>
          <a:ext cx="911932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828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96" y="116632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Період Липневої Монархії; Друга Імперія</a:t>
            </a:r>
            <a:endParaRPr lang="uk-UA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12036884"/>
              </p:ext>
            </p:extLst>
          </p:nvPr>
        </p:nvGraphicFramePr>
        <p:xfrm>
          <a:off x="107504" y="1870958"/>
          <a:ext cx="8774276" cy="498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526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П'єр де </a:t>
            </a:r>
            <a:r>
              <a:rPr lang="uk-UA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Нолак</a:t>
            </a:r>
            <a:endParaRPr lang="uk-UA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5188964"/>
              </p:ext>
            </p:extLst>
          </p:nvPr>
        </p:nvGraphicFramePr>
        <p:xfrm>
          <a:off x="0" y="1204303"/>
          <a:ext cx="9144000" cy="565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971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" y="116633"/>
            <a:ext cx="5112568" cy="3433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03" y="116633"/>
            <a:ext cx="5503796" cy="3433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" y="3456714"/>
            <a:ext cx="4741987" cy="3401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56" y="3456714"/>
            <a:ext cx="4359795" cy="32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1236" y="332656"/>
            <a:ext cx="83972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Сади і парк Версаля</a:t>
            </a:r>
            <a:r>
              <a:rPr lang="ru-RU" sz="2800" dirty="0"/>
              <a:t> </a:t>
            </a:r>
            <a:r>
              <a:rPr lang="ru-RU" sz="2800" dirty="0" err="1"/>
              <a:t>знаходяться</a:t>
            </a:r>
            <a:r>
              <a:rPr lang="ru-RU" sz="2800" dirty="0"/>
              <a:t> на </a:t>
            </a:r>
            <a:r>
              <a:rPr lang="ru-RU" sz="2800" dirty="0" err="1"/>
              <a:t>частині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колишніх</a:t>
            </a:r>
            <a:r>
              <a:rPr lang="ru-RU" sz="2800" dirty="0"/>
              <a:t> </a:t>
            </a:r>
            <a:r>
              <a:rPr lang="ru-RU" sz="2800" dirty="0" err="1"/>
              <a:t>Королівських</a:t>
            </a:r>
            <a:r>
              <a:rPr lang="ru-RU" sz="2800" dirty="0"/>
              <a:t> </a:t>
            </a:r>
            <a:r>
              <a:rPr lang="ru-RU" sz="2800" dirty="0" err="1"/>
              <a:t>володінь</a:t>
            </a:r>
            <a:r>
              <a:rPr lang="ru-RU" sz="2800" dirty="0"/>
              <a:t> у </a:t>
            </a:r>
            <a:r>
              <a:rPr lang="ru-RU" sz="2800" dirty="0" err="1"/>
              <a:t>Версалі</a:t>
            </a:r>
            <a:r>
              <a:rPr lang="ru-RU" sz="2800" dirty="0"/>
              <a:t> і є </a:t>
            </a:r>
            <a:r>
              <a:rPr lang="ru-RU" sz="2800" dirty="0" err="1"/>
              <a:t>частиною</a:t>
            </a:r>
            <a:r>
              <a:rPr lang="ru-RU" sz="2800" dirty="0"/>
              <a:t> </a:t>
            </a:r>
            <a:r>
              <a:rPr lang="ru-RU" sz="2800" dirty="0" err="1"/>
              <a:t>Палацово</a:t>
            </a:r>
            <a:r>
              <a:rPr lang="ru-RU" sz="2800" dirty="0"/>
              <a:t>-паркового ансамблю Версаля. </a:t>
            </a:r>
            <a:r>
              <a:rPr lang="ru-RU" sz="2800" dirty="0" err="1"/>
              <a:t>Розташовані</a:t>
            </a:r>
            <a:r>
              <a:rPr lang="ru-RU" sz="2800" dirty="0"/>
              <a:t> на </a:t>
            </a:r>
            <a:r>
              <a:rPr lang="ru-RU" sz="2800" dirty="0" err="1"/>
              <a:t>захід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 палацу, сади </a:t>
            </a:r>
            <a:r>
              <a:rPr lang="ru-RU" sz="2800" dirty="0" err="1"/>
              <a:t>займають</a:t>
            </a:r>
            <a:r>
              <a:rPr lang="ru-RU" sz="2800" dirty="0"/>
              <a:t> </a:t>
            </a:r>
            <a:r>
              <a:rPr lang="ru-RU" sz="2800" dirty="0" err="1"/>
              <a:t>площу</a:t>
            </a:r>
            <a:r>
              <a:rPr lang="ru-RU" sz="2800" dirty="0"/>
              <a:t> 815 </a:t>
            </a:r>
            <a:r>
              <a:rPr lang="ru-RU" sz="2800" dirty="0" err="1"/>
              <a:t>гектарів</a:t>
            </a:r>
            <a:r>
              <a:rPr lang="ru-RU" sz="2800" dirty="0"/>
              <a:t>, велика </a:t>
            </a:r>
            <a:r>
              <a:rPr lang="ru-RU" sz="2800" dirty="0" err="1"/>
              <a:t>частина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упорядкована</a:t>
            </a:r>
            <a:r>
              <a:rPr lang="ru-RU" sz="2800" dirty="0"/>
              <a:t> в </a:t>
            </a:r>
            <a:r>
              <a:rPr lang="ru-RU" sz="2800" dirty="0" err="1"/>
              <a:t>класичному</a:t>
            </a:r>
            <a:r>
              <a:rPr lang="ru-RU" sz="2800" dirty="0"/>
              <a:t> </a:t>
            </a:r>
            <a:r>
              <a:rPr lang="ru-RU" sz="2800" dirty="0" err="1"/>
              <a:t>стилі</a:t>
            </a:r>
            <a:r>
              <a:rPr lang="ru-RU" sz="2800" dirty="0"/>
              <a:t> регулярного </a:t>
            </a:r>
            <a:r>
              <a:rPr lang="ru-RU" sz="2800" dirty="0" err="1"/>
              <a:t>французького</a:t>
            </a:r>
            <a:r>
              <a:rPr lang="ru-RU" sz="2800" dirty="0"/>
              <a:t> парку, </a:t>
            </a:r>
            <a:r>
              <a:rPr lang="ru-RU" sz="2800" dirty="0" err="1"/>
              <a:t>який</a:t>
            </a:r>
            <a:r>
              <a:rPr lang="ru-RU" sz="2800" dirty="0"/>
              <a:t> тут </a:t>
            </a:r>
            <a:r>
              <a:rPr lang="ru-RU" sz="2800" dirty="0" err="1"/>
              <a:t>був</a:t>
            </a:r>
            <a:r>
              <a:rPr lang="ru-RU" sz="2800" dirty="0"/>
              <a:t> доведений до </a:t>
            </a:r>
            <a:r>
              <a:rPr lang="ru-RU" sz="2800" dirty="0" err="1"/>
              <a:t>досконалості</a:t>
            </a:r>
            <a:r>
              <a:rPr lang="ru-RU" sz="2800" dirty="0"/>
              <a:t> </a:t>
            </a:r>
            <a:r>
              <a:rPr lang="ru-RU" sz="2800" dirty="0" err="1"/>
              <a:t>знаменитим</a:t>
            </a:r>
            <a:r>
              <a:rPr lang="ru-RU" sz="2800" dirty="0"/>
              <a:t> </a:t>
            </a:r>
            <a:r>
              <a:rPr lang="ru-RU" sz="2800" dirty="0" err="1"/>
              <a:t>ландшафтним</a:t>
            </a:r>
            <a:r>
              <a:rPr lang="ru-RU" sz="2800" dirty="0"/>
              <a:t> </a:t>
            </a:r>
            <a:r>
              <a:rPr lang="ru-RU" sz="2800" dirty="0" err="1" smtClean="0"/>
              <a:t>архітектором</a:t>
            </a:r>
            <a:r>
              <a:rPr lang="ru-RU" sz="2800" dirty="0" smtClean="0"/>
              <a:t> Андре </a:t>
            </a:r>
            <a:r>
              <a:rPr lang="ru-RU" sz="2800" dirty="0" err="1"/>
              <a:t>Ленотром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0091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6" y="18864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429897" cy="479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4" y="4005062"/>
            <a:ext cx="3816424" cy="259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8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5984878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911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188640"/>
            <a:ext cx="3553028" cy="28916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32538" y="188640"/>
            <a:ext cx="5411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Сади мають статус юридичної особи публічного права і працюють під егідою Міністерства культури Франції, при цьому сади є частиною Національного надбання Версаль і </a:t>
            </a:r>
            <a:r>
              <a:rPr lang="uk-UA" sz="2400" dirty="0" err="1" smtClean="0"/>
              <a:t>Тріанон</a:t>
            </a:r>
            <a:r>
              <a:rPr lang="uk-UA" sz="2400" dirty="0" smtClean="0"/>
              <a:t> і одним з найбільш відвідуваних туристичних об'єктів Франції, приймаючи в рік понад 6 мільйонів відвідувачів.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0" y="3164681"/>
            <a:ext cx="86409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Окрім ретельно підстрижених газонів і галявин, скульптур і партерів квітів, по всій території садів розташовані фонтани, які надають особливої унікальності садам Версаля. Фонтани датуються епохою Людовика </a:t>
            </a:r>
            <a:r>
              <a:rPr lang="en-US" sz="2400" dirty="0" smtClean="0"/>
              <a:t>XIV </a:t>
            </a:r>
            <a:r>
              <a:rPr lang="uk-UA" sz="2400" dirty="0" smtClean="0"/>
              <a:t>і в наші дні їх роботу забезпечує гідросистема, яка була встановлена </a:t>
            </a:r>
            <a:r>
              <a:rPr lang="uk-UA" sz="2400" dirty="0" err="1" smtClean="0"/>
              <a:t>​​ще</a:t>
            </a:r>
            <a:r>
              <a:rPr lang="uk-UA" sz="2400" dirty="0" smtClean="0"/>
              <a:t> в дореволюційній Франції. Щорічно з кінця весни до початку осені кожні вихідні влаштовуються грандіозні вистави — </a:t>
            </a:r>
            <a:r>
              <a:rPr lang="en-US" sz="2400" dirty="0" err="1" smtClean="0"/>
              <a:t>Grandes</a:t>
            </a:r>
            <a:r>
              <a:rPr lang="en-US" sz="2400" dirty="0" smtClean="0"/>
              <a:t> </a:t>
            </a:r>
            <a:r>
              <a:rPr lang="en-US" sz="2400" dirty="0" err="1" smtClean="0"/>
              <a:t>Eaux</a:t>
            </a:r>
            <a:r>
              <a:rPr lang="en-US" sz="2400" dirty="0" smtClean="0"/>
              <a:t> </a:t>
            </a:r>
            <a:r>
              <a:rPr lang="uk-UA" sz="2400" dirty="0" smtClean="0"/>
              <a:t>або Свята фонтанів — під час яких усі фонтани в парку працюють в повну силу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37027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1979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році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сади Версаля, разом з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палацом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були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внесені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 Списку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Світової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спадщини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ЮНЕСКО</a:t>
            </a:r>
            <a:endParaRPr lang="uk-U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17486"/>
            <a:ext cx="4386064" cy="3289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65" y="1556792"/>
            <a:ext cx="4770107" cy="3577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86" y="3861048"/>
            <a:ext cx="4176464" cy="278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91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1000">
              <a:schemeClr val="bg2">
                <a:lumMod val="75000"/>
                <a:lumOff val="25000"/>
              </a:schemeClr>
            </a:gs>
            <a:gs pos="25000">
              <a:srgbClr val="3A5D6E"/>
            </a:gs>
            <a:gs pos="42000">
              <a:srgbClr val="395968"/>
            </a:gs>
            <a:gs pos="61000">
              <a:srgbClr val="3A6173"/>
            </a:gs>
            <a:gs pos="77000">
              <a:srgbClr val="37505D"/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389" y="332654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Часи правління Людовика </a:t>
            </a:r>
            <a:r>
              <a:rPr lang="en-US" sz="4400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XIII</a:t>
            </a:r>
            <a:endParaRPr lang="uk-UA" sz="4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534" y="1110091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200" dirty="0" err="1" smtClean="0"/>
              <a:t>Перші</a:t>
            </a:r>
            <a:r>
              <a:rPr lang="ru-RU" sz="2200" dirty="0" smtClean="0"/>
              <a:t> сади у </a:t>
            </a:r>
            <a:r>
              <a:rPr lang="ru-RU" sz="2200" dirty="0" err="1" smtClean="0"/>
              <a:t>Версалі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розплановані</a:t>
            </a:r>
            <a:r>
              <a:rPr lang="ru-RU" sz="2200" dirty="0" smtClean="0"/>
              <a:t> за Людовика XIII.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того, як Людовик XIII у 1632 </a:t>
            </a:r>
            <a:r>
              <a:rPr lang="ru-RU" sz="2200" dirty="0" err="1" smtClean="0"/>
              <a:t>році</a:t>
            </a:r>
            <a:r>
              <a:rPr lang="ru-RU" sz="2200" dirty="0" smtClean="0"/>
              <a:t> остаточно </a:t>
            </a:r>
            <a:r>
              <a:rPr lang="ru-RU" sz="2200" dirty="0" err="1" smtClean="0"/>
              <a:t>викупив</a:t>
            </a:r>
            <a:r>
              <a:rPr lang="ru-RU" sz="2200" dirty="0" smtClean="0"/>
              <a:t> </a:t>
            </a:r>
            <a:r>
              <a:rPr lang="ru-RU" sz="2200" dirty="0" err="1" smtClean="0"/>
              <a:t>ці</a:t>
            </a:r>
            <a:r>
              <a:rPr lang="ru-RU" sz="2200" dirty="0" smtClean="0"/>
              <a:t> </a:t>
            </a:r>
            <a:r>
              <a:rPr lang="ru-RU" sz="2200" dirty="0" err="1" smtClean="0"/>
              <a:t>угіддя</a:t>
            </a:r>
            <a:r>
              <a:rPr lang="ru-RU" sz="2200" dirty="0" smtClean="0"/>
              <a:t> у Жан-Франсуа де </a:t>
            </a:r>
            <a:r>
              <a:rPr lang="ru-RU" sz="2200" dirty="0" err="1" smtClean="0"/>
              <a:t>Гонді</a:t>
            </a:r>
            <a:r>
              <a:rPr lang="ru-RU" sz="2200" dirty="0" smtClean="0"/>
              <a:t> і </a:t>
            </a:r>
            <a:r>
              <a:rPr lang="ru-RU" sz="2200" dirty="0" err="1" smtClean="0"/>
              <a:t>надалі</a:t>
            </a:r>
            <a:r>
              <a:rPr lang="ru-RU" sz="2200" dirty="0" smtClean="0"/>
              <a:t> взяв на себе у </a:t>
            </a:r>
            <a:r>
              <a:rPr lang="ru-RU" sz="2200" dirty="0" err="1" smtClean="0"/>
              <a:t>Версалі</a:t>
            </a:r>
            <a:r>
              <a:rPr lang="ru-RU" sz="2200" dirty="0" smtClean="0"/>
              <a:t> </a:t>
            </a:r>
            <a:r>
              <a:rPr lang="ru-RU" sz="2200" dirty="0" err="1" smtClean="0"/>
              <a:t>феодальну</a:t>
            </a:r>
            <a:r>
              <a:rPr lang="ru-RU" sz="2200" dirty="0" smtClean="0"/>
              <a:t> роль, на </a:t>
            </a:r>
            <a:r>
              <a:rPr lang="ru-RU" sz="2200" dirty="0" err="1" smtClean="0"/>
              <a:t>захід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палацу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</a:t>
            </a:r>
            <a:r>
              <a:rPr lang="ru-RU" sz="2200" dirty="0" err="1" smtClean="0"/>
              <a:t>створені</a:t>
            </a:r>
            <a:r>
              <a:rPr lang="ru-RU" sz="2200" dirty="0" smtClean="0"/>
              <a:t> </a:t>
            </a:r>
            <a:r>
              <a:rPr lang="ru-RU" sz="2200" dirty="0" err="1" smtClean="0"/>
              <a:t>регулярні</a:t>
            </a:r>
            <a:r>
              <a:rPr lang="ru-RU" sz="2200" dirty="0" smtClean="0"/>
              <a:t> сади. Того ж 1632 року перед </a:t>
            </a:r>
            <a:r>
              <a:rPr lang="ru-RU" sz="2200" dirty="0" err="1" smtClean="0"/>
              <a:t>вікнами</a:t>
            </a:r>
            <a:r>
              <a:rPr lang="ru-RU" sz="2200" dirty="0" smtClean="0"/>
              <a:t> невеликого шато </a:t>
            </a:r>
            <a:r>
              <a:rPr lang="ru-RU" sz="2200" dirty="0" err="1" smtClean="0"/>
              <a:t>висадили</a:t>
            </a:r>
            <a:r>
              <a:rPr lang="ru-RU" sz="2200" dirty="0" smtClean="0"/>
              <a:t> 6 </a:t>
            </a:r>
            <a:r>
              <a:rPr lang="ru-RU" sz="2200" dirty="0" err="1" smtClean="0"/>
              <a:t>квадратів</a:t>
            </a:r>
            <a:r>
              <a:rPr lang="ru-RU" sz="2200" dirty="0" smtClean="0"/>
              <a:t> </a:t>
            </a:r>
            <a:r>
              <a:rPr lang="ru-RU" sz="2200" dirty="0" err="1" smtClean="0"/>
              <a:t>вічнозеленого</a:t>
            </a:r>
            <a:r>
              <a:rPr lang="ru-RU" sz="2200" dirty="0" smtClean="0"/>
              <a:t> самшиту, а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влаштували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терасу</a:t>
            </a:r>
            <a:r>
              <a:rPr lang="ru-RU" sz="2200" dirty="0" smtClean="0"/>
              <a:t> і сходи, </a:t>
            </a:r>
            <a:r>
              <a:rPr lang="ru-RU" sz="2200" dirty="0" err="1" smtClean="0"/>
              <a:t>що</a:t>
            </a:r>
            <a:r>
              <a:rPr lang="ru-RU" sz="2200" dirty="0" smtClean="0"/>
              <a:t> вели до партеру з круглим </a:t>
            </a:r>
            <a:r>
              <a:rPr lang="ru-RU" sz="2200" dirty="0" err="1" smtClean="0"/>
              <a:t>басейном</a:t>
            </a:r>
            <a:r>
              <a:rPr lang="ru-RU" sz="2200" dirty="0" smtClean="0"/>
              <a:t>. У </a:t>
            </a:r>
            <a:r>
              <a:rPr lang="ru-RU" sz="2200" dirty="0" err="1" smtClean="0"/>
              <a:t>західному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напрямку</a:t>
            </a:r>
            <a:r>
              <a:rPr lang="ru-RU" sz="2200" dirty="0" smtClean="0"/>
              <a:t> </a:t>
            </a:r>
            <a:r>
              <a:rPr lang="ru-RU" sz="2200" dirty="0" err="1" smtClean="0"/>
              <a:t>вздовж</a:t>
            </a:r>
            <a:r>
              <a:rPr lang="ru-RU" sz="2200" dirty="0" smtClean="0"/>
              <a:t> </a:t>
            </a:r>
            <a:r>
              <a:rPr lang="ru-RU" sz="2200" dirty="0" err="1" smtClean="0"/>
              <a:t>центральної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осі</a:t>
            </a:r>
            <a:r>
              <a:rPr lang="ru-RU" sz="2200" dirty="0" smtClean="0"/>
              <a:t> парку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прокладена</a:t>
            </a:r>
            <a:r>
              <a:rPr lang="ru-RU" sz="2200" dirty="0" smtClean="0"/>
              <a:t> </a:t>
            </a:r>
            <a:r>
              <a:rPr lang="ru-RU" sz="2200" dirty="0" err="1" smtClean="0"/>
              <a:t>довга</a:t>
            </a:r>
            <a:r>
              <a:rPr lang="ru-RU" sz="2200" dirty="0" smtClean="0"/>
              <a:t> алея, оточена </a:t>
            </a:r>
            <a:r>
              <a:rPr lang="ru-RU" sz="2200" dirty="0" err="1" smtClean="0"/>
              <a:t>живоплотом</a:t>
            </a:r>
            <a:r>
              <a:rPr lang="ru-RU" sz="2200" dirty="0" smtClean="0"/>
              <a:t>. Вона вела до </a:t>
            </a:r>
            <a:r>
              <a:rPr lang="ru-RU" sz="2200" dirty="0" err="1" smtClean="0"/>
              <a:t>найбільшої</a:t>
            </a:r>
            <a:r>
              <a:rPr lang="ru-RU" sz="2200" dirty="0" smtClean="0"/>
              <a:t> </a:t>
            </a:r>
            <a:r>
              <a:rPr lang="ru-RU" sz="2200" dirty="0" err="1" smtClean="0"/>
              <a:t>водойми</a:t>
            </a:r>
            <a:r>
              <a:rPr lang="ru-RU" sz="2200" dirty="0" smtClean="0"/>
              <a:t> парку, яка </a:t>
            </a:r>
            <a:r>
              <a:rPr lang="ru-RU" sz="2200" dirty="0" err="1" smtClean="0"/>
              <a:t>пізніше</a:t>
            </a:r>
            <a:r>
              <a:rPr lang="ru-RU" sz="2200" dirty="0" smtClean="0"/>
              <a:t> стане </a:t>
            </a:r>
            <a:r>
              <a:rPr lang="ru-RU" sz="2200" dirty="0" err="1" smtClean="0"/>
              <a:t>Басейном</a:t>
            </a:r>
            <a:r>
              <a:rPr lang="ru-RU" sz="2200" dirty="0" smtClean="0"/>
              <a:t> Аполлона. З </a:t>
            </a:r>
            <a:r>
              <a:rPr lang="ru-RU" sz="2200" dirty="0" err="1" smtClean="0"/>
              <a:t>цього</a:t>
            </a:r>
            <a:r>
              <a:rPr lang="ru-RU" sz="2200" dirty="0" smtClean="0"/>
              <a:t> часу в садах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створений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знаменитий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королівський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панорамний</a:t>
            </a:r>
            <a:r>
              <a:rPr lang="ru-RU" sz="2200" dirty="0" smtClean="0"/>
              <a:t> вид.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раннє</a:t>
            </a:r>
            <a:r>
              <a:rPr lang="ru-RU" sz="2200" dirty="0" smtClean="0"/>
              <a:t> </a:t>
            </a:r>
            <a:r>
              <a:rPr lang="ru-RU" sz="2200" dirty="0" err="1" smtClean="0"/>
              <a:t>планування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відоме</a:t>
            </a:r>
            <a:r>
              <a:rPr lang="ru-RU" sz="2200" dirty="0" smtClean="0"/>
              <a:t> в наш час за так </a:t>
            </a:r>
            <a:r>
              <a:rPr lang="ru-RU" sz="2200" dirty="0" err="1" smtClean="0"/>
              <a:t>званим</a:t>
            </a:r>
            <a:r>
              <a:rPr lang="ru-RU" sz="2200" dirty="0" smtClean="0"/>
              <a:t> планом </a:t>
            </a:r>
            <a:r>
              <a:rPr lang="ru-RU" sz="2200" dirty="0" err="1" smtClean="0"/>
              <a:t>Дю</a:t>
            </a:r>
            <a:r>
              <a:rPr lang="ru-RU" sz="2200" dirty="0" smtClean="0"/>
              <a:t> </a:t>
            </a:r>
            <a:r>
              <a:rPr lang="ru-RU" sz="2200" dirty="0" err="1" smtClean="0"/>
              <a:t>Буса</a:t>
            </a:r>
            <a:r>
              <a:rPr lang="ru-RU" sz="2200" dirty="0" smtClean="0"/>
              <a:t> 1662 року, </a:t>
            </a:r>
            <a:r>
              <a:rPr lang="ru-RU" sz="2200" dirty="0" err="1" smtClean="0"/>
              <a:t>показує</a:t>
            </a:r>
            <a:r>
              <a:rPr lang="ru-RU" sz="2200" dirty="0" smtClean="0"/>
              <a:t> </a:t>
            </a:r>
            <a:r>
              <a:rPr lang="ru-RU" sz="2200" dirty="0" err="1" smtClean="0"/>
              <a:t>встановлений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рельєф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місцевості</a:t>
            </a:r>
            <a:r>
              <a:rPr lang="ru-RU" sz="2200" dirty="0" smtClean="0"/>
              <a:t>, на </a:t>
            </a:r>
            <a:r>
              <a:rPr lang="ru-RU" sz="2200" dirty="0" err="1" smtClean="0"/>
              <a:t>якій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розвивалися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алеї</a:t>
            </a:r>
            <a:r>
              <a:rPr lang="ru-RU" sz="2200" dirty="0" smtClean="0"/>
              <a:t> саду. </a:t>
            </a:r>
            <a:r>
              <a:rPr lang="ru-RU" sz="2200" dirty="0" err="1" smtClean="0"/>
              <a:t>Планування</a:t>
            </a:r>
            <a:r>
              <a:rPr lang="ru-RU" sz="2200" dirty="0" smtClean="0"/>
              <a:t> саду </a:t>
            </a:r>
            <a:r>
              <a:rPr lang="ru-RU" sz="2200" dirty="0" err="1" smtClean="0"/>
              <a:t>вже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чітко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прив'язане</a:t>
            </a:r>
            <a:r>
              <a:rPr lang="ru-RU" sz="2200" dirty="0" smtClean="0"/>
              <a:t> до осей </a:t>
            </a:r>
            <a:r>
              <a:rPr lang="ru-RU" sz="2200" dirty="0" err="1" smtClean="0"/>
              <a:t>північ-південь</a:t>
            </a:r>
            <a:r>
              <a:rPr lang="ru-RU" sz="2200" dirty="0" smtClean="0"/>
              <a:t> і </a:t>
            </a:r>
            <a:r>
              <a:rPr lang="ru-RU" sz="2200" dirty="0" err="1" smtClean="0"/>
              <a:t>схід-захід</a:t>
            </a:r>
            <a:r>
              <a:rPr lang="ru-RU" sz="2200" dirty="0" smtClean="0"/>
              <a:t>. З </a:t>
            </a:r>
            <a:r>
              <a:rPr lang="ru-RU" sz="2200" dirty="0" err="1" smtClean="0"/>
              <a:t>архівних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записів</a:t>
            </a:r>
            <a:r>
              <a:rPr lang="ru-RU" sz="2200" dirty="0" smtClean="0"/>
              <a:t> видно, </a:t>
            </a:r>
            <a:r>
              <a:rPr lang="ru-RU" sz="2200" dirty="0" err="1" smtClean="0"/>
              <a:t>що</a:t>
            </a:r>
            <a:r>
              <a:rPr lang="ru-RU" sz="2200" dirty="0" smtClean="0"/>
              <a:t> сади,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проектувалися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ті</a:t>
            </a:r>
            <a:r>
              <a:rPr lang="ru-RU" sz="2200" dirty="0" smtClean="0"/>
              <a:t> </a:t>
            </a:r>
            <a:r>
              <a:rPr lang="ru-RU" sz="2200" dirty="0" err="1" smtClean="0"/>
              <a:t>часи</a:t>
            </a:r>
            <a:r>
              <a:rPr lang="ru-RU" sz="2200" dirty="0" smtClean="0"/>
              <a:t> Клодом </a:t>
            </a:r>
            <a:r>
              <a:rPr lang="ru-RU" sz="2200" dirty="0" err="1" smtClean="0"/>
              <a:t>Молле</a:t>
            </a:r>
            <a:r>
              <a:rPr lang="ru-RU" sz="2200" dirty="0" smtClean="0"/>
              <a:t> та </a:t>
            </a:r>
            <a:r>
              <a:rPr lang="ru-RU" sz="2200" dirty="0" err="1" smtClean="0"/>
              <a:t>Іларієм</a:t>
            </a:r>
            <a:r>
              <a:rPr lang="ru-RU" sz="2200" dirty="0" smtClean="0"/>
              <a:t> </a:t>
            </a:r>
            <a:r>
              <a:rPr lang="ru-RU" sz="2200" dirty="0" err="1" smtClean="0"/>
              <a:t>Массоном</a:t>
            </a:r>
            <a:r>
              <a:rPr lang="ru-RU" sz="2200" dirty="0" smtClean="0"/>
              <a:t>, </a:t>
            </a:r>
            <a:r>
              <a:rPr lang="ru-RU" sz="2200" dirty="0" err="1" smtClean="0"/>
              <a:t>існували</a:t>
            </a:r>
            <a:r>
              <a:rPr lang="ru-RU" sz="2200" dirty="0" smtClean="0"/>
              <a:t> без </a:t>
            </a:r>
            <a:r>
              <a:rPr lang="ru-RU" sz="2200" dirty="0" err="1" smtClean="0"/>
              <a:t>особливих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змін</a:t>
            </a:r>
            <a:r>
              <a:rPr lang="ru-RU" sz="2200" dirty="0" smtClean="0"/>
              <a:t> до </a:t>
            </a:r>
            <a:r>
              <a:rPr lang="ru-RU" sz="2200" dirty="0" err="1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розширення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замовленого</a:t>
            </a:r>
            <a:r>
              <a:rPr lang="ru-RU" sz="2200" dirty="0" smtClean="0"/>
              <a:t> Людовиком XIV у 1660-х роках.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22906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7303" y="692696"/>
            <a:ext cx="9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i="1" dirty="0">
                <a:latin typeface="Batang" panose="02030600000101010101" pitchFamily="18" charset="-127"/>
                <a:ea typeface="Batang" panose="02030600000101010101" pitchFamily="18" charset="-127"/>
              </a:rPr>
              <a:t>Часи правління Людовика </a:t>
            </a:r>
            <a:r>
              <a:rPr lang="en-US" sz="4400" i="1" dirty="0">
                <a:latin typeface="Batang" panose="02030600000101010101" pitchFamily="18" charset="-127"/>
                <a:ea typeface="Batang" panose="02030600000101010101" pitchFamily="18" charset="-127"/>
              </a:rPr>
              <a:t>XIV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7292" y="1844824"/>
            <a:ext cx="828092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У 1661 році, після арешту королівського </a:t>
            </a:r>
            <a:r>
              <a:rPr lang="uk-UA" sz="2400" dirty="0" err="1" smtClean="0"/>
              <a:t>суперінтенданта</a:t>
            </a:r>
            <a:r>
              <a:rPr lang="uk-UA" sz="2400" dirty="0" smtClean="0"/>
              <a:t> фінансів Ніколя </a:t>
            </a:r>
            <a:r>
              <a:rPr lang="uk-UA" sz="2400" dirty="0" err="1" smtClean="0"/>
              <a:t>Фуке</a:t>
            </a:r>
            <a:r>
              <a:rPr lang="uk-UA" sz="2400" dirty="0" smtClean="0"/>
              <a:t>, Людовик </a:t>
            </a:r>
            <a:r>
              <a:rPr lang="en-US" sz="2400" dirty="0" smtClean="0"/>
              <a:t>XIV </a:t>
            </a:r>
            <a:r>
              <a:rPr lang="uk-UA" sz="2400" dirty="0" smtClean="0"/>
              <a:t>став приділяти Версалю більше уваги. Силами наближених до </a:t>
            </a:r>
            <a:r>
              <a:rPr lang="uk-UA" sz="2400" dirty="0" err="1" smtClean="0"/>
              <a:t>Фуке</a:t>
            </a:r>
            <a:r>
              <a:rPr lang="uk-UA" sz="2400" dirty="0" smtClean="0"/>
              <a:t> — архітектора Луї </a:t>
            </a:r>
            <a:r>
              <a:rPr lang="uk-UA" sz="2400" dirty="0" err="1" smtClean="0"/>
              <a:t>Лево</a:t>
            </a:r>
            <a:r>
              <a:rPr lang="uk-UA" sz="2400" dirty="0" smtClean="0"/>
              <a:t>, художника Шарля </a:t>
            </a:r>
            <a:r>
              <a:rPr lang="uk-UA" sz="2400" dirty="0" err="1" smtClean="0"/>
              <a:t>Лебрена</a:t>
            </a:r>
            <a:r>
              <a:rPr lang="uk-UA" sz="2400" dirty="0" smtClean="0"/>
              <a:t> і ландшафтного архітектора Андре </a:t>
            </a:r>
            <a:r>
              <a:rPr lang="uk-UA" sz="2400" dirty="0" err="1" smtClean="0"/>
              <a:t>Ленотра</a:t>
            </a:r>
            <a:r>
              <a:rPr lang="uk-UA" sz="2400" dirty="0" smtClean="0"/>
              <a:t> — Людовик почав реалізацію проектів, спрямованих на розширення і </a:t>
            </a:r>
            <a:r>
              <a:rPr lang="uk-UA" sz="2400" dirty="0" err="1" smtClean="0"/>
              <a:t>оздобелння</a:t>
            </a:r>
            <a:r>
              <a:rPr lang="uk-UA" sz="2400" dirty="0" smtClean="0"/>
              <a:t> Версаля, і ці проекти зайняли решту епохи його правління.</a:t>
            </a:r>
          </a:p>
          <a:p>
            <a:r>
              <a:rPr lang="uk-UA" sz="2400" dirty="0" smtClean="0"/>
              <a:t>Починаючи з цього часу, розширення палацу супроводжувалось розширенням садів Версаля. Відповідно, будівельні кампанії Людовика </a:t>
            </a:r>
            <a:r>
              <a:rPr lang="en-US" sz="2400" dirty="0" smtClean="0"/>
              <a:t>XIV </a:t>
            </a:r>
            <a:r>
              <a:rPr lang="uk-UA" sz="2400" dirty="0" smtClean="0"/>
              <a:t>поширювались також на сади, проходячи на кожному етапі під його наглядом.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7564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9000">
              <a:schemeClr val="accent1">
                <a:lumMod val="50000"/>
              </a:schemeClr>
            </a:gs>
            <a:gs pos="84000">
              <a:schemeClr val="bg2">
                <a:lumMod val="90000"/>
                <a:lumOff val="10000"/>
              </a:schemeClr>
            </a:gs>
            <a:gs pos="84000">
              <a:srgbClr val="0E3040"/>
            </a:gs>
            <a:gs pos="69000">
              <a:schemeClr val="bg2">
                <a:lumMod val="90000"/>
                <a:lumOff val="10000"/>
              </a:schemeClr>
            </a:gs>
            <a:gs pos="45000">
              <a:schemeClr val="bg2">
                <a:lumMod val="75000"/>
                <a:lumOff val="25000"/>
              </a:schemeClr>
            </a:gs>
            <a:gs pos="45000">
              <a:schemeClr val="bg2">
                <a:lumMod val="75000"/>
                <a:lumOff val="25000"/>
              </a:schemeClr>
            </a:gs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accent1"/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28" y="18864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i="1" dirty="0">
                <a:latin typeface="Batang" panose="02030600000101010101" pitchFamily="18" charset="-127"/>
                <a:ea typeface="Batang" panose="02030600000101010101" pitchFamily="18" charset="-127"/>
              </a:rPr>
              <a:t>Часи правління Людовика </a:t>
            </a:r>
            <a:r>
              <a:rPr lang="en-US" sz="4400" i="1" dirty="0">
                <a:latin typeface="Batang" panose="02030600000101010101" pitchFamily="18" charset="-127"/>
                <a:ea typeface="Batang" panose="02030600000101010101" pitchFamily="18" charset="-127"/>
              </a:rPr>
              <a:t>XV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	Після </a:t>
            </a:r>
            <a:r>
              <a:rPr lang="uk-UA" sz="2000" dirty="0"/>
              <a:t>від'їзду короля та його двору з Версаля одразу після смерті Людовика </a:t>
            </a:r>
            <a:r>
              <a:rPr lang="en-US" sz="2000" dirty="0"/>
              <a:t>XIV </a:t>
            </a:r>
            <a:r>
              <a:rPr lang="uk-UA" sz="2000" dirty="0"/>
              <a:t>в 1715 році, в житті палацу і парків настав час невизначеності. У 1722 році Людовик </a:t>
            </a:r>
            <a:r>
              <a:rPr lang="en-US" sz="2000" dirty="0"/>
              <a:t>XV </a:t>
            </a:r>
            <a:r>
              <a:rPr lang="uk-UA" sz="2000" dirty="0"/>
              <a:t>і його двір повернулися до Версалю. Мабуть, з огляду на застереження свого прадіда не починати дорогих будівельних кампаній, Людовик </a:t>
            </a:r>
            <a:r>
              <a:rPr lang="en-US" sz="2000" dirty="0"/>
              <a:t>XV </a:t>
            </a:r>
            <a:r>
              <a:rPr lang="uk-UA" sz="2000" dirty="0"/>
              <a:t>не затівав у Версалі будівельних робіт, зрівняних з кампаніями Людовика </a:t>
            </a:r>
            <a:r>
              <a:rPr lang="en-US" sz="2000" dirty="0"/>
              <a:t>XIV. </a:t>
            </a:r>
            <a:r>
              <a:rPr lang="uk-UA" sz="2000" dirty="0"/>
              <a:t>Під час правління Людовика </a:t>
            </a:r>
            <a:r>
              <a:rPr lang="en-US" sz="2000" dirty="0"/>
              <a:t>XV </a:t>
            </a:r>
            <a:r>
              <a:rPr lang="uk-UA" sz="2000" dirty="0"/>
              <a:t>єдиним істотним внеском в розвиток садів було завершення спорудження </a:t>
            </a:r>
            <a:r>
              <a:rPr lang="uk-UA" sz="2000" i="1" dirty="0"/>
              <a:t>Басейну Нептуна</a:t>
            </a:r>
            <a:r>
              <a:rPr lang="uk-UA" sz="2000" dirty="0"/>
              <a:t> (1738–1741 рр</a:t>
            </a:r>
            <a:r>
              <a:rPr lang="uk-UA" sz="2000" dirty="0" smtClean="0"/>
              <a:t>.)</a:t>
            </a:r>
          </a:p>
          <a:p>
            <a:r>
              <a:rPr lang="uk-UA" sz="2000" dirty="0" smtClean="0"/>
              <a:t>	Замість </a:t>
            </a:r>
            <a:r>
              <a:rPr lang="uk-UA" sz="2000" dirty="0"/>
              <a:t>витрачання коштів на реконструкцію садів Версаля, Людовик </a:t>
            </a:r>
            <a:r>
              <a:rPr lang="en-US" sz="2000" dirty="0"/>
              <a:t>XV — </a:t>
            </a:r>
            <a:r>
              <a:rPr lang="uk-UA" sz="2000" dirty="0"/>
              <a:t>пристрасний ботанік — зосередив свої зусилля на </a:t>
            </a:r>
            <a:r>
              <a:rPr lang="uk-UA" sz="2000" dirty="0" err="1"/>
              <a:t>Тріаноні</a:t>
            </a:r>
            <a:r>
              <a:rPr lang="uk-UA" sz="2000" dirty="0"/>
              <a:t>. На ділянці, яку нині займає </a:t>
            </a:r>
            <a:r>
              <a:rPr lang="uk-UA" sz="2000" i="1" dirty="0"/>
              <a:t>Ферма Королеви</a:t>
            </a:r>
            <a:r>
              <a:rPr lang="uk-UA" sz="2000" dirty="0"/>
              <a:t>, Людовик </a:t>
            </a:r>
            <a:r>
              <a:rPr lang="en-US" sz="2000" dirty="0"/>
              <a:t>XV </a:t>
            </a:r>
            <a:r>
              <a:rPr lang="uk-UA" sz="2000" dirty="0"/>
              <a:t>влаштував і утримував ботанічні сади. Ботанічні сади були </a:t>
            </a:r>
            <a:r>
              <a:rPr lang="uk-UA" sz="2000" dirty="0" err="1"/>
              <a:t>облаштовані</a:t>
            </a:r>
            <a:r>
              <a:rPr lang="uk-UA" sz="2000" dirty="0"/>
              <a:t> в 1750 році і садівник-флорист Клод Рішар (1705–1784) став їх управителем. У 1761 році Людовик </a:t>
            </a:r>
            <a:r>
              <a:rPr lang="en-US" sz="2000" dirty="0"/>
              <a:t>XV </a:t>
            </a:r>
            <a:r>
              <a:rPr lang="uk-UA" sz="2000" dirty="0" err="1"/>
              <a:t>дор</a:t>
            </a:r>
            <a:r>
              <a:rPr lang="uk-UA" sz="2000" dirty="0"/>
              <a:t>учив Анж Жаку Ґабріелю спорудження Малого Тріанона, оскільки йому була потрібна резиденція для проведення часу поблизу від ботанічних садів. Саме в Малому </a:t>
            </a:r>
            <a:r>
              <a:rPr lang="uk-UA" sz="2000" dirty="0" err="1"/>
              <a:t>Тріаноні</a:t>
            </a:r>
            <a:r>
              <a:rPr lang="uk-UA" sz="2000" dirty="0"/>
              <a:t> Людовик </a:t>
            </a:r>
            <a:r>
              <a:rPr lang="en-US" sz="2000" dirty="0"/>
              <a:t>XV </a:t>
            </a:r>
            <a:r>
              <a:rPr lang="uk-UA" sz="2000" dirty="0"/>
              <a:t>захворів смертельною віспою; 10 травня 1774 король помер у Версалі.</a:t>
            </a:r>
          </a:p>
        </p:txBody>
      </p:sp>
    </p:spTree>
    <p:extLst>
      <p:ext uri="{BB962C8B-B14F-4D97-AF65-F5344CB8AC3E}">
        <p14:creationId xmlns:p14="http://schemas.microsoft.com/office/powerpoint/2010/main" val="293172896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97</TotalTime>
  <Words>668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Сади і парк Версаля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alla</cp:lastModifiedBy>
  <cp:revision>11</cp:revision>
  <dcterms:created xsi:type="dcterms:W3CDTF">2014-03-12T20:13:58Z</dcterms:created>
  <dcterms:modified xsi:type="dcterms:W3CDTF">2014-03-13T05:17:58Z</dcterms:modified>
</cp:coreProperties>
</file>