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4" r:id="rId4"/>
    <p:sldId id="258" r:id="rId5"/>
    <p:sldId id="268" r:id="rId6"/>
    <p:sldId id="259" r:id="rId7"/>
    <p:sldId id="260" r:id="rId8"/>
    <p:sldId id="261" r:id="rId9"/>
    <p:sldId id="266" r:id="rId10"/>
    <p:sldId id="262" r:id="rId11"/>
    <p:sldId id="263" r:id="rId12"/>
    <p:sldId id="265" r:id="rId13"/>
    <p:sldId id="267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829FE-60F7-478F-BB51-9CC75BE5B984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0820-C9DC-4713-8279-53FF5F6D163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829FE-60F7-478F-BB51-9CC75BE5B984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0820-C9DC-4713-8279-53FF5F6D16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829FE-60F7-478F-BB51-9CC75BE5B984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0820-C9DC-4713-8279-53FF5F6D16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829FE-60F7-478F-BB51-9CC75BE5B984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0820-C9DC-4713-8279-53FF5F6D16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829FE-60F7-478F-BB51-9CC75BE5B984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0820-C9DC-4713-8279-53FF5F6D163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829FE-60F7-478F-BB51-9CC75BE5B984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0820-C9DC-4713-8279-53FF5F6D16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829FE-60F7-478F-BB51-9CC75BE5B984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0820-C9DC-4713-8279-53FF5F6D16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829FE-60F7-478F-BB51-9CC75BE5B984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5A0820-C9DC-4713-8279-53FF5F6D163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829FE-60F7-478F-BB51-9CC75BE5B984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0820-C9DC-4713-8279-53FF5F6D16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829FE-60F7-478F-BB51-9CC75BE5B984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1F5A0820-C9DC-4713-8279-53FF5F6D16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D7829FE-60F7-478F-BB51-9CC75BE5B984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0820-C9DC-4713-8279-53FF5F6D16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D7829FE-60F7-478F-BB51-9CC75BE5B984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F5A0820-C9DC-4713-8279-53FF5F6D1634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1032" y="2492896"/>
            <a:ext cx="871296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Людина,як частина природи</a:t>
            </a:r>
            <a:endParaRPr lang="ru-RU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volution_468x2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3429000"/>
            <a:ext cx="5486400" cy="30906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32656"/>
            <a:ext cx="8172400" cy="403244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dirty="0" smtClean="0"/>
              <a:t>    Згідно </a:t>
            </a:r>
            <a:r>
              <a:rPr lang="uk-UA" dirty="0" smtClean="0"/>
              <a:t>міфологічним поглядам , існувала , як правило , </a:t>
            </a:r>
            <a:r>
              <a:rPr lang="uk-UA" dirty="0" smtClean="0"/>
              <a:t>однозначний </a:t>
            </a:r>
            <a:r>
              <a:rPr lang="uk-UA" dirty="0" smtClean="0"/>
              <a:t>зв'язок природи ( макрокосму ) і людини ( мікрокосму ) . Такий зв'язок увазі </a:t>
            </a:r>
            <a:r>
              <a:rPr lang="uk-UA" dirty="0" smtClean="0"/>
              <a:t>, </a:t>
            </a:r>
            <a:r>
              <a:rPr lang="uk-UA" dirty="0" smtClean="0"/>
              <a:t>що людина створена з елементів світобудови і , навпаки , Всесвіт відбувається з тіла першолюдини . 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692696"/>
            <a:ext cx="7467600" cy="4525963"/>
          </a:xfrm>
        </p:spPr>
        <p:txBody>
          <a:bodyPr/>
          <a:lstStyle/>
          <a:p>
            <a:pPr algn="ctr">
              <a:buNone/>
            </a:pPr>
            <a:r>
              <a:rPr lang="uk-UA" dirty="0" smtClean="0"/>
              <a:t>   Тому </a:t>
            </a:r>
            <a:r>
              <a:rPr lang="uk-UA" dirty="0" smtClean="0"/>
              <a:t>, будучи подобою Всесвіту , людина є лише один з елементів космологічної схеми . Більш того , космологічні принципи за аналогією переносилися і в соціальну сферу ( мезо -косм ) . Антропоцентристська погляд на космос вбачає в ньому вмістилище життя людини.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img_1278658691.gif"/>
          <p:cNvPicPr>
            <a:picLocks noChangeAspect="1"/>
          </p:cNvPicPr>
          <p:nvPr/>
        </p:nvPicPr>
        <p:blipFill>
          <a:blip r:embed="rId2" cstate="print"/>
          <a:srcRect b="7369"/>
          <a:stretch>
            <a:fillRect/>
          </a:stretch>
        </p:blipFill>
        <p:spPr>
          <a:xfrm>
            <a:off x="5469031" y="4460842"/>
            <a:ext cx="3352800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img_1315535299.gif"/>
          <p:cNvPicPr>
            <a:picLocks noChangeAspect="1"/>
          </p:cNvPicPr>
          <p:nvPr/>
        </p:nvPicPr>
        <p:blipFill>
          <a:blip r:embed="rId3" cstate="print"/>
          <a:srcRect b="13808"/>
          <a:stretch>
            <a:fillRect/>
          </a:stretch>
        </p:blipFill>
        <p:spPr>
          <a:xfrm rot="21197597">
            <a:off x="136643" y="4104561"/>
            <a:ext cx="1847340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08720"/>
            <a:ext cx="4834880" cy="45259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uk-UA" dirty="0" smtClean="0"/>
              <a:t>    Ці </a:t>
            </a:r>
            <a:r>
              <a:rPr lang="uk-UA" dirty="0" smtClean="0"/>
              <a:t>принципи склали основу різних міфологічних варіантів творіння природи, зокрема , Землі. Відповідно до них , відносини людини з природою здійснювалися через богів , які були вільні виконати або не виконати різні , в тому числі найпотаємніші та інтимні , прохання людини. </a:t>
            </a:r>
            <a:endParaRPr lang="ru-RU" dirty="0"/>
          </a:p>
        </p:txBody>
      </p:sp>
      <p:pic>
        <p:nvPicPr>
          <p:cNvPr id="4" name="Рисунок 3" descr="slavs_bog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980728"/>
            <a:ext cx="3240360" cy="43788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3284984"/>
            <a:ext cx="5976664" cy="2808312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uk-UA" dirty="0" smtClean="0"/>
              <a:t>   Наприклад </a:t>
            </a:r>
            <a:r>
              <a:rPr lang="uk-UA" dirty="0" smtClean="0"/>
              <a:t>, найцінніші відомості про міфологічних відносинах людини і природи містяться в " Псалтирі " глави фінської реформації Мікаеля Агріколи . З цього твору відомо , що фіни поклонялися Тепіо - божеству лісу , посилали видобуток мисливцям ; Ахті - богу вод , давайте рибу ; Льекіо - богу трав , коренів дерев і </a:t>
            </a:r>
            <a:r>
              <a:rPr lang="uk-UA" dirty="0" smtClean="0"/>
              <a:t>т.д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25238316.105078381.jpeg"/>
          <p:cNvPicPr>
            <a:picLocks noChangeAspect="1"/>
          </p:cNvPicPr>
          <p:nvPr/>
        </p:nvPicPr>
        <p:blipFill>
          <a:blip r:embed="rId2" cstate="print"/>
          <a:srcRect b="12942"/>
          <a:stretch>
            <a:fillRect/>
          </a:stretch>
        </p:blipFill>
        <p:spPr>
          <a:xfrm>
            <a:off x="467544" y="260648"/>
            <a:ext cx="4104456" cy="22779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file1_html_m2497bca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620688"/>
            <a:ext cx="2570573" cy="48245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889448"/>
            <a:ext cx="7920880" cy="4968552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dirty="0" smtClean="0"/>
              <a:t>	В </a:t>
            </a:r>
            <a:r>
              <a:rPr lang="ru-RU" dirty="0" smtClean="0"/>
              <a:t>силу </a:t>
            </a:r>
            <a:r>
              <a:rPr lang="ru-RU" dirty="0" err="1" smtClean="0"/>
              <a:t>своєї</a:t>
            </a:r>
            <a:r>
              <a:rPr lang="ru-RU" dirty="0" smtClean="0"/>
              <a:t> </a:t>
            </a:r>
            <a:r>
              <a:rPr lang="ru-RU" dirty="0" err="1" smtClean="0"/>
              <a:t>природи</a:t>
            </a:r>
            <a:r>
              <a:rPr lang="ru-RU" dirty="0" smtClean="0"/>
              <a:t>,</a:t>
            </a:r>
            <a:r>
              <a:rPr lang="ru-RU" dirty="0" smtClean="0"/>
              <a:t> </a:t>
            </a:r>
            <a:r>
              <a:rPr lang="ru-RU" dirty="0" smtClean="0"/>
              <a:t> </a:t>
            </a:r>
            <a:r>
              <a:rPr lang="ru-RU" dirty="0" err="1" smtClean="0"/>
              <a:t>людина</a:t>
            </a:r>
            <a:r>
              <a:rPr lang="ru-RU" dirty="0" smtClean="0"/>
              <a:t> </a:t>
            </a:r>
            <a:r>
              <a:rPr lang="ru-RU" dirty="0" err="1" smtClean="0"/>
              <a:t>змінює</a:t>
            </a:r>
            <a:r>
              <a:rPr lang="ru-RU" dirty="0" smtClean="0"/>
              <a:t> </a:t>
            </a:r>
            <a:r>
              <a:rPr lang="ru-RU" dirty="0" err="1" smtClean="0"/>
              <a:t>середовище</a:t>
            </a:r>
            <a:r>
              <a:rPr lang="ru-RU" dirty="0" smtClean="0"/>
              <a:t> </a:t>
            </a:r>
            <a:r>
              <a:rPr lang="ru-RU" dirty="0" err="1" smtClean="0"/>
              <a:t>свого</a:t>
            </a:r>
            <a:r>
              <a:rPr lang="ru-RU" dirty="0" smtClean="0"/>
              <a:t> </a:t>
            </a:r>
            <a:r>
              <a:rPr lang="ru-RU" dirty="0" err="1" smtClean="0"/>
              <a:t>проживання</a:t>
            </a:r>
            <a:r>
              <a:rPr lang="ru-RU" dirty="0" smtClean="0"/>
              <a:t>. </a:t>
            </a:r>
            <a:r>
              <a:rPr lang="ru-RU" dirty="0" err="1" smtClean="0"/>
              <a:t>Ставлення</a:t>
            </a:r>
            <a:r>
              <a:rPr lang="ru-RU" dirty="0" smtClean="0"/>
              <a:t> </a:t>
            </a:r>
            <a:r>
              <a:rPr lang="ru-RU" dirty="0" err="1" smtClean="0"/>
              <a:t>громадськості</a:t>
            </a:r>
            <a:r>
              <a:rPr lang="ru-RU" dirty="0" smtClean="0"/>
              <a:t> до </a:t>
            </a:r>
            <a:r>
              <a:rPr lang="ru-RU" dirty="0" err="1" smtClean="0"/>
              <a:t>значного</a:t>
            </a:r>
            <a:r>
              <a:rPr lang="ru-RU" dirty="0" smtClean="0"/>
              <a:t> </a:t>
            </a:r>
            <a:r>
              <a:rPr lang="ru-RU" dirty="0" err="1" smtClean="0"/>
              <a:t>впливу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 на </a:t>
            </a:r>
            <a:r>
              <a:rPr lang="ru-RU" dirty="0" err="1" smtClean="0"/>
              <a:t>довкілля</a:t>
            </a:r>
            <a:r>
              <a:rPr lang="ru-RU" dirty="0" smtClean="0"/>
              <a:t> </a:t>
            </a:r>
            <a:r>
              <a:rPr lang="ru-RU" dirty="0" err="1" smtClean="0"/>
              <a:t>змінювалося</a:t>
            </a:r>
            <a:r>
              <a:rPr lang="ru-RU" dirty="0" smtClean="0"/>
              <a:t> </a:t>
            </a:r>
            <a:r>
              <a:rPr lang="ru-RU" dirty="0" err="1" smtClean="0"/>
              <a:t>впродовж</a:t>
            </a:r>
            <a:r>
              <a:rPr lang="ru-RU" dirty="0" smtClean="0"/>
              <a:t> 20 ст. </a:t>
            </a:r>
            <a:r>
              <a:rPr lang="ru-RU" dirty="0" err="1" smtClean="0"/>
              <a:t>Людство</a:t>
            </a:r>
            <a:r>
              <a:rPr lang="ru-RU" dirty="0" smtClean="0"/>
              <a:t> </a:t>
            </a:r>
            <a:r>
              <a:rPr lang="ru-RU" dirty="0" err="1" smtClean="0"/>
              <a:t>дедалі</a:t>
            </a:r>
            <a:r>
              <a:rPr lang="ru-RU" dirty="0" smtClean="0"/>
              <a:t> </a:t>
            </a:r>
            <a:r>
              <a:rPr lang="ru-RU" dirty="0" err="1" smtClean="0"/>
              <a:t>ясніше</a:t>
            </a:r>
            <a:r>
              <a:rPr lang="ru-RU" dirty="0" smtClean="0"/>
              <a:t> </a:t>
            </a:r>
            <a:r>
              <a:rPr lang="ru-RU" dirty="0" err="1" smtClean="0"/>
              <a:t>усвідомлює</a:t>
            </a:r>
            <a:r>
              <a:rPr lang="ru-RU" dirty="0" smtClean="0"/>
              <a:t> те,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здатність</a:t>
            </a:r>
            <a:r>
              <a:rPr lang="ru-RU" dirty="0" smtClean="0"/>
              <a:t> </a:t>
            </a:r>
            <a:r>
              <a:rPr lang="ru-RU" dirty="0" err="1" smtClean="0"/>
              <a:t>викликати</a:t>
            </a:r>
            <a:r>
              <a:rPr lang="ru-RU" dirty="0" smtClean="0"/>
              <a:t> </a:t>
            </a:r>
            <a:r>
              <a:rPr lang="ru-RU" dirty="0" err="1" smtClean="0"/>
              <a:t>кліматичні</a:t>
            </a:r>
            <a:r>
              <a:rPr lang="ru-RU" dirty="0" smtClean="0"/>
              <a:t> </a:t>
            </a:r>
            <a:r>
              <a:rPr lang="ru-RU" dirty="0" err="1" smtClean="0"/>
              <a:t>зміни</a:t>
            </a:r>
            <a:r>
              <a:rPr lang="ru-RU" dirty="0" smtClean="0"/>
              <a:t> глобального масштабу,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поставити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загрозу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власне</a:t>
            </a:r>
            <a:r>
              <a:rPr lang="ru-RU" dirty="0" smtClean="0"/>
              <a:t> </a:t>
            </a:r>
            <a:r>
              <a:rPr lang="ru-RU" dirty="0" err="1" smtClean="0"/>
              <a:t>існування</a:t>
            </a:r>
            <a:r>
              <a:rPr lang="ru-RU" dirty="0" smtClean="0"/>
              <a:t>. Людина повинна </a:t>
            </a:r>
            <a:r>
              <a:rPr lang="ru-RU" dirty="0" err="1" smtClean="0"/>
              <a:t>ставитися</a:t>
            </a:r>
            <a:r>
              <a:rPr lang="ru-RU" dirty="0" smtClean="0"/>
              <a:t> до </a:t>
            </a:r>
            <a:r>
              <a:rPr lang="ru-RU" dirty="0" err="1" smtClean="0"/>
              <a:t>природи</a:t>
            </a:r>
            <a:r>
              <a:rPr lang="ru-RU" dirty="0" smtClean="0"/>
              <a:t> </a:t>
            </a:r>
            <a:r>
              <a:rPr lang="ru-RU" dirty="0" err="1" smtClean="0"/>
              <a:t>відповідально</a:t>
            </a:r>
            <a:r>
              <a:rPr lang="ru-RU" dirty="0" smtClean="0"/>
              <a:t>. </a:t>
            </a:r>
            <a:r>
              <a:rPr lang="ru-RU" dirty="0" err="1" smtClean="0"/>
              <a:t>Розпочався</a:t>
            </a:r>
            <a:r>
              <a:rPr lang="ru-RU" dirty="0" smtClean="0"/>
              <a:t> </a:t>
            </a:r>
            <a:r>
              <a:rPr lang="ru-RU" dirty="0" err="1" smtClean="0"/>
              <a:t>процес</a:t>
            </a:r>
            <a:r>
              <a:rPr lang="ru-RU" dirty="0" smtClean="0"/>
              <a:t> </a:t>
            </a:r>
            <a:r>
              <a:rPr lang="ru-RU" dirty="0" err="1" smtClean="0"/>
              <a:t>прийняття</a:t>
            </a:r>
            <a:r>
              <a:rPr lang="ru-RU" dirty="0" smtClean="0"/>
              <a:t> </a:t>
            </a:r>
            <a:r>
              <a:rPr lang="ru-RU" dirty="0" err="1" smtClean="0"/>
              <a:t>політичних</a:t>
            </a:r>
            <a:r>
              <a:rPr lang="ru-RU" dirty="0" smtClean="0"/>
              <a:t> </a:t>
            </a:r>
            <a:r>
              <a:rPr lang="ru-RU" dirty="0" err="1" smtClean="0"/>
              <a:t>рішень</a:t>
            </a:r>
            <a:r>
              <a:rPr lang="ru-RU" dirty="0" smtClean="0"/>
              <a:t>, </a:t>
            </a:r>
            <a:r>
              <a:rPr lang="ru-RU" dirty="0" err="1" smtClean="0"/>
              <a:t>вироблення</a:t>
            </a:r>
            <a:r>
              <a:rPr lang="ru-RU" dirty="0" smtClean="0"/>
              <a:t> </a:t>
            </a:r>
            <a:r>
              <a:rPr lang="ru-RU" dirty="0" err="1" smtClean="0"/>
              <a:t>заходів</a:t>
            </a:r>
            <a:r>
              <a:rPr lang="ru-RU" dirty="0" smtClean="0"/>
              <a:t> </a:t>
            </a:r>
            <a:r>
              <a:rPr lang="ru-RU" dirty="0" err="1" smtClean="0"/>
              <a:t>збереження</a:t>
            </a:r>
            <a:r>
              <a:rPr lang="ru-RU" dirty="0" smtClean="0"/>
              <a:t> </a:t>
            </a:r>
            <a:r>
              <a:rPr lang="ru-RU" dirty="0" err="1" smtClean="0"/>
              <a:t>середовища</a:t>
            </a:r>
            <a:r>
              <a:rPr lang="ru-RU" dirty="0" smtClean="0"/>
              <a:t> </a:t>
            </a:r>
            <a:r>
              <a:rPr lang="ru-RU" dirty="0" err="1" smtClean="0"/>
              <a:t>проживання</a:t>
            </a:r>
            <a:r>
              <a:rPr lang="ru-RU" dirty="0" smtClean="0"/>
              <a:t>, </a:t>
            </a:r>
            <a:r>
              <a:rPr lang="ru-RU" dirty="0" err="1" smtClean="0"/>
              <a:t>однак</a:t>
            </a:r>
            <a:r>
              <a:rPr lang="ru-RU" dirty="0" smtClean="0"/>
              <a:t> </a:t>
            </a:r>
            <a:r>
              <a:rPr lang="ru-RU" dirty="0" err="1" smtClean="0"/>
              <a:t>наразі</a:t>
            </a:r>
            <a:r>
              <a:rPr lang="ru-RU" dirty="0" smtClean="0"/>
              <a:t> </a:t>
            </a:r>
            <a:r>
              <a:rPr lang="ru-RU" dirty="0" err="1" smtClean="0"/>
              <a:t>незрозуміло</a:t>
            </a:r>
            <a:r>
              <a:rPr lang="ru-RU" dirty="0" smtClean="0"/>
              <a:t>, </a:t>
            </a:r>
            <a:r>
              <a:rPr lang="ru-RU" dirty="0" err="1" smtClean="0"/>
              <a:t>наскільки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буде </a:t>
            </a:r>
            <a:r>
              <a:rPr lang="ru-RU" dirty="0" err="1" smtClean="0"/>
              <a:t>ефективним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ті</a:t>
            </a:r>
            <a:r>
              <a:rPr lang="ru-RU" dirty="0" smtClean="0"/>
              <a:t> </a:t>
            </a:r>
            <a:r>
              <a:rPr lang="ru-RU" dirty="0" err="1" smtClean="0"/>
              <a:t>зміни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відбувалися</a:t>
            </a:r>
            <a:r>
              <a:rPr lang="ru-RU" dirty="0" smtClean="0"/>
              <a:t> в </a:t>
            </a:r>
            <a:r>
              <a:rPr lang="ru-RU" dirty="0" err="1" smtClean="0"/>
              <a:t>природі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останні</a:t>
            </a:r>
            <a:r>
              <a:rPr lang="ru-RU" dirty="0" smtClean="0"/>
              <a:t> роки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відбуваються</a:t>
            </a:r>
            <a:r>
              <a:rPr lang="ru-RU" dirty="0" smtClean="0"/>
              <a:t> зараз, не </a:t>
            </a:r>
            <a:r>
              <a:rPr lang="ru-RU" dirty="0" err="1" smtClean="0"/>
              <a:t>є</a:t>
            </a:r>
            <a:r>
              <a:rPr lang="ru-RU" dirty="0" smtClean="0"/>
              <a:t> початком </a:t>
            </a:r>
            <a:r>
              <a:rPr lang="ru-RU" dirty="0" err="1" smtClean="0"/>
              <a:t>незворотного</a:t>
            </a:r>
            <a:r>
              <a:rPr lang="ru-RU" dirty="0" smtClean="0"/>
              <a:t> </a:t>
            </a:r>
            <a:r>
              <a:rPr lang="ru-RU" dirty="0" err="1" smtClean="0"/>
              <a:t>процесу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поставить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загрозу</a:t>
            </a:r>
            <a:r>
              <a:rPr lang="ru-RU" dirty="0" smtClean="0"/>
              <a:t> </a:t>
            </a:r>
            <a:r>
              <a:rPr lang="ru-RU" dirty="0" err="1" smtClean="0"/>
              <a:t>існування</a:t>
            </a:r>
            <a:r>
              <a:rPr lang="ru-RU" dirty="0" smtClean="0"/>
              <a:t> </a:t>
            </a:r>
            <a:r>
              <a:rPr lang="ru-RU" dirty="0" err="1" smtClean="0"/>
              <a:t>людства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Рисунок 4" descr="img_1278658691.gif"/>
          <p:cNvPicPr>
            <a:picLocks noChangeAspect="1"/>
          </p:cNvPicPr>
          <p:nvPr/>
        </p:nvPicPr>
        <p:blipFill>
          <a:blip r:embed="rId2" cstate="print"/>
          <a:srcRect b="16522"/>
          <a:stretch>
            <a:fillRect/>
          </a:stretch>
        </p:blipFill>
        <p:spPr>
          <a:xfrm rot="20986523">
            <a:off x="310026" y="70518"/>
            <a:ext cx="2880320" cy="1728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</a:rPr>
              <a:t>Дякую за увагу!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60000" endA="900" endPos="60000" dist="29997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797152"/>
            <a:ext cx="3419872" cy="158417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Підготував:</a:t>
            </a:r>
          </a:p>
          <a:p>
            <a:pPr>
              <a:buNone/>
            </a:pPr>
            <a:r>
              <a:rPr lang="uk-UA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Учень 11 класу</a:t>
            </a:r>
          </a:p>
          <a:p>
            <a:pPr>
              <a:buNone/>
            </a:pPr>
            <a:r>
              <a:rPr lang="uk-UA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Фесенко О.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book_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921">
            <a:off x="7035197" y="149690"/>
            <a:ext cx="2016224" cy="13405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book_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212976"/>
            <a:ext cx="2256251" cy="3384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196752"/>
            <a:ext cx="7467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dirty="0" smtClean="0"/>
              <a:t>	У </a:t>
            </a:r>
            <a:r>
              <a:rPr lang="uk-UA" dirty="0" smtClean="0"/>
              <a:t>наші дні слово "природа" використовується в багатьох значеннях , йому може надаватися різний зміст. </a:t>
            </a:r>
            <a:r>
              <a:rPr lang="uk-UA" dirty="0" smtClean="0"/>
              <a:t>Широко </a:t>
            </a:r>
            <a:r>
              <a:rPr lang="uk-UA" dirty="0" smtClean="0"/>
              <a:t>розуміється природа - це буття , Всесвіт , все розмаїття рухомої матерії , її різноманітні стани і властивості . У цьому випадку природа включає в себе і </a:t>
            </a:r>
            <a:r>
              <a:rPr lang="uk-UA" dirty="0" smtClean="0"/>
              <a:t>суспільство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692696"/>
            <a:ext cx="7467600" cy="4525963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	Однак </a:t>
            </a:r>
            <a:r>
              <a:rPr lang="uk-UA" dirty="0" smtClean="0"/>
              <a:t>склалася і інша точка зору , згідно з якою природа - все те , що як би протистоїть суспільству , без чого суспільство , тобто люди разом із створеним їх руками продуктом не можуть існувати.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desktopw1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3284984"/>
            <a:ext cx="4147661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storiya-nastavnica-zhizni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548680"/>
            <a:ext cx="3857625" cy="30003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80528" y="1628800"/>
            <a:ext cx="7467600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uk-UA" dirty="0" smtClean="0"/>
              <a:t>	Основу </a:t>
            </a:r>
            <a:r>
              <a:rPr lang="uk-UA" dirty="0" smtClean="0"/>
              <a:t>природи </a:t>
            </a:r>
            <a:r>
              <a:rPr lang="uk-UA" dirty="0" smtClean="0"/>
              <a:t>становлять</a:t>
            </a:r>
          </a:p>
          <a:p>
            <a:pPr>
              <a:buNone/>
            </a:pPr>
            <a:r>
              <a:rPr lang="uk-UA" dirty="0" smtClean="0"/>
              <a:t>     елементарні </a:t>
            </a:r>
            <a:r>
              <a:rPr lang="uk-UA" dirty="0" smtClean="0"/>
              <a:t>частинки і поля , </a:t>
            </a:r>
            <a:endParaRPr lang="uk-UA" dirty="0" smtClean="0"/>
          </a:p>
          <a:p>
            <a:pPr>
              <a:buNone/>
            </a:pPr>
            <a:r>
              <a:rPr lang="uk-UA" dirty="0" smtClean="0"/>
              <a:t>     що </a:t>
            </a:r>
            <a:r>
              <a:rPr lang="uk-UA" dirty="0" smtClean="0"/>
              <a:t>утворюють космічний простір </a:t>
            </a:r>
            <a:r>
              <a:rPr lang="uk-UA" dirty="0" smtClean="0"/>
              <a:t>,</a:t>
            </a:r>
          </a:p>
          <a:p>
            <a:pPr>
              <a:buNone/>
            </a:pPr>
            <a:r>
              <a:rPr lang="uk-UA" dirty="0" smtClean="0"/>
              <a:t>     Всесвіт</a:t>
            </a:r>
            <a:r>
              <a:rPr lang="uk-UA" dirty="0" smtClean="0"/>
              <a:t>. З елементарних </a:t>
            </a:r>
            <a:endParaRPr lang="uk-UA" dirty="0" smtClean="0"/>
          </a:p>
          <a:p>
            <a:pPr>
              <a:buNone/>
            </a:pPr>
            <a:r>
              <a:rPr lang="uk-UA" dirty="0" smtClean="0"/>
              <a:t>     Частинок  формуються </a:t>
            </a:r>
            <a:r>
              <a:rPr lang="uk-UA" dirty="0" smtClean="0"/>
              <a:t>атоми , </a:t>
            </a:r>
            <a:endParaRPr lang="uk-UA" dirty="0" smtClean="0"/>
          </a:p>
          <a:p>
            <a:pPr>
              <a:buNone/>
            </a:pPr>
            <a:r>
              <a:rPr lang="uk-UA" dirty="0" smtClean="0"/>
              <a:t>     з яких    складаються </a:t>
            </a:r>
            <a:r>
              <a:rPr lang="uk-UA" dirty="0" smtClean="0"/>
              <a:t>хімічні </a:t>
            </a:r>
            <a:endParaRPr lang="uk-UA" dirty="0" smtClean="0"/>
          </a:p>
          <a:p>
            <a:pPr>
              <a:buNone/>
            </a:pPr>
            <a:r>
              <a:rPr lang="uk-UA" dirty="0" smtClean="0"/>
              <a:t> </a:t>
            </a:r>
            <a:r>
              <a:rPr lang="uk-UA" dirty="0" smtClean="0"/>
              <a:t>    елементи.</a:t>
            </a:r>
            <a:r>
              <a:rPr lang="uk-UA" dirty="0" smtClean="0"/>
              <a:t> </a:t>
            </a:r>
            <a:r>
              <a:rPr lang="uk-UA" dirty="0" smtClean="0"/>
              <a:t> Хіміком </a:t>
            </a:r>
            <a:r>
              <a:rPr lang="uk-UA" dirty="0" smtClean="0"/>
              <a:t>Д. І. Менделєєвим </a:t>
            </a:r>
            <a:endParaRPr lang="uk-UA" dirty="0" smtClean="0"/>
          </a:p>
          <a:p>
            <a:pPr>
              <a:buNone/>
            </a:pPr>
            <a:r>
              <a:rPr lang="uk-UA" dirty="0" smtClean="0"/>
              <a:t> </a:t>
            </a:r>
            <a:r>
              <a:rPr lang="uk-UA" dirty="0" smtClean="0"/>
              <a:t>    (</a:t>
            </a:r>
            <a:r>
              <a:rPr lang="uk-UA" dirty="0" smtClean="0"/>
              <a:t>1834 - 1907) були розкриті закономірності виникнення хімічних елементів </a:t>
            </a:r>
            <a:r>
              <a:rPr lang="uk-UA" dirty="0" smtClean="0"/>
              <a:t>,</a:t>
            </a:r>
          </a:p>
          <a:p>
            <a:pPr>
              <a:buNone/>
            </a:pPr>
            <a:r>
              <a:rPr lang="uk-UA" dirty="0" smtClean="0"/>
              <a:t> </a:t>
            </a:r>
            <a:r>
              <a:rPr lang="uk-UA" dirty="0" smtClean="0"/>
              <a:t>    </a:t>
            </a:r>
            <a:r>
              <a:rPr lang="uk-UA" dirty="0" smtClean="0"/>
              <a:t>йому належить відкриття періодичного </a:t>
            </a:r>
            <a:r>
              <a:rPr lang="uk-UA" dirty="0" smtClean="0"/>
              <a:t>закону</a:t>
            </a:r>
          </a:p>
          <a:p>
            <a:pPr>
              <a:buNone/>
            </a:pPr>
            <a:r>
              <a:rPr lang="uk-UA" dirty="0" smtClean="0"/>
              <a:t> </a:t>
            </a:r>
            <a:r>
              <a:rPr lang="uk-UA" dirty="0" smtClean="0"/>
              <a:t>    </a:t>
            </a:r>
            <a:r>
              <a:rPr lang="uk-UA" dirty="0" smtClean="0"/>
              <a:t>хімічних елементів. 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620689"/>
            <a:ext cx="5040560" cy="554461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    </a:t>
            </a:r>
            <a:r>
              <a:rPr lang="uk-UA" dirty="0" smtClean="0"/>
              <a:t>У ньому відображений стрибкоподібний характер змін хімізму залежно від зміни маси або атомної ваги . </a:t>
            </a:r>
            <a:r>
              <a:rPr lang="uk-UA" dirty="0" smtClean="0"/>
              <a:t>Закон Менделєєва </a:t>
            </a:r>
            <a:r>
              <a:rPr lang="uk-UA" dirty="0" smtClean="0"/>
              <a:t>вказує на єдність протилежних властивостей в кожному елементі , визначає його місце в загальному єдності.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khimicheskoe-soedinenie-provodnik-nervnykh-impulso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476672"/>
            <a:ext cx="3456384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Clip_imag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3356992"/>
            <a:ext cx="3456384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50px-MainGalax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04664"/>
            <a:ext cx="3579890" cy="32219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19872" y="1196752"/>
            <a:ext cx="5338936" cy="4353347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uk-UA" dirty="0" smtClean="0"/>
              <a:t>     Космічний </a:t>
            </a:r>
            <a:r>
              <a:rPr lang="uk-UA" dirty="0" smtClean="0"/>
              <a:t>простір </a:t>
            </a:r>
            <a:r>
              <a:rPr lang="uk-UA" dirty="0" smtClean="0"/>
              <a:t>заселений </a:t>
            </a:r>
            <a:r>
              <a:rPr lang="uk-UA" dirty="0" smtClean="0"/>
              <a:t>гігантськими за масою і енергії згустками матерії - зірками і планетами , що утворюють Галактику . У свою чергу , сукупність галактик , що рухаються у величезних просторах Всесвіту , утворюють </a:t>
            </a:r>
            <a:r>
              <a:rPr lang="uk-UA" dirty="0" smtClean="0"/>
              <a:t>Метагалактику</a:t>
            </a:r>
            <a:r>
              <a:rPr lang="uk-UA" dirty="0" smtClean="0"/>
              <a:t>. Природа в межах Метагалактики відрізняється своєрідним будовою. Суттєвою ознакою структури природи є її стан - рухливе і мінливе , мінливий в кожен момент часу і ніколи не повертається до колишнього способу рівновагу.</a:t>
            </a:r>
            <a:endParaRPr lang="ru-RU" dirty="0" smtClean="0"/>
          </a:p>
          <a:p>
            <a:pPr algn="r">
              <a:buNone/>
            </a:pPr>
            <a:endParaRPr lang="ru-RU" dirty="0"/>
          </a:p>
        </p:txBody>
      </p:sp>
      <p:pic>
        <p:nvPicPr>
          <p:cNvPr id="5" name="Рисунок 4" descr="що таке галакти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850103">
            <a:off x="725681" y="4139444"/>
            <a:ext cx="2794731" cy="20261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332656"/>
            <a:ext cx="7467600" cy="4525963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    Видатний </a:t>
            </a:r>
            <a:r>
              <a:rPr lang="uk-UA" dirty="0" smtClean="0"/>
              <a:t>російський вчений В. І. Вернадський визначав таку будову природи поняттям організованість . Еволюція планет призводить до виникнення органічного світу і появи живої речовини.</a:t>
            </a:r>
            <a:endParaRPr lang="ru-RU" dirty="0"/>
          </a:p>
        </p:txBody>
      </p:sp>
      <p:pic>
        <p:nvPicPr>
          <p:cNvPr id="6" name="Рисунок 5" descr="240x180n_photo_891b3e5708085a56013d02a3aa58be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2978696"/>
            <a:ext cx="3744416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gypt_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1556792"/>
            <a:ext cx="3558082" cy="27697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08520" y="980728"/>
            <a:ext cx="5832648" cy="51125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   Подібний </a:t>
            </a:r>
            <a:r>
              <a:rPr lang="uk-UA" dirty="0" smtClean="0"/>
              <a:t>погляд на природу став можливий внаслідок тривалого вивчення її людиною. Одна з перших згадок про природу зберегли і донесли до нас пам'ятки древньої культури , серед яких важливе місце займає </a:t>
            </a:r>
            <a:r>
              <a:rPr lang="uk-UA" dirty="0" smtClean="0"/>
              <a:t>міфологія. 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692696"/>
            <a:ext cx="7467600" cy="4525963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   Так </a:t>
            </a:r>
            <a:r>
              <a:rPr lang="uk-UA" dirty="0" smtClean="0"/>
              <a:t>, в міфопоетичному світогляді центральна роль відводилася космогонічним міфам і уявленням , оскільки в них описувалися просторово -часові параметри Всесвіту , можна сказати , космічні умови існування людини .</a:t>
            </a:r>
            <a:endParaRPr lang="ru-RU" dirty="0"/>
          </a:p>
        </p:txBody>
      </p:sp>
      <p:pic>
        <p:nvPicPr>
          <p:cNvPr id="4" name="Рисунок 3" descr="trava+v+prirode+84785806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11318">
            <a:off x="5654042" y="3776990"/>
            <a:ext cx="2915816" cy="21868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що таке галакти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4293096"/>
            <a:ext cx="2975992" cy="21575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69</TotalTime>
  <Words>404</Words>
  <Application>Microsoft Office PowerPoint</Application>
  <PresentationFormat>Экран (4:3)</PresentationFormat>
  <Paragraphs>27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Техническая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Дякую за увагу!</vt:lpstr>
    </vt:vector>
  </TitlesOfParts>
  <Company>Функциональность ограничена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Демонстрационная версия</dc:creator>
  <cp:lastModifiedBy>Демонстрационная версия</cp:lastModifiedBy>
  <cp:revision>7</cp:revision>
  <dcterms:created xsi:type="dcterms:W3CDTF">2014-05-05T19:00:50Z</dcterms:created>
  <dcterms:modified xsi:type="dcterms:W3CDTF">2014-05-05T20:09:56Z</dcterms:modified>
</cp:coreProperties>
</file>