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1" r:id="rId4"/>
    <p:sldId id="272" r:id="rId5"/>
    <p:sldId id="274" r:id="rId6"/>
    <p:sldId id="273" r:id="rId7"/>
    <p:sldId id="275" r:id="rId8"/>
    <p:sldId id="276" r:id="rId9"/>
    <p:sldId id="278" r:id="rId10"/>
    <p:sldId id="280" r:id="rId11"/>
    <p:sldId id="281" r:id="rId12"/>
    <p:sldId id="277" r:id="rId13"/>
    <p:sldId id="282" r:id="rId14"/>
    <p:sldId id="283" r:id="rId15"/>
    <p:sldId id="279" r:id="rId16"/>
    <p:sldId id="259" r:id="rId17"/>
    <p:sldId id="261" r:id="rId18"/>
    <p:sldId id="260" r:id="rId19"/>
    <p:sldId id="262" r:id="rId20"/>
    <p:sldId id="263" r:id="rId21"/>
    <p:sldId id="264" r:id="rId22"/>
    <p:sldId id="265" r:id="rId23"/>
    <p:sldId id="266" r:id="rId24"/>
    <p:sldId id="269" r:id="rId25"/>
    <p:sldId id="267" r:id="rId26"/>
    <p:sldId id="268" r:id="rId27"/>
    <p:sldId id="270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B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2A5D-71DE-4333-9745-033C35ABF06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15459-CB9F-4A02-9800-035E8F208E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Шолдо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5459-CB9F-4A02-9800-035E8F208EA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rdio.jpg_2063085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916" y="-214338"/>
            <a:ext cx="10931730" cy="7490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285729"/>
            <a:ext cx="7929618" cy="2857520"/>
          </a:xfrm>
          <a:noFill/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A4B92"/>
                </a:solidFill>
              </a:rPr>
              <a:t>Серцево-судинна система людини</a:t>
            </a:r>
            <a:endParaRPr lang="uk-UA" sz="4800" dirty="0">
              <a:solidFill>
                <a:srgbClr val="0A4B9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215338" y="5929330"/>
            <a:ext cx="1357322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fons.ru-6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u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10000"/>
            <a:ext cx="3810000" cy="30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Пульс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Ритмічні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коливання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стінки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артеріальних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судин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викликані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аорті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систоли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артеріальним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пульсом.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Частота пульсу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дорослої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становить 60-75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ударів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хвилину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lfons.ru-6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Регуляція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кровообігу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Здійснюється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регуляція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нервовою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системою та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гуморальними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чинниками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Нервові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волокна симпатичного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відділу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іннервують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більшість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вони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звужуються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розширюються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Гормон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надниркових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залоз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адреналін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звужує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шкіри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черева, 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розширює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Інтенсивність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кровообігу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фізичних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навантажень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температури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емоційного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стану,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вживання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певних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хімічних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…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Порушення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кровообігу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призводить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складних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змін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здоров’ї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ations_slid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resentations_slid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ations_slide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5093" y="0"/>
            <a:ext cx="9199093" cy="689932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ations_slide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282" cy="70187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214842" cy="62865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Як бачимо, система кровообігу - це замкнена система. Вона складається з двох кіл кровообігу - великого та малого.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64bb018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7960" y="0"/>
            <a:ext cx="443604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929322" cy="1143000"/>
          </a:xfrm>
        </p:spPr>
        <p:txBody>
          <a:bodyPr/>
          <a:lstStyle/>
          <a:p>
            <a:r>
              <a:rPr lang="uk-UA" dirty="0" smtClean="0"/>
              <a:t>Мале коло кровообігу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357298"/>
            <a:ext cx="6215106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Починається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правого </a:t>
            </a:r>
            <a:r>
              <a:rPr lang="ru-RU" i="1" dirty="0" err="1" smtClean="0"/>
              <a:t>шлуночка</a:t>
            </a:r>
            <a:r>
              <a:rPr lang="ru-RU" i="1" dirty="0" smtClean="0"/>
              <a:t> </a:t>
            </a:r>
            <a:r>
              <a:rPr lang="ru-RU" i="1" dirty="0" err="1" smtClean="0"/>
              <a:t>легеневим</a:t>
            </a:r>
            <a:r>
              <a:rPr lang="ru-RU" i="1" dirty="0" smtClean="0"/>
              <a:t> </a:t>
            </a:r>
            <a:r>
              <a:rPr lang="ru-RU" i="1" dirty="0" err="1" smtClean="0"/>
              <a:t>стовбуром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поділяється</a:t>
            </a:r>
            <a:r>
              <a:rPr lang="ru-RU" i="1" dirty="0" smtClean="0"/>
              <a:t> на </a:t>
            </a:r>
            <a:r>
              <a:rPr lang="ru-RU" i="1" dirty="0" err="1" smtClean="0"/>
              <a:t>дві</a:t>
            </a:r>
            <a:r>
              <a:rPr lang="ru-RU" i="1" dirty="0" smtClean="0"/>
              <a:t> </a:t>
            </a:r>
            <a:r>
              <a:rPr lang="ru-RU" i="1" dirty="0" err="1" smtClean="0"/>
              <a:t>легеневі</a:t>
            </a:r>
            <a:r>
              <a:rPr lang="ru-RU" i="1" dirty="0" smtClean="0"/>
              <a:t> </a:t>
            </a:r>
            <a:r>
              <a:rPr lang="ru-RU" i="1" dirty="0" err="1" smtClean="0"/>
              <a:t>артерії</a:t>
            </a:r>
            <a:r>
              <a:rPr lang="ru-RU" i="1" dirty="0" smtClean="0"/>
              <a:t>. Вони </a:t>
            </a:r>
            <a:r>
              <a:rPr lang="ru-RU" i="1" dirty="0" err="1" smtClean="0"/>
              <a:t>несуть</a:t>
            </a:r>
            <a:r>
              <a:rPr lang="ru-RU" i="1" dirty="0" smtClean="0"/>
              <a:t> кров до </a:t>
            </a:r>
            <a:r>
              <a:rPr lang="ru-RU" i="1" dirty="0" err="1" smtClean="0"/>
              <a:t>легень</a:t>
            </a:r>
            <a:r>
              <a:rPr lang="ru-RU" i="1" dirty="0" smtClean="0"/>
              <a:t>, де вона </a:t>
            </a:r>
            <a:r>
              <a:rPr lang="ru-RU" i="1" dirty="0" err="1" smtClean="0"/>
              <a:t>збагачується</a:t>
            </a:r>
            <a:r>
              <a:rPr lang="ru-RU" i="1" dirty="0" smtClean="0"/>
              <a:t> киснем. </a:t>
            </a:r>
            <a:r>
              <a:rPr lang="ru-RU" i="1" dirty="0" err="1" smtClean="0"/>
              <a:t>Повертається</a:t>
            </a:r>
            <a:r>
              <a:rPr lang="ru-RU" i="1" dirty="0" smtClean="0"/>
              <a:t> кров по 4 </a:t>
            </a:r>
            <a:r>
              <a:rPr lang="ru-RU" i="1" dirty="0" err="1" smtClean="0"/>
              <a:t>легеневих</a:t>
            </a:r>
            <a:r>
              <a:rPr lang="ru-RU" i="1" dirty="0" smtClean="0"/>
              <a:t> венах,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впадають</a:t>
            </a:r>
            <a:r>
              <a:rPr lang="ru-RU" i="1" dirty="0" smtClean="0"/>
              <a:t> у </a:t>
            </a:r>
            <a:r>
              <a:rPr lang="ru-RU" i="1" dirty="0" err="1" smtClean="0"/>
              <a:t>ліве</a:t>
            </a:r>
            <a:r>
              <a:rPr lang="ru-RU" i="1" dirty="0" smtClean="0"/>
              <a:t> </a:t>
            </a:r>
            <a:r>
              <a:rPr lang="ru-RU" i="1" dirty="0" err="1" smtClean="0"/>
              <a:t>передсердя</a:t>
            </a:r>
            <a:r>
              <a:rPr lang="ru-RU" i="1" dirty="0" smtClean="0"/>
              <a:t>.</a:t>
            </a:r>
            <a:r>
              <a:rPr lang="ru-RU" i="1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У </a:t>
            </a:r>
            <a:r>
              <a:rPr lang="ru-RU" i="1" dirty="0" err="1" smtClean="0"/>
              <a:t>легенях</a:t>
            </a:r>
            <a:r>
              <a:rPr lang="ru-RU" i="1" dirty="0" smtClean="0"/>
              <a:t> </a:t>
            </a:r>
            <a:r>
              <a:rPr lang="ru-RU" i="1" dirty="0" err="1" smtClean="0"/>
              <a:t>відбувається</a:t>
            </a:r>
            <a:r>
              <a:rPr lang="ru-RU" i="1" dirty="0" smtClean="0"/>
              <a:t> </a:t>
            </a:r>
            <a:r>
              <a:rPr lang="ru-RU" i="1" dirty="0" err="1" smtClean="0"/>
              <a:t>обмін</a:t>
            </a:r>
            <a:r>
              <a:rPr lang="ru-RU" i="1" dirty="0" smtClean="0"/>
              <a:t> газами: </a:t>
            </a:r>
            <a:r>
              <a:rPr lang="ru-RU" i="1" dirty="0" err="1" smtClean="0"/>
              <a:t>кисень</a:t>
            </a:r>
            <a:r>
              <a:rPr lang="ru-RU" i="1" dirty="0" smtClean="0"/>
              <a:t> переходить до </a:t>
            </a:r>
            <a:r>
              <a:rPr lang="ru-RU" i="1" dirty="0" err="1" smtClean="0"/>
              <a:t>крові</a:t>
            </a:r>
            <a:r>
              <a:rPr lang="ru-RU" i="1" dirty="0" smtClean="0"/>
              <a:t>, а </a:t>
            </a:r>
            <a:r>
              <a:rPr lang="ru-RU" i="1" dirty="0" err="1" smtClean="0"/>
              <a:t>вуглекислий</a:t>
            </a:r>
            <a:r>
              <a:rPr lang="ru-RU" i="1" dirty="0" smtClean="0"/>
              <a:t> газ – до </a:t>
            </a:r>
            <a:r>
              <a:rPr lang="ru-RU" i="1" dirty="0" err="1" smtClean="0"/>
              <a:t>легень</a:t>
            </a:r>
            <a:r>
              <a:rPr lang="ru-RU" i="1" dirty="0" smtClean="0"/>
              <a:t>, а </a:t>
            </a:r>
            <a:r>
              <a:rPr lang="ru-RU" i="1" dirty="0" err="1" smtClean="0"/>
              <a:t>потім</a:t>
            </a:r>
            <a:r>
              <a:rPr lang="ru-RU" i="1" dirty="0" smtClean="0"/>
              <a:t> </a:t>
            </a:r>
            <a:r>
              <a:rPr lang="ru-RU" i="1" dirty="0" err="1" smtClean="0"/>
              <a:t>видихається</a:t>
            </a:r>
            <a:r>
              <a:rPr lang="ru-RU" i="1" dirty="0" smtClean="0"/>
              <a:t>, </a:t>
            </a:r>
            <a:r>
              <a:rPr lang="ru-RU" i="1" dirty="0" err="1" smtClean="0"/>
              <a:t>тобто</a:t>
            </a:r>
            <a:r>
              <a:rPr lang="ru-RU" i="1" dirty="0" smtClean="0"/>
              <a:t> </a:t>
            </a:r>
            <a:r>
              <a:rPr lang="ru-RU" i="1" dirty="0" err="1" smtClean="0"/>
              <a:t>венозна</a:t>
            </a:r>
            <a:r>
              <a:rPr lang="ru-RU" i="1" dirty="0" smtClean="0"/>
              <a:t> кров </a:t>
            </a:r>
            <a:r>
              <a:rPr lang="ru-RU" i="1" dirty="0" err="1" smtClean="0"/>
              <a:t>перетворюється</a:t>
            </a:r>
            <a:r>
              <a:rPr lang="ru-RU" i="1" dirty="0" smtClean="0"/>
              <a:t> на </a:t>
            </a:r>
            <a:r>
              <a:rPr lang="ru-RU" i="1" dirty="0" err="1" smtClean="0"/>
              <a:t>артеріальну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5" name="Рисунок 4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928802"/>
            <a:ext cx="3251200" cy="2946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214290"/>
            <a:ext cx="3568700" cy="629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Велике коло </a:t>
            </a:r>
            <a:r>
              <a:rPr lang="uk-UA" dirty="0" smtClean="0"/>
              <a:t>кровообігу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929354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Починається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лівого</a:t>
            </a:r>
            <a:r>
              <a:rPr lang="ru-RU" i="1" dirty="0" smtClean="0"/>
              <a:t> </a:t>
            </a:r>
            <a:r>
              <a:rPr lang="ru-RU" i="1" dirty="0" err="1" smtClean="0"/>
              <a:t>шлуночка</a:t>
            </a:r>
            <a:r>
              <a:rPr lang="ru-RU" i="1" dirty="0" smtClean="0"/>
              <a:t> аортою, яка </a:t>
            </a:r>
            <a:r>
              <a:rPr lang="ru-RU" i="1" dirty="0" err="1" smtClean="0"/>
              <a:t>поділяється</a:t>
            </a:r>
            <a:r>
              <a:rPr lang="ru-RU" i="1" dirty="0" smtClean="0"/>
              <a:t> на </a:t>
            </a:r>
            <a:r>
              <a:rPr lang="ru-RU" i="1" dirty="0" err="1" smtClean="0"/>
              <a:t>дрібніші</a:t>
            </a:r>
            <a:r>
              <a:rPr lang="ru-RU" i="1" dirty="0" smtClean="0"/>
              <a:t> </a:t>
            </a:r>
            <a:r>
              <a:rPr lang="ru-RU" i="1" dirty="0" err="1" smtClean="0"/>
              <a:t>артерії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несуть</a:t>
            </a:r>
            <a:r>
              <a:rPr lang="ru-RU" i="1" dirty="0" smtClean="0"/>
              <a:t> кров до </a:t>
            </a:r>
            <a:r>
              <a:rPr lang="ru-RU" i="1" dirty="0" err="1" smtClean="0"/>
              <a:t>всіх</a:t>
            </a:r>
            <a:r>
              <a:rPr lang="ru-RU" i="1" dirty="0" smtClean="0"/>
              <a:t> </a:t>
            </a:r>
            <a:r>
              <a:rPr lang="ru-RU" i="1" dirty="0" err="1" smtClean="0"/>
              <a:t>органів</a:t>
            </a:r>
            <a:r>
              <a:rPr lang="ru-RU" i="1" dirty="0" smtClean="0"/>
              <a:t>, </a:t>
            </a:r>
            <a:r>
              <a:rPr lang="ru-RU" i="1" dirty="0" err="1" smtClean="0"/>
              <a:t>крім</a:t>
            </a:r>
            <a:r>
              <a:rPr lang="ru-RU" i="1" dirty="0" smtClean="0"/>
              <a:t> </a:t>
            </a:r>
            <a:r>
              <a:rPr lang="ru-RU" i="1" dirty="0" err="1" smtClean="0"/>
              <a:t>легень</a:t>
            </a:r>
            <a:r>
              <a:rPr lang="ru-RU" i="1" dirty="0" smtClean="0"/>
              <a:t>. </a:t>
            </a:r>
            <a:r>
              <a:rPr lang="ru-RU" i="1" dirty="0" err="1" smtClean="0"/>
              <a:t>Закінчується</a:t>
            </a:r>
            <a:r>
              <a:rPr lang="ru-RU" i="1" dirty="0" smtClean="0"/>
              <a:t> коло </a:t>
            </a:r>
            <a:r>
              <a:rPr lang="ru-RU" i="1" dirty="0" err="1" smtClean="0"/>
              <a:t>двома</a:t>
            </a:r>
            <a:r>
              <a:rPr lang="ru-RU" i="1" dirty="0" smtClean="0"/>
              <a:t> </a:t>
            </a:r>
            <a:r>
              <a:rPr lang="ru-RU" i="1" dirty="0" err="1" smtClean="0"/>
              <a:t>порожнистими</a:t>
            </a:r>
            <a:r>
              <a:rPr lang="ru-RU" i="1" dirty="0" smtClean="0"/>
              <a:t> венами,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впадають</a:t>
            </a:r>
            <a:r>
              <a:rPr lang="ru-RU" i="1" dirty="0" smtClean="0"/>
              <a:t> у праве </a:t>
            </a:r>
            <a:r>
              <a:rPr lang="ru-RU" i="1" dirty="0" err="1" smtClean="0"/>
              <a:t>передсердя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Рухаючись</a:t>
            </a:r>
            <a:r>
              <a:rPr lang="ru-RU" i="1" dirty="0" smtClean="0"/>
              <a:t> </a:t>
            </a:r>
            <a:r>
              <a:rPr lang="ru-RU" i="1" dirty="0" smtClean="0"/>
              <a:t>по </a:t>
            </a:r>
            <a:r>
              <a:rPr lang="ru-RU" i="1" dirty="0" err="1" smtClean="0"/>
              <a:t>тілу</a:t>
            </a:r>
            <a:r>
              <a:rPr lang="ru-RU" i="1" dirty="0" smtClean="0"/>
              <a:t>, кров </a:t>
            </a:r>
            <a:r>
              <a:rPr lang="ru-RU" i="1" dirty="0" err="1" smtClean="0"/>
              <a:t>артерій</a:t>
            </a:r>
            <a:r>
              <a:rPr lang="ru-RU" i="1" dirty="0" smtClean="0"/>
              <a:t> </a:t>
            </a:r>
            <a:r>
              <a:rPr lang="ru-RU" i="1" dirty="0" err="1" smtClean="0"/>
              <a:t>віддає</a:t>
            </a:r>
            <a:r>
              <a:rPr lang="ru-RU" i="1" dirty="0" smtClean="0"/>
              <a:t> </a:t>
            </a:r>
            <a:r>
              <a:rPr lang="ru-RU" i="1" dirty="0" err="1" smtClean="0"/>
              <a:t>кисень</a:t>
            </a:r>
            <a:r>
              <a:rPr lang="ru-RU" i="1" dirty="0" smtClean="0"/>
              <a:t> та </a:t>
            </a:r>
            <a:r>
              <a:rPr lang="ru-RU" i="1" dirty="0" err="1" smtClean="0"/>
              <a:t>поживні</a:t>
            </a:r>
            <a:r>
              <a:rPr lang="ru-RU" i="1" dirty="0" smtClean="0"/>
              <a:t> </a:t>
            </a:r>
            <a:r>
              <a:rPr lang="ru-RU" i="1" dirty="0" err="1" smtClean="0"/>
              <a:t>речовини</a:t>
            </a:r>
            <a:r>
              <a:rPr lang="ru-RU" i="1" dirty="0" smtClean="0"/>
              <a:t> </a:t>
            </a:r>
            <a:r>
              <a:rPr lang="ru-RU" i="1" dirty="0" err="1" smtClean="0"/>
              <a:t>клітинам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r>
              <a:rPr lang="ru-RU" i="1" dirty="0" err="1" smtClean="0"/>
              <a:t>та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артеріальної</a:t>
            </a:r>
            <a:r>
              <a:rPr lang="ru-RU" i="1" dirty="0" smtClean="0"/>
              <a:t> </a:t>
            </a:r>
            <a:r>
              <a:rPr lang="ru-RU" i="1" dirty="0" err="1" smtClean="0"/>
              <a:t>перетворюється</a:t>
            </a:r>
            <a:r>
              <a:rPr lang="ru-RU" i="1" dirty="0" smtClean="0"/>
              <a:t> на </a:t>
            </a:r>
            <a:r>
              <a:rPr lang="ru-RU" i="1" dirty="0" err="1" smtClean="0"/>
              <a:t>венозну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3721788_57929344_light_texture_by_Insan_St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500990" cy="1143000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Основні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захворювання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серця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43306" y="1600200"/>
            <a:ext cx="5857916" cy="4525963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Ішемічна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хвороба</a:t>
            </a:r>
          </a:p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Дистонія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 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Атеросклероз</a:t>
            </a:r>
          </a:p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Інсульт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Гіпертонічна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хвороба  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Варикозне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розширення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вен 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Тромбофлебіт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8a4ea7da842d0db45d9_720x540_cropromiar-niestandardow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914401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664371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Система кровообігу,або кровоносна,або серцево-судинна,- це велика розгалужена транспортна система . Вона безперервно, протягом усього життя людини, розносить кисень, поживні речовини,гормони по організму, забираючи з клітин, тканин і органів відпрацьовані продукти обміну речовин, тобто здійснює гемодинаміку(рух крові в організмі).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6786578" cy="600076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>
                <a:solidFill>
                  <a:srgbClr val="FF0000"/>
                </a:solidFill>
              </a:rPr>
              <a:t>Ішемічна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хвороба </a:t>
            </a:r>
            <a:r>
              <a:rPr lang="ru-RU" i="1" dirty="0" err="1" smtClean="0">
                <a:solidFill>
                  <a:srgbClr val="FF0000"/>
                </a:solidFill>
              </a:rPr>
              <a:t>серця</a:t>
            </a:r>
            <a:r>
              <a:rPr lang="ru-RU" i="1" dirty="0" smtClean="0">
                <a:solidFill>
                  <a:srgbClr val="FF0000"/>
                </a:solidFill>
              </a:rPr>
              <a:t> (ІХС</a:t>
            </a:r>
            <a:r>
              <a:rPr lang="ru-RU" i="1" dirty="0" smtClean="0">
                <a:solidFill>
                  <a:srgbClr val="FF0000"/>
                </a:solidFill>
              </a:rPr>
              <a:t>) </a:t>
            </a:r>
            <a:r>
              <a:rPr lang="ru-RU" i="1" dirty="0" smtClean="0"/>
              <a:t>— </a:t>
            </a:r>
            <a:r>
              <a:rPr lang="ru-RU" i="1" dirty="0" err="1" smtClean="0"/>
              <a:t>порушенням</a:t>
            </a:r>
            <a:r>
              <a:rPr lang="ru-RU" i="1" dirty="0" smtClean="0"/>
              <a:t> </a:t>
            </a:r>
            <a:r>
              <a:rPr lang="ru-RU" i="1" dirty="0" err="1" smtClean="0"/>
              <a:t>кровопостачання</a:t>
            </a:r>
            <a:r>
              <a:rPr lang="ru-RU" i="1" dirty="0" smtClean="0"/>
              <a:t> </a:t>
            </a:r>
            <a:r>
              <a:rPr lang="ru-RU" i="1" dirty="0" err="1" smtClean="0"/>
              <a:t>міокарду</a:t>
            </a:r>
            <a:r>
              <a:rPr lang="ru-RU" i="1" dirty="0" smtClean="0"/>
              <a:t> </a:t>
            </a:r>
            <a:r>
              <a:rPr lang="ru-RU" i="1" dirty="0" err="1" smtClean="0"/>
              <a:t>внаслідок</a:t>
            </a:r>
            <a:r>
              <a:rPr lang="ru-RU" i="1" dirty="0" smtClean="0"/>
              <a:t> </a:t>
            </a:r>
            <a:r>
              <a:rPr lang="ru-RU" i="1" dirty="0" err="1" smtClean="0"/>
              <a:t>пошкодження</a:t>
            </a:r>
            <a:r>
              <a:rPr lang="ru-RU" i="1" dirty="0" smtClean="0"/>
              <a:t> </a:t>
            </a:r>
            <a:r>
              <a:rPr lang="ru-RU" i="1" dirty="0" err="1" smtClean="0"/>
              <a:t>коронарних</a:t>
            </a:r>
            <a:r>
              <a:rPr lang="ru-RU" i="1" dirty="0" smtClean="0"/>
              <a:t> </a:t>
            </a:r>
            <a:r>
              <a:rPr lang="ru-RU" i="1" dirty="0" err="1" smtClean="0"/>
              <a:t>артерій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   Першим </a:t>
            </a:r>
            <a:r>
              <a:rPr lang="ru-RU" i="1" dirty="0" err="1" smtClean="0"/>
              <a:t>проявом</a:t>
            </a:r>
            <a:r>
              <a:rPr lang="ru-RU" i="1" dirty="0" smtClean="0"/>
              <a:t> (</a:t>
            </a:r>
            <a:r>
              <a:rPr lang="ru-RU" i="1" dirty="0" err="1" smtClean="0"/>
              <a:t>і</a:t>
            </a:r>
            <a:r>
              <a:rPr lang="ru-RU" i="1" dirty="0" smtClean="0"/>
              <a:t>, на жаль, </a:t>
            </a:r>
            <a:r>
              <a:rPr lang="ru-RU" i="1" dirty="0" err="1" smtClean="0"/>
              <a:t>останнім</a:t>
            </a:r>
            <a:r>
              <a:rPr lang="ru-RU" i="1" dirty="0" smtClean="0"/>
              <a:t>) </a:t>
            </a:r>
            <a:r>
              <a:rPr lang="ru-RU" i="1" dirty="0" err="1" smtClean="0"/>
              <a:t>може</a:t>
            </a:r>
            <a:r>
              <a:rPr lang="ru-RU" i="1" dirty="0" smtClean="0"/>
              <a:t> бути </a:t>
            </a:r>
            <a:r>
              <a:rPr lang="ru-RU" i="1" dirty="0" err="1" smtClean="0"/>
              <a:t>раптова</a:t>
            </a:r>
            <a:r>
              <a:rPr lang="ru-RU" i="1" dirty="0" smtClean="0"/>
              <a:t> смерть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інфаркт</a:t>
            </a:r>
            <a:r>
              <a:rPr lang="ru-RU" i="1" dirty="0" smtClean="0"/>
              <a:t> </a:t>
            </a:r>
            <a:r>
              <a:rPr lang="ru-RU" i="1" dirty="0" err="1" smtClean="0"/>
              <a:t>міокарда</a:t>
            </a:r>
            <a:r>
              <a:rPr lang="ru-RU" i="1" dirty="0" smtClean="0"/>
              <a:t>, </a:t>
            </a:r>
            <a:r>
              <a:rPr lang="ru-RU" i="1" dirty="0" err="1" smtClean="0"/>
              <a:t>стенокардія</a:t>
            </a:r>
            <a:r>
              <a:rPr lang="ru-RU" i="1" dirty="0" smtClean="0"/>
              <a:t>, </a:t>
            </a:r>
            <a:r>
              <a:rPr lang="ru-RU" i="1" dirty="0" err="1" smtClean="0"/>
              <a:t>серцева</a:t>
            </a:r>
            <a:r>
              <a:rPr lang="ru-RU" i="1" dirty="0" smtClean="0"/>
              <a:t> </a:t>
            </a:r>
            <a:r>
              <a:rPr lang="ru-RU" i="1" dirty="0" err="1" smtClean="0"/>
              <a:t>недостатність</a:t>
            </a:r>
            <a:r>
              <a:rPr lang="ru-RU" i="1" dirty="0" smtClean="0"/>
              <a:t>,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ритму </a:t>
            </a:r>
            <a:r>
              <a:rPr lang="ru-RU" i="1" dirty="0" err="1" smtClean="0"/>
              <a:t>серця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Рисунок 3" descr="ib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214686"/>
            <a:ext cx="3000364" cy="31645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0758582_mifyi-o-vegetososudistoy-diston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41" y="3906376"/>
            <a:ext cx="4302659" cy="2951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43966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i="1" dirty="0" err="1" smtClean="0">
                <a:solidFill>
                  <a:srgbClr val="FF0000"/>
                </a:solidFill>
              </a:rPr>
              <a:t>Дистонія</a:t>
            </a:r>
            <a:r>
              <a:rPr lang="ru-RU" i="1" dirty="0" smtClean="0">
                <a:solidFill>
                  <a:srgbClr val="FF0000"/>
                </a:solidFill>
              </a:rPr>
              <a:t>  </a:t>
            </a:r>
            <a:r>
              <a:rPr lang="ru-RU" i="1" dirty="0" smtClean="0"/>
              <a:t>—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тонусу </a:t>
            </a:r>
            <a:r>
              <a:rPr lang="ru-RU" i="1" dirty="0" err="1" smtClean="0"/>
              <a:t>судин</a:t>
            </a:r>
            <a:r>
              <a:rPr lang="ru-RU" i="1" dirty="0" smtClean="0"/>
              <a:t>. </a:t>
            </a:r>
            <a:r>
              <a:rPr lang="ru-RU" i="1" dirty="0" err="1" smtClean="0"/>
              <a:t>Характеризується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порушенням</a:t>
            </a:r>
            <a:r>
              <a:rPr lang="ru-RU" i="1" dirty="0" smtClean="0"/>
              <a:t> </a:t>
            </a:r>
            <a:r>
              <a:rPr lang="ru-RU" i="1" dirty="0" err="1" smtClean="0"/>
              <a:t>кровообігу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кровопостачання</a:t>
            </a:r>
            <a:r>
              <a:rPr lang="ru-RU" i="1" dirty="0" smtClean="0"/>
              <a:t> </a:t>
            </a:r>
            <a:r>
              <a:rPr lang="ru-RU" i="1" dirty="0" err="1" smtClean="0"/>
              <a:t>органів</a:t>
            </a:r>
            <a:r>
              <a:rPr lang="ru-RU" i="1" dirty="0" smtClean="0"/>
              <a:t>. 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Раптово</a:t>
            </a:r>
            <a:r>
              <a:rPr lang="ru-RU" i="1" dirty="0" smtClean="0"/>
              <a:t> </a:t>
            </a:r>
            <a:r>
              <a:rPr lang="ru-RU" i="1" dirty="0" err="1" smtClean="0"/>
              <a:t>з’являються</a:t>
            </a:r>
            <a:r>
              <a:rPr lang="ru-RU" i="1" dirty="0" smtClean="0"/>
              <a:t> </a:t>
            </a:r>
            <a:r>
              <a:rPr lang="ru-RU" i="1" dirty="0" err="1" smtClean="0"/>
              <a:t>запаморочення</a:t>
            </a:r>
            <a:r>
              <a:rPr lang="ru-RU" i="1" dirty="0" smtClean="0"/>
              <a:t>, озноб, </a:t>
            </a:r>
            <a:r>
              <a:rPr lang="ru-RU" i="1" dirty="0" err="1" smtClean="0"/>
              <a:t>оніміння</a:t>
            </a:r>
            <a:r>
              <a:rPr lang="ru-RU" i="1" dirty="0" smtClean="0"/>
              <a:t> </a:t>
            </a:r>
            <a:r>
              <a:rPr lang="ru-RU" i="1" dirty="0" err="1" smtClean="0"/>
              <a:t>кінцівок</a:t>
            </a:r>
            <a:r>
              <a:rPr lang="ru-RU" i="1" dirty="0" smtClean="0"/>
              <a:t>, </a:t>
            </a:r>
            <a:r>
              <a:rPr lang="ru-RU" i="1" dirty="0" err="1" smtClean="0"/>
              <a:t>серцебиття</a:t>
            </a:r>
            <a:r>
              <a:rPr lang="ru-RU" i="1" dirty="0" smtClean="0"/>
              <a:t>. Вона </a:t>
            </a:r>
            <a:r>
              <a:rPr lang="ru-RU" i="1" dirty="0" err="1" smtClean="0"/>
              <a:t>є</a:t>
            </a:r>
            <a:r>
              <a:rPr lang="ru-RU" i="1" dirty="0" smtClean="0"/>
              <a:t> фоном для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інших</a:t>
            </a:r>
            <a:r>
              <a:rPr lang="ru-RU" i="1" dirty="0" smtClean="0"/>
              <a:t> </a:t>
            </a:r>
            <a:r>
              <a:rPr lang="ru-RU" i="1" dirty="0" err="1" smtClean="0"/>
              <a:t>патологій</a:t>
            </a:r>
            <a:r>
              <a:rPr lang="ru-RU" i="1" dirty="0" smtClean="0"/>
              <a:t>, </a:t>
            </a:r>
            <a:r>
              <a:rPr lang="ru-RU" i="1" dirty="0" err="1" smtClean="0"/>
              <a:t>наприклад</a:t>
            </a:r>
            <a:r>
              <a:rPr lang="ru-RU" i="1" dirty="0" smtClean="0"/>
              <a:t> </a:t>
            </a:r>
            <a:r>
              <a:rPr lang="ru-RU" i="1" dirty="0" err="1" smtClean="0"/>
              <a:t>мігрені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Атеросклероз </a:t>
            </a:r>
            <a:r>
              <a:rPr lang="ru-RU" i="1" dirty="0" smtClean="0"/>
              <a:t> — </a:t>
            </a:r>
            <a:r>
              <a:rPr lang="ru-RU" i="1" dirty="0" err="1" smtClean="0"/>
              <a:t>хронічне</a:t>
            </a:r>
            <a:r>
              <a:rPr lang="ru-RU" i="1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</a:t>
            </a:r>
            <a:r>
              <a:rPr lang="ru-RU" i="1" dirty="0" err="1" smtClean="0"/>
              <a:t>захворювання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</a:t>
            </a:r>
            <a:r>
              <a:rPr lang="ru-RU" i="1" dirty="0" err="1" smtClean="0"/>
              <a:t>характеризується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</a:t>
            </a:r>
            <a:r>
              <a:rPr lang="ru-RU" i="1" dirty="0" err="1" smtClean="0"/>
              <a:t>ущільненням</a:t>
            </a:r>
            <a:r>
              <a:rPr lang="ru-RU" i="1" dirty="0" smtClean="0"/>
              <a:t> </a:t>
            </a:r>
            <a:r>
              <a:rPr lang="ru-RU" i="1" dirty="0" err="1" smtClean="0"/>
              <a:t>стінок</a:t>
            </a:r>
            <a:r>
              <a:rPr lang="ru-RU" i="1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</a:t>
            </a:r>
            <a:r>
              <a:rPr lang="ru-RU" i="1" dirty="0" err="1" smtClean="0"/>
              <a:t>артерій</a:t>
            </a:r>
            <a:r>
              <a:rPr lang="ru-RU" i="1" dirty="0" smtClean="0"/>
              <a:t>, </a:t>
            </a:r>
            <a:r>
              <a:rPr lang="ru-RU" i="1" dirty="0" err="1" smtClean="0"/>
              <a:t>звуженням</a:t>
            </a:r>
            <a:r>
              <a:rPr lang="ru-RU" i="1" dirty="0" smtClean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їхнього</a:t>
            </a:r>
            <a:r>
              <a:rPr lang="ru-RU" i="1" dirty="0" smtClean="0"/>
              <a:t> </a:t>
            </a:r>
            <a:r>
              <a:rPr lang="ru-RU" i="1" dirty="0" err="1" smtClean="0"/>
              <a:t>просвіту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частим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</a:t>
            </a:r>
            <a:r>
              <a:rPr lang="ru-RU" i="1" dirty="0" err="1" smtClean="0"/>
              <a:t>утворенням</a:t>
            </a:r>
            <a:r>
              <a:rPr lang="ru-RU" i="1" dirty="0" smtClean="0"/>
              <a:t> </a:t>
            </a:r>
            <a:r>
              <a:rPr lang="ru-RU" i="1" dirty="0" err="1" smtClean="0"/>
              <a:t>тромбів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</a:t>
            </a:r>
            <a:r>
              <a:rPr lang="ru-RU" i="1" dirty="0" err="1" smtClean="0"/>
              <a:t>Випадання</a:t>
            </a:r>
            <a:r>
              <a:rPr lang="ru-RU" i="1" dirty="0" smtClean="0"/>
              <a:t> </a:t>
            </a:r>
            <a:r>
              <a:rPr lang="ru-RU" i="1" dirty="0" err="1" smtClean="0"/>
              <a:t>волосся</a:t>
            </a:r>
            <a:r>
              <a:rPr lang="ru-RU" i="1" dirty="0" smtClean="0"/>
              <a:t>, </a:t>
            </a:r>
            <a:r>
              <a:rPr lang="ru-RU" i="1" dirty="0" err="1" smtClean="0"/>
              <a:t>сухість</a:t>
            </a:r>
            <a:r>
              <a:rPr lang="ru-RU" i="1" dirty="0" smtClean="0"/>
              <a:t> </a:t>
            </a:r>
            <a:r>
              <a:rPr lang="ru-RU" i="1" dirty="0" err="1" smtClean="0"/>
              <a:t>шкіри</a:t>
            </a:r>
            <a:r>
              <a:rPr lang="ru-RU" i="1" dirty="0" smtClean="0"/>
              <a:t>, </a:t>
            </a:r>
            <a:r>
              <a:rPr lang="ru-RU" i="1" dirty="0" err="1" smtClean="0"/>
              <a:t>ущільнення</a:t>
            </a:r>
            <a:r>
              <a:rPr lang="ru-RU" i="1" dirty="0" smtClean="0"/>
              <a:t> </a:t>
            </a:r>
            <a:r>
              <a:rPr lang="ru-RU" i="1" dirty="0" err="1" smtClean="0"/>
              <a:t>периферичних</a:t>
            </a:r>
            <a:r>
              <a:rPr lang="ru-RU" i="1" dirty="0" smtClean="0"/>
              <a:t> </a:t>
            </a:r>
            <a:r>
              <a:rPr lang="ru-RU" i="1" dirty="0" err="1" smtClean="0"/>
              <a:t>артерій</a:t>
            </a:r>
            <a:r>
              <a:rPr lang="ru-RU" i="1" dirty="0" smtClean="0"/>
              <a:t>, </a:t>
            </a:r>
            <a:r>
              <a:rPr lang="ru-RU" i="1" dirty="0" err="1" smtClean="0"/>
              <a:t>біль</a:t>
            </a:r>
            <a:r>
              <a:rPr lang="ru-RU" i="1" dirty="0" smtClean="0"/>
              <a:t> у грудях,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артеріального</a:t>
            </a:r>
            <a:r>
              <a:rPr lang="ru-RU" i="1" dirty="0" smtClean="0"/>
              <a:t> </a:t>
            </a:r>
            <a:r>
              <a:rPr lang="ru-RU" i="1" dirty="0" err="1" smtClean="0"/>
              <a:t>тиску</a:t>
            </a:r>
            <a:r>
              <a:rPr lang="ru-RU" i="1" dirty="0" smtClean="0"/>
              <a:t>, </a:t>
            </a:r>
            <a:r>
              <a:rPr lang="ru-RU" i="1" dirty="0" err="1" smtClean="0"/>
              <a:t>запаморочення</a:t>
            </a:r>
            <a:r>
              <a:rPr lang="ru-RU" i="1" dirty="0" smtClean="0"/>
              <a:t>, </a:t>
            </a:r>
            <a:r>
              <a:rPr lang="ru-RU" i="1" dirty="0" err="1" smtClean="0"/>
              <a:t>відчуття</a:t>
            </a:r>
            <a:r>
              <a:rPr lang="ru-RU" i="1" dirty="0" smtClean="0"/>
              <a:t> </a:t>
            </a:r>
            <a:r>
              <a:rPr lang="ru-RU" i="1" dirty="0" err="1" smtClean="0"/>
              <a:t>пульсації</a:t>
            </a:r>
            <a:r>
              <a:rPr lang="ru-RU" i="1" dirty="0" smtClean="0"/>
              <a:t> </a:t>
            </a:r>
            <a:r>
              <a:rPr lang="ru-RU" i="1" dirty="0" err="1" smtClean="0"/>
              <a:t>вголові</a:t>
            </a:r>
            <a:r>
              <a:rPr lang="ru-RU" i="1" dirty="0" smtClean="0"/>
              <a:t>, шум у </a:t>
            </a:r>
            <a:r>
              <a:rPr lang="ru-RU" i="1" dirty="0" err="1" smtClean="0"/>
              <a:t>вухах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т.д.</a:t>
            </a:r>
            <a:endParaRPr lang="ru-RU" dirty="0"/>
          </a:p>
        </p:txBody>
      </p:sp>
      <p:pic>
        <p:nvPicPr>
          <p:cNvPr id="4" name="Рисунок 3" descr="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25" y="0"/>
            <a:ext cx="3714775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86116" y="214290"/>
            <a:ext cx="5472122" cy="6643711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>
                <a:solidFill>
                  <a:srgbClr val="FF0000"/>
                </a:solidFill>
              </a:rPr>
              <a:t>Інсульт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 </a:t>
            </a:r>
            <a:r>
              <a:rPr lang="ru-RU" i="1" dirty="0" smtClean="0"/>
              <a:t>— </a:t>
            </a:r>
            <a:r>
              <a:rPr lang="ru-RU" i="1" dirty="0" err="1" smtClean="0"/>
              <a:t>гостре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 smtClean="0"/>
              <a:t>мозкового</a:t>
            </a:r>
            <a:r>
              <a:rPr lang="ru-RU" i="1" dirty="0" smtClean="0"/>
              <a:t> </a:t>
            </a:r>
            <a:r>
              <a:rPr lang="ru-RU" i="1" dirty="0" err="1" smtClean="0"/>
              <a:t>кровообігу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спричинює</a:t>
            </a:r>
            <a:r>
              <a:rPr lang="ru-RU" i="1" dirty="0" smtClean="0"/>
              <a:t> </a:t>
            </a:r>
            <a:r>
              <a:rPr lang="ru-RU" i="1" dirty="0" err="1" smtClean="0"/>
              <a:t>ушкодження</a:t>
            </a:r>
            <a:r>
              <a:rPr lang="ru-RU" i="1" dirty="0" smtClean="0"/>
              <a:t> тканин </a:t>
            </a:r>
            <a:r>
              <a:rPr lang="ru-RU" i="1" dirty="0" err="1" smtClean="0"/>
              <a:t>мозку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розлади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функцій</a:t>
            </a:r>
            <a:r>
              <a:rPr lang="ru-RU" i="1" dirty="0" smtClean="0"/>
              <a:t>.</a:t>
            </a:r>
            <a:r>
              <a:rPr lang="ru-RU" i="1" dirty="0" smtClean="0"/>
              <a:t> </a:t>
            </a:r>
            <a:r>
              <a:rPr lang="ru-RU" i="1" dirty="0" err="1" smtClean="0"/>
              <a:t>Симптоми</a:t>
            </a:r>
            <a:r>
              <a:rPr lang="ru-RU" i="1" dirty="0" smtClean="0"/>
              <a:t> </a:t>
            </a:r>
            <a:r>
              <a:rPr lang="ru-RU" i="1" dirty="0" err="1" smtClean="0"/>
              <a:t>інсульту</a:t>
            </a:r>
            <a:r>
              <a:rPr lang="ru-RU" i="1" dirty="0" smtClean="0"/>
              <a:t>: - прилив </a:t>
            </a:r>
            <a:r>
              <a:rPr lang="ru-RU" i="1" dirty="0" err="1" smtClean="0"/>
              <a:t>крові</a:t>
            </a:r>
            <a:r>
              <a:rPr lang="ru-RU" i="1" dirty="0" smtClean="0"/>
              <a:t> до </a:t>
            </a:r>
            <a:r>
              <a:rPr lang="ru-RU" i="1" dirty="0" err="1" smtClean="0"/>
              <a:t>лиця</a:t>
            </a:r>
            <a:r>
              <a:rPr lang="ru-RU" i="1" dirty="0" smtClean="0"/>
              <a:t>; - </a:t>
            </a:r>
            <a:r>
              <a:rPr lang="ru-RU" i="1" dirty="0" err="1" smtClean="0"/>
              <a:t>людина</a:t>
            </a:r>
            <a:r>
              <a:rPr lang="ru-RU" i="1" dirty="0" smtClean="0"/>
              <a:t> </a:t>
            </a:r>
            <a:r>
              <a:rPr lang="ru-RU" i="1" dirty="0" err="1" smtClean="0"/>
              <a:t>бачить</a:t>
            </a:r>
            <a:r>
              <a:rPr lang="ru-RU" i="1" dirty="0" smtClean="0"/>
              <a:t> </a:t>
            </a:r>
            <a:r>
              <a:rPr lang="ru-RU" i="1" dirty="0" err="1" smtClean="0"/>
              <a:t>предмети</a:t>
            </a:r>
            <a:r>
              <a:rPr lang="ru-RU" i="1" dirty="0" smtClean="0"/>
              <a:t> в </a:t>
            </a:r>
            <a:r>
              <a:rPr lang="ru-RU" i="1" dirty="0" err="1" smtClean="0"/>
              <a:t>червоному</a:t>
            </a:r>
            <a:r>
              <a:rPr lang="ru-RU" i="1" dirty="0" smtClean="0"/>
              <a:t> </a:t>
            </a:r>
            <a:r>
              <a:rPr lang="ru-RU" i="1" dirty="0" err="1" smtClean="0"/>
              <a:t>кольорі</a:t>
            </a:r>
            <a:r>
              <a:rPr lang="ru-RU" i="1" dirty="0" smtClean="0"/>
              <a:t>; - </a:t>
            </a:r>
            <a:r>
              <a:rPr lang="ru-RU" i="1" dirty="0" err="1" smtClean="0"/>
              <a:t>різкий</a:t>
            </a:r>
            <a:r>
              <a:rPr lang="ru-RU" i="1" dirty="0" smtClean="0"/>
              <a:t> </a:t>
            </a:r>
            <a:r>
              <a:rPr lang="ru-RU" i="1" dirty="0" err="1" smtClean="0"/>
              <a:t>головний</a:t>
            </a:r>
            <a:r>
              <a:rPr lang="ru-RU" i="1" dirty="0" smtClean="0"/>
              <a:t> </a:t>
            </a:r>
            <a:r>
              <a:rPr lang="ru-RU" i="1" dirty="0" err="1" smtClean="0"/>
              <a:t>біль</a:t>
            </a:r>
            <a:r>
              <a:rPr lang="ru-RU" i="1" dirty="0" smtClean="0"/>
              <a:t>, </a:t>
            </a:r>
            <a:r>
              <a:rPr lang="ru-RU" i="1" dirty="0" err="1" smtClean="0"/>
              <a:t>блювота</a:t>
            </a:r>
            <a:r>
              <a:rPr lang="ru-RU" i="1" dirty="0" smtClean="0"/>
              <a:t>, </a:t>
            </a:r>
            <a:r>
              <a:rPr lang="ru-RU" i="1" dirty="0" err="1" smtClean="0"/>
              <a:t>судоми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7" name="Рисунок 6" descr="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3607318" cy="23988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pertonicheskaja-bolez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3929090" cy="32160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14290"/>
            <a:ext cx="4572032" cy="6643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i="1" dirty="0" err="1" smtClean="0">
                <a:solidFill>
                  <a:srgbClr val="FF0000"/>
                </a:solidFill>
              </a:rPr>
              <a:t>Гіпертонічна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хвороба </a:t>
            </a:r>
            <a:r>
              <a:rPr lang="ru-RU" i="1" dirty="0" smtClean="0"/>
              <a:t> — синдром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артеріального</a:t>
            </a:r>
            <a:r>
              <a:rPr lang="ru-RU" i="1" dirty="0" smtClean="0"/>
              <a:t> </a:t>
            </a:r>
            <a:r>
              <a:rPr lang="ru-RU" i="1" dirty="0" err="1" smtClean="0"/>
              <a:t>тиску</a:t>
            </a:r>
            <a:r>
              <a:rPr lang="ru-RU" i="1" dirty="0" smtClean="0"/>
              <a:t>.</a:t>
            </a:r>
            <a:r>
              <a:rPr lang="ru-RU" i="1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При </a:t>
            </a:r>
            <a:r>
              <a:rPr lang="ru-RU" i="1" dirty="0" err="1" smtClean="0"/>
              <a:t>артеріальній</a:t>
            </a:r>
            <a:r>
              <a:rPr lang="ru-RU" i="1" dirty="0" smtClean="0"/>
              <a:t> </a:t>
            </a:r>
            <a:r>
              <a:rPr lang="ru-RU" i="1" dirty="0" err="1" smtClean="0"/>
              <a:t>гіпертензії</a:t>
            </a:r>
            <a:r>
              <a:rPr lang="ru-RU" i="1" dirty="0" smtClean="0"/>
              <a:t> перш за все </a:t>
            </a:r>
            <a:r>
              <a:rPr lang="ru-RU" i="1" dirty="0" err="1" smtClean="0"/>
              <a:t>страждають</a:t>
            </a:r>
            <a:r>
              <a:rPr lang="ru-RU" i="1" dirty="0" smtClean="0"/>
              <a:t> </a:t>
            </a:r>
            <a:r>
              <a:rPr lang="ru-RU" i="1" dirty="0" err="1" smtClean="0"/>
              <a:t>наступні</a:t>
            </a:r>
            <a:r>
              <a:rPr lang="ru-RU" i="1" dirty="0" smtClean="0"/>
              <a:t> </a:t>
            </a:r>
            <a:r>
              <a:rPr lang="ru-RU" i="1" dirty="0" err="1" smtClean="0"/>
              <a:t>органи</a:t>
            </a:r>
            <a:r>
              <a:rPr lang="ru-RU" i="1" dirty="0" smtClean="0"/>
              <a:t>: - </a:t>
            </a:r>
            <a:r>
              <a:rPr lang="ru-RU" i="1" dirty="0" err="1" smtClean="0"/>
              <a:t>головний</a:t>
            </a:r>
            <a:r>
              <a:rPr lang="ru-RU" i="1" dirty="0" smtClean="0"/>
              <a:t> </a:t>
            </a:r>
            <a:r>
              <a:rPr lang="ru-RU" i="1" dirty="0" err="1" smtClean="0"/>
              <a:t>мозок</a:t>
            </a:r>
            <a:r>
              <a:rPr lang="ru-RU" i="1" dirty="0" smtClean="0"/>
              <a:t> (</a:t>
            </a:r>
            <a:r>
              <a:rPr lang="ru-RU" i="1" dirty="0" err="1" smtClean="0"/>
              <a:t>інсульт</a:t>
            </a:r>
            <a:r>
              <a:rPr lang="ru-RU" i="1" dirty="0" smtClean="0"/>
              <a:t>) - </a:t>
            </a:r>
            <a:r>
              <a:rPr lang="ru-RU" i="1" dirty="0" err="1" smtClean="0"/>
              <a:t>серце</a:t>
            </a:r>
            <a:r>
              <a:rPr lang="ru-RU" i="1" dirty="0" smtClean="0"/>
              <a:t> (</a:t>
            </a:r>
            <a:r>
              <a:rPr lang="ru-RU" i="1" dirty="0" err="1" smtClean="0"/>
              <a:t>інфаркт</a:t>
            </a:r>
            <a:r>
              <a:rPr lang="ru-RU" i="1" dirty="0" smtClean="0"/>
              <a:t>, </a:t>
            </a:r>
            <a:r>
              <a:rPr lang="ru-RU" i="1" dirty="0" err="1" smtClean="0"/>
              <a:t>ішемічна</a:t>
            </a:r>
            <a:r>
              <a:rPr lang="ru-RU" i="1" dirty="0" smtClean="0"/>
              <a:t> хвороба </a:t>
            </a:r>
            <a:r>
              <a:rPr lang="ru-RU" i="1" dirty="0" err="1" smtClean="0"/>
              <a:t>серця</a:t>
            </a:r>
            <a:r>
              <a:rPr lang="ru-RU" i="1" dirty="0" smtClean="0"/>
              <a:t>) - </a:t>
            </a:r>
            <a:r>
              <a:rPr lang="ru-RU" i="1" dirty="0" err="1" smtClean="0"/>
              <a:t>нирки</a:t>
            </a:r>
            <a:r>
              <a:rPr lang="ru-RU" i="1" dirty="0" smtClean="0"/>
              <a:t> (</a:t>
            </a:r>
            <a:r>
              <a:rPr lang="ru-RU" i="1" dirty="0" err="1" smtClean="0"/>
              <a:t>ниркова</a:t>
            </a:r>
            <a:r>
              <a:rPr lang="ru-RU" i="1" dirty="0" smtClean="0"/>
              <a:t> </a:t>
            </a:r>
            <a:r>
              <a:rPr lang="ru-RU" i="1" dirty="0" err="1" smtClean="0"/>
              <a:t>недостатність</a:t>
            </a:r>
            <a:r>
              <a:rPr lang="ru-RU" i="1" dirty="0" smtClean="0"/>
              <a:t>) - </a:t>
            </a:r>
            <a:r>
              <a:rPr lang="ru-RU" i="1" dirty="0" err="1" smtClean="0"/>
              <a:t>очі</a:t>
            </a:r>
            <a:r>
              <a:rPr lang="ru-RU" i="1" dirty="0" smtClean="0"/>
              <a:t> (</a:t>
            </a:r>
            <a:r>
              <a:rPr lang="ru-RU" i="1" dirty="0" err="1" smtClean="0"/>
              <a:t>зниження</a:t>
            </a:r>
            <a:r>
              <a:rPr lang="ru-RU" i="1" dirty="0" smtClean="0"/>
              <a:t> </a:t>
            </a:r>
            <a:r>
              <a:rPr lang="ru-RU" i="1" dirty="0" err="1" smtClean="0"/>
              <a:t>зору</a:t>
            </a:r>
            <a:r>
              <a:rPr lang="ru-RU" i="1" dirty="0" smtClean="0"/>
              <a:t>, </a:t>
            </a:r>
            <a:r>
              <a:rPr lang="ru-RU" i="1" dirty="0" err="1" smtClean="0"/>
              <a:t>ангіопатія</a:t>
            </a:r>
            <a:r>
              <a:rPr lang="ru-RU" i="1" dirty="0" smtClean="0"/>
              <a:t> </a:t>
            </a:r>
            <a:r>
              <a:rPr lang="ru-RU" i="1" dirty="0" err="1" smtClean="0"/>
              <a:t>сітківки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rikoznoe-rasshirenie-ven-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847153"/>
            <a:ext cx="3214710" cy="30108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87251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i="1" dirty="0" err="1" smtClean="0">
                <a:solidFill>
                  <a:srgbClr val="FF0000"/>
                </a:solidFill>
              </a:rPr>
              <a:t>Варикозне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розширення</a:t>
            </a:r>
            <a:r>
              <a:rPr lang="ru-RU" i="1" dirty="0" smtClean="0">
                <a:solidFill>
                  <a:srgbClr val="FF0000"/>
                </a:solidFill>
              </a:rPr>
              <a:t> вен </a:t>
            </a:r>
            <a:r>
              <a:rPr lang="ru-RU" i="1" dirty="0" smtClean="0"/>
              <a:t> — </a:t>
            </a:r>
            <a:r>
              <a:rPr lang="ru-RU" i="1" dirty="0" err="1" smtClean="0"/>
              <a:t>захворювання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проявляється</a:t>
            </a:r>
            <a:r>
              <a:rPr lang="ru-RU" i="1" dirty="0" smtClean="0"/>
              <a:t> </a:t>
            </a:r>
            <a:r>
              <a:rPr lang="ru-RU" i="1" dirty="0" err="1" smtClean="0"/>
              <a:t>нерівномірним</a:t>
            </a:r>
            <a:r>
              <a:rPr lang="ru-RU" i="1" dirty="0" smtClean="0"/>
              <a:t> </a:t>
            </a:r>
            <a:r>
              <a:rPr lang="ru-RU" i="1" dirty="0" err="1" smtClean="0"/>
              <a:t>розширенням</a:t>
            </a:r>
            <a:r>
              <a:rPr lang="ru-RU" i="1" dirty="0" smtClean="0"/>
              <a:t> </a:t>
            </a:r>
            <a:r>
              <a:rPr lang="ru-RU" i="1" dirty="0" err="1" smtClean="0"/>
              <a:t>вен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Симптоми</a:t>
            </a:r>
            <a:r>
              <a:rPr lang="ru-RU" i="1" dirty="0" smtClean="0"/>
              <a:t> </a:t>
            </a:r>
            <a:r>
              <a:rPr lang="ru-RU" i="1" dirty="0" smtClean="0"/>
              <a:t>- </a:t>
            </a:r>
            <a:r>
              <a:rPr lang="ru-RU" i="1" dirty="0" err="1" smtClean="0"/>
              <a:t>відчуття</a:t>
            </a:r>
            <a:r>
              <a:rPr lang="ru-RU" i="1" dirty="0" smtClean="0"/>
              <a:t> </a:t>
            </a:r>
            <a:r>
              <a:rPr lang="ru-RU" i="1" dirty="0" err="1" smtClean="0"/>
              <a:t>важкості</a:t>
            </a:r>
            <a:r>
              <a:rPr lang="ru-RU" i="1" dirty="0" smtClean="0"/>
              <a:t> в </a:t>
            </a:r>
            <a:r>
              <a:rPr lang="ru-RU" i="1" dirty="0" err="1" smtClean="0"/>
              <a:t>нижніх</a:t>
            </a:r>
            <a:r>
              <a:rPr lang="ru-RU" i="1" dirty="0" smtClean="0"/>
              <a:t> </a:t>
            </a:r>
            <a:r>
              <a:rPr lang="ru-RU" i="1" dirty="0" err="1" smtClean="0"/>
              <a:t>кінцівках.Часто</a:t>
            </a:r>
            <a:r>
              <a:rPr lang="ru-RU" i="1" dirty="0" smtClean="0"/>
              <a:t> </a:t>
            </a:r>
            <a:r>
              <a:rPr lang="ru-RU" i="1" dirty="0" err="1" smtClean="0"/>
              <a:t>наприкінці</a:t>
            </a:r>
            <a:r>
              <a:rPr lang="ru-RU" i="1" dirty="0" smtClean="0"/>
              <a:t> дня ноги </a:t>
            </a:r>
            <a:r>
              <a:rPr lang="ru-RU" i="1" dirty="0" err="1" smtClean="0"/>
              <a:t>набрякають</a:t>
            </a:r>
            <a:r>
              <a:rPr lang="ru-RU" i="1" dirty="0" smtClean="0"/>
              <a:t>. При </a:t>
            </a:r>
            <a:r>
              <a:rPr lang="ru-RU" i="1" dirty="0" err="1" smtClean="0"/>
              <a:t>ходінні</a:t>
            </a:r>
            <a:r>
              <a:rPr lang="ru-RU" i="1" dirty="0" smtClean="0"/>
              <a:t> ноги </a:t>
            </a:r>
            <a:r>
              <a:rPr lang="ru-RU" i="1" dirty="0" err="1" smtClean="0"/>
              <a:t>стомлюються</a:t>
            </a:r>
            <a:r>
              <a:rPr lang="ru-RU" i="1" dirty="0" smtClean="0"/>
              <a:t>. </a:t>
            </a:r>
            <a:r>
              <a:rPr lang="ru-RU" i="1" dirty="0" err="1" smtClean="0"/>
              <a:t>Вночі</a:t>
            </a:r>
            <a:r>
              <a:rPr lang="ru-RU" i="1" dirty="0" smtClean="0"/>
              <a:t> </a:t>
            </a:r>
            <a:r>
              <a:rPr lang="ru-RU" i="1" dirty="0" err="1" smtClean="0"/>
              <a:t>можуть</a:t>
            </a:r>
            <a:r>
              <a:rPr lang="ru-RU" i="1" dirty="0" smtClean="0"/>
              <a:t> </a:t>
            </a:r>
            <a:r>
              <a:rPr lang="ru-RU" i="1" dirty="0" err="1" smtClean="0"/>
              <a:t>з'являтися</a:t>
            </a:r>
            <a:r>
              <a:rPr lang="ru-RU" i="1" dirty="0" smtClean="0"/>
              <a:t> </a:t>
            </a:r>
            <a:r>
              <a:rPr lang="ru-RU" i="1" dirty="0" err="1" smtClean="0"/>
              <a:t>тупий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пронизливий</a:t>
            </a:r>
            <a:r>
              <a:rPr lang="ru-RU" i="1" dirty="0" smtClean="0"/>
              <a:t> </a:t>
            </a:r>
            <a:r>
              <a:rPr lang="ru-RU" i="1" dirty="0" err="1" smtClean="0"/>
              <a:t>біль,судоми</a:t>
            </a:r>
            <a:r>
              <a:rPr lang="ru-RU" i="1" dirty="0" smtClean="0"/>
              <a:t> </a:t>
            </a:r>
            <a:r>
              <a:rPr lang="ru-RU" i="1" dirty="0" smtClean="0"/>
              <a:t>в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ногах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-8_clip_image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9238" y="2000240"/>
            <a:ext cx="3887107" cy="307183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428604"/>
            <a:ext cx="4038600" cy="6286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Тромбофлебіт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- закупорка </a:t>
            </a:r>
            <a:r>
              <a:rPr lang="ru-RU" i="1" dirty="0" err="1" smtClean="0"/>
              <a:t>вени</a:t>
            </a:r>
            <a:r>
              <a:rPr lang="ru-RU" i="1" dirty="0" smtClean="0"/>
              <a:t> </a:t>
            </a:r>
            <a:r>
              <a:rPr lang="ru-RU" i="1" dirty="0" err="1" smtClean="0"/>
              <a:t>згустком</a:t>
            </a:r>
            <a:r>
              <a:rPr lang="ru-RU" i="1" dirty="0" smtClean="0"/>
              <a:t> </a:t>
            </a:r>
            <a:r>
              <a:rPr lang="ru-RU" i="1" dirty="0" err="1" smtClean="0"/>
              <a:t>крові</a:t>
            </a:r>
            <a:r>
              <a:rPr lang="ru-RU" i="1" dirty="0" smtClean="0"/>
              <a:t> (тромбом)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розвитком</a:t>
            </a:r>
            <a:r>
              <a:rPr lang="ru-RU" i="1" dirty="0" smtClean="0"/>
              <a:t> </a:t>
            </a:r>
            <a:r>
              <a:rPr lang="ru-RU" i="1" dirty="0" err="1" smtClean="0"/>
              <a:t>запалення</a:t>
            </a:r>
            <a:r>
              <a:rPr lang="ru-RU" i="1" dirty="0" smtClean="0"/>
              <a:t> </a:t>
            </a:r>
            <a:r>
              <a:rPr lang="ru-RU" i="1" dirty="0" err="1" smtClean="0"/>
              <a:t>стінки</a:t>
            </a:r>
            <a:r>
              <a:rPr lang="ru-RU" i="1" dirty="0" smtClean="0"/>
              <a:t> </a:t>
            </a:r>
            <a:r>
              <a:rPr lang="ru-RU" i="1" dirty="0" err="1" smtClean="0"/>
              <a:t>судини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При </a:t>
            </a:r>
            <a:r>
              <a:rPr lang="ru-RU" i="1" dirty="0" err="1" smtClean="0"/>
              <a:t>тромбофлебіті</a:t>
            </a:r>
            <a:r>
              <a:rPr lang="ru-RU" i="1" dirty="0" smtClean="0"/>
              <a:t> </a:t>
            </a:r>
            <a:r>
              <a:rPr lang="ru-RU" i="1" dirty="0" err="1" smtClean="0"/>
              <a:t>вени</a:t>
            </a:r>
            <a:r>
              <a:rPr lang="ru-RU" i="1" dirty="0" smtClean="0"/>
              <a:t> </a:t>
            </a:r>
            <a:r>
              <a:rPr lang="ru-RU" i="1" dirty="0" err="1" smtClean="0"/>
              <a:t>напружені</a:t>
            </a:r>
            <a:r>
              <a:rPr lang="ru-RU" i="1" dirty="0" smtClean="0"/>
              <a:t>, </a:t>
            </a:r>
            <a:r>
              <a:rPr lang="ru-RU" i="1" dirty="0" err="1" smtClean="0"/>
              <a:t>болючі</a:t>
            </a:r>
            <a:r>
              <a:rPr lang="ru-RU" i="1" dirty="0" smtClean="0"/>
              <a:t> при </a:t>
            </a:r>
            <a:r>
              <a:rPr lang="ru-RU" i="1" dirty="0" err="1" smtClean="0"/>
              <a:t>доторкуванні</a:t>
            </a:r>
            <a:r>
              <a:rPr lang="ru-RU" i="1" dirty="0" smtClean="0"/>
              <a:t>, </a:t>
            </a:r>
            <a:r>
              <a:rPr lang="ru-RU" i="1" dirty="0" err="1" smtClean="0"/>
              <a:t>шкіра</a:t>
            </a:r>
            <a:r>
              <a:rPr lang="ru-RU" i="1" dirty="0" smtClean="0"/>
              <a:t> над </a:t>
            </a:r>
            <a:r>
              <a:rPr lang="ru-RU" i="1" dirty="0" err="1" smtClean="0"/>
              <a:t>ушкодженою</a:t>
            </a:r>
            <a:r>
              <a:rPr lang="ru-RU" i="1" dirty="0" smtClean="0"/>
              <a:t> </a:t>
            </a:r>
            <a:r>
              <a:rPr lang="ru-RU" i="1" dirty="0" err="1" smtClean="0"/>
              <a:t>ділянкою</a:t>
            </a:r>
            <a:r>
              <a:rPr lang="ru-RU" i="1" dirty="0" smtClean="0"/>
              <a:t> </a:t>
            </a:r>
            <a:r>
              <a:rPr lang="ru-RU" i="1" dirty="0" err="1" smtClean="0"/>
              <a:t>червоніє</a:t>
            </a:r>
            <a:r>
              <a:rPr lang="ru-RU" i="1" dirty="0" smtClean="0"/>
              <a:t>, </a:t>
            </a:r>
            <a:r>
              <a:rPr lang="ru-RU" i="1" dirty="0" err="1" smtClean="0"/>
              <a:t>підвищується</a:t>
            </a:r>
            <a:r>
              <a:rPr lang="ru-RU" i="1" dirty="0" smtClean="0"/>
              <a:t> температура </a:t>
            </a:r>
            <a:r>
              <a:rPr lang="ru-RU" i="1" dirty="0" err="1" smtClean="0"/>
              <a:t>тіла</a:t>
            </a:r>
            <a:r>
              <a:rPr lang="ru-RU" i="1" dirty="0" smtClean="0"/>
              <a:t>, </a:t>
            </a:r>
            <a:r>
              <a:rPr lang="ru-RU" i="1" dirty="0" err="1" smtClean="0"/>
              <a:t>частішає</a:t>
            </a:r>
            <a:r>
              <a:rPr lang="ru-RU" i="1" dirty="0" smtClean="0"/>
              <a:t> </a:t>
            </a:r>
            <a:r>
              <a:rPr lang="ru-RU" i="1" dirty="0" err="1" smtClean="0"/>
              <a:t>серцебиття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mpleksnaja-profilaktika-boleznej-serdca-i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-71462"/>
            <a:ext cx="6643734" cy="6643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/>
              <a:t>Профілактика</a:t>
            </a:r>
            <a:r>
              <a:rPr lang="ru-RU" i="1" dirty="0" smtClean="0"/>
              <a:t> хвороб </a:t>
            </a:r>
            <a:r>
              <a:rPr lang="ru-RU" i="1" dirty="0" err="1" smtClean="0"/>
              <a:t>серця</a:t>
            </a:r>
            <a:r>
              <a:rPr lang="ru-RU" i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5072098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Здорове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харчування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відмова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частого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вживання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жирної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копченої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їжі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Фізичні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вправи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Відмова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куріння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та алкоголю </a:t>
            </a:r>
            <a:endParaRPr lang="ru-RU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Вживання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страв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містять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калій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магній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itefon.ru-26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143668"/>
          </a:xfrm>
        </p:spPr>
        <p:txBody>
          <a:bodyPr>
            <a:normAutofit/>
          </a:bodyPr>
          <a:lstStyle/>
          <a:p>
            <a:r>
              <a:rPr lang="ru-RU" sz="6000" i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6000" i="1" dirty="0" err="1" smtClean="0">
                <a:solidFill>
                  <a:schemeClr val="accent6">
                    <a:lumMod val="75000"/>
                  </a:schemeClr>
                </a:solidFill>
              </a:rPr>
              <a:t>байте</a:t>
            </a: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ru-RU" sz="6000" i="1" dirty="0" err="1" smtClean="0">
                <a:solidFill>
                  <a:schemeClr val="accent6">
                    <a:lumMod val="75000"/>
                  </a:schemeClr>
                </a:solidFill>
              </a:rPr>
              <a:t>своє</a:t>
            </a: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i="1" dirty="0" err="1" smtClean="0">
                <a:solidFill>
                  <a:schemeClr val="accent6">
                    <a:lumMod val="75000"/>
                  </a:schemeClr>
                </a:solidFill>
              </a:rPr>
              <a:t>серце</a:t>
            </a: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i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 будьте </a:t>
            </a:r>
            <a:r>
              <a:rPr lang="ru-RU" sz="6000" i="1" dirty="0" err="1" smtClean="0">
                <a:solidFill>
                  <a:schemeClr val="accent6">
                    <a:lumMod val="75000"/>
                  </a:schemeClr>
                </a:solidFill>
              </a:rPr>
              <a:t>здорові</a:t>
            </a:r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247_24cc7ca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648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6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Підготували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учениці 9-А класу</a:t>
            </a:r>
            <a:br>
              <a:rPr lang="uk-UA" dirty="0" smtClean="0"/>
            </a:br>
            <a:r>
              <a:rPr lang="uk-UA" dirty="0" smtClean="0"/>
              <a:t>Піддяча Віра</a:t>
            </a:r>
            <a:br>
              <a:rPr lang="uk-UA" dirty="0" smtClean="0"/>
            </a:br>
            <a:r>
              <a:rPr lang="uk-UA" dirty="0" smtClean="0"/>
              <a:t>Луценко Олександра</a:t>
            </a:r>
            <a:br>
              <a:rPr lang="uk-UA" dirty="0" smtClean="0"/>
            </a:br>
            <a:r>
              <a:rPr lang="uk-UA" dirty="0" err="1" smtClean="0"/>
              <a:t>Карапота</a:t>
            </a:r>
            <a:r>
              <a:rPr lang="uk-UA" dirty="0" smtClean="0"/>
              <a:t> Поліна</a:t>
            </a:r>
            <a:br>
              <a:rPr lang="uk-UA" dirty="0" smtClean="0"/>
            </a:br>
            <a:r>
              <a:rPr lang="uk-UA" dirty="0" smtClean="0"/>
              <a:t>Ткаченко Дар’я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ations_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86844" cy="696513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Артерії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Судини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початок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артерії</a:t>
            </a:r>
            <a:r>
              <a:rPr lang="ru-RU" dirty="0" smtClean="0"/>
              <a:t>. Вони </a:t>
            </a:r>
            <a:r>
              <a:rPr lang="ru-RU" dirty="0" err="1" smtClean="0"/>
              <a:t>несуть</a:t>
            </a:r>
            <a:r>
              <a:rPr lang="ru-RU" dirty="0" smtClean="0"/>
              <a:t> кров до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 </a:t>
            </a:r>
            <a:r>
              <a:rPr lang="ru-RU" dirty="0" err="1" smtClean="0"/>
              <a:t>Стінка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: </a:t>
            </a:r>
            <a:r>
              <a:rPr lang="ru-RU" dirty="0" err="1" smtClean="0"/>
              <a:t>внутрішнього</a:t>
            </a:r>
            <a:r>
              <a:rPr lang="ru-RU" dirty="0" smtClean="0"/>
              <a:t> – </a:t>
            </a:r>
            <a:r>
              <a:rPr lang="ru-RU" dirty="0" err="1" smtClean="0"/>
              <a:t>ендотелію</a:t>
            </a:r>
            <a:r>
              <a:rPr lang="ru-RU" dirty="0" smtClean="0"/>
              <a:t>; </a:t>
            </a:r>
            <a:r>
              <a:rPr lang="ru-RU" dirty="0" err="1" smtClean="0"/>
              <a:t>середнього</a:t>
            </a:r>
            <a:r>
              <a:rPr lang="ru-RU" dirty="0" smtClean="0"/>
              <a:t> – </a:t>
            </a:r>
            <a:r>
              <a:rPr lang="ru-RU" dirty="0" err="1" smtClean="0"/>
              <a:t>м’язового</a:t>
            </a:r>
            <a:r>
              <a:rPr lang="ru-RU" dirty="0" smtClean="0"/>
              <a:t> та </a:t>
            </a:r>
            <a:r>
              <a:rPr lang="ru-RU" dirty="0" err="1" smtClean="0"/>
              <a:t>зовнішнього</a:t>
            </a:r>
            <a:r>
              <a:rPr lang="ru-RU" dirty="0" smtClean="0"/>
              <a:t> – </a:t>
            </a:r>
            <a:r>
              <a:rPr lang="ru-RU" dirty="0" err="1" smtClean="0"/>
              <a:t>сполучнотканинного</a:t>
            </a:r>
            <a:r>
              <a:rPr lang="ru-RU" dirty="0" smtClean="0"/>
              <a:t>.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розслаблення</a:t>
            </a:r>
            <a:r>
              <a:rPr lang="ru-RU" dirty="0" smtClean="0"/>
              <a:t> </a:t>
            </a:r>
            <a:r>
              <a:rPr lang="ru-RU" dirty="0" err="1" smtClean="0"/>
              <a:t>м’язів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змінюватися</a:t>
            </a:r>
            <a:r>
              <a:rPr lang="ru-RU" dirty="0" smtClean="0"/>
              <a:t> </a:t>
            </a:r>
            <a:r>
              <a:rPr lang="ru-RU" dirty="0" err="1" smtClean="0"/>
              <a:t>просвіт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Вени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Судини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 кров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та тканин до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венами.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стінка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три </a:t>
            </a:r>
            <a:r>
              <a:rPr lang="ru-RU" dirty="0" err="1" smtClean="0"/>
              <a:t>шари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тонші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еластичні</a:t>
            </a:r>
            <a:r>
              <a:rPr lang="ru-RU" dirty="0" smtClean="0"/>
              <a:t>. У </a:t>
            </a:r>
            <a:r>
              <a:rPr lang="ru-RU" dirty="0" err="1" smtClean="0"/>
              <a:t>просвіті</a:t>
            </a:r>
            <a:r>
              <a:rPr lang="ru-RU" dirty="0" smtClean="0"/>
              <a:t> великих вен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кишенькові</a:t>
            </a:r>
            <a:r>
              <a:rPr lang="ru-RU" dirty="0" smtClean="0"/>
              <a:t> </a:t>
            </a:r>
            <a:r>
              <a:rPr lang="ru-RU" dirty="0" err="1" smtClean="0"/>
              <a:t>клапани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перешкоджають</a:t>
            </a:r>
            <a:r>
              <a:rPr lang="ru-RU" dirty="0" smtClean="0"/>
              <a:t> </a:t>
            </a:r>
            <a:r>
              <a:rPr lang="ru-RU" dirty="0" err="1" smtClean="0"/>
              <a:t>зворотному</a:t>
            </a:r>
            <a:r>
              <a:rPr lang="ru-RU" dirty="0" smtClean="0"/>
              <a:t> току </a:t>
            </a:r>
            <a:r>
              <a:rPr lang="ru-RU" dirty="0" err="1" smtClean="0"/>
              <a:t>крові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Капіляри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Найдрібніші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, </a:t>
            </a:r>
            <a:r>
              <a:rPr lang="ru-RU" dirty="0" err="1" smtClean="0"/>
              <a:t>стінки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утворені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одним шаром плоских </a:t>
            </a:r>
            <a:r>
              <a:rPr lang="ru-RU" dirty="0" err="1" smtClean="0"/>
              <a:t>епітеліальних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капілярами</a:t>
            </a:r>
            <a:r>
              <a:rPr lang="ru-RU" dirty="0" smtClean="0"/>
              <a:t>. У них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кров’ю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клітинами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капіляри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капілярні</a:t>
            </a:r>
            <a:r>
              <a:rPr lang="ru-RU" dirty="0" smtClean="0"/>
              <a:t> </a:t>
            </a:r>
            <a:r>
              <a:rPr lang="ru-RU" dirty="0" err="1" smtClean="0"/>
              <a:t>сітки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lfons.ru-6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Рух </a:t>
            </a:r>
            <a:r>
              <a:rPr lang="ru-RU" dirty="0" err="1" smtClean="0">
                <a:solidFill>
                  <a:srgbClr val="FF0000"/>
                </a:solidFill>
              </a:rPr>
              <a:t>крові</a:t>
            </a:r>
            <a:r>
              <a:rPr lang="ru-RU" dirty="0" smtClean="0">
                <a:solidFill>
                  <a:srgbClr val="FF0000"/>
                </a:solidFill>
              </a:rPr>
              <a:t> по </a:t>
            </a:r>
            <a:r>
              <a:rPr lang="ru-RU" dirty="0" err="1" smtClean="0">
                <a:solidFill>
                  <a:srgbClr val="FF0000"/>
                </a:solidFill>
              </a:rPr>
              <a:t>судинах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рухається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судинах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результаті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ритмічної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роботи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робота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створює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підтримує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різницю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судинах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аорті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= 120-150 мм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рт.ст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., у великих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артеріях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120 мм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рт.ст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.,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порожнистих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венах – 3-8 мм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рт.ст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різниця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основною причиною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руху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організму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fons.ru-6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Рисунок 3" descr="davle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3133725"/>
            <a:ext cx="3257550" cy="3724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Артеріальний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тиск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скорочення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кров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виштовхується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У аорту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120 мм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рт.ст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.,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легеневу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25 мм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рт.ст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систолічний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розслаблення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серця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у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аорті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та великих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артеріях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становить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80 мм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рт.ст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., а в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Легеневій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артерії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–10 мм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рт.ст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діастолічний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тиск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fons.ru-6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Швидкість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руху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крові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Швидкість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усіх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судинах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неоднакова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аорті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0,5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м\сек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капілярах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0,5-10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мм\сек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Мала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швидкість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капілярах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забезпечує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достатній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час для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обміну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кров’ю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клітинами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yak-zniziti-zgortannya-kro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66" y="4116546"/>
            <a:ext cx="3071834" cy="27414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658</Words>
  <PresentationFormat>Экран (4:3)</PresentationFormat>
  <Paragraphs>67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Серцево-судинна система людини</vt:lpstr>
      <vt:lpstr>Система кровообігу,або кровоносна,або серцево-судинна,- це велика розгалужена транспортна система . Вона безперервно, протягом усього життя людини, розносить кисень, поживні речовини,гормони по організму, забираючи з клітин, тканин і органів відпрацьовані продукти обміну речовин, тобто здійснює гемодинаміку(рух крові в організмі).</vt:lpstr>
      <vt:lpstr>Слайд 3</vt:lpstr>
      <vt:lpstr>Артерії</vt:lpstr>
      <vt:lpstr>Вени</vt:lpstr>
      <vt:lpstr>Капіляри</vt:lpstr>
      <vt:lpstr>Рух крові по судинах</vt:lpstr>
      <vt:lpstr>Артеріальний тиск</vt:lpstr>
      <vt:lpstr>Швидкість руху крові</vt:lpstr>
      <vt:lpstr>Пульс</vt:lpstr>
      <vt:lpstr>Регуляція кровообігу</vt:lpstr>
      <vt:lpstr>Слайд 12</vt:lpstr>
      <vt:lpstr>Слайд 13</vt:lpstr>
      <vt:lpstr>Слайд 14</vt:lpstr>
      <vt:lpstr>Слайд 15</vt:lpstr>
      <vt:lpstr>Як бачимо, система кровообігу - це замкнена система. Вона складається з двох кіл кровообігу - великого та малого.</vt:lpstr>
      <vt:lpstr>Мале коло кровообігу</vt:lpstr>
      <vt:lpstr>Велике коло кровообігу</vt:lpstr>
      <vt:lpstr>Основні захворювання серця:         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Профілактика хвороб серця:</vt:lpstr>
      <vt:lpstr>Дбайте про своє серце і будьте здорові! </vt:lpstr>
      <vt:lpstr>Підготували  учениці 9-А класу Піддяча Віра Луценко Олександра Карапота Поліна Ткаченко Дар’я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Серцево-судинна система людини</dc:title>
  <dc:creator>вера</dc:creator>
  <cp:lastModifiedBy>я</cp:lastModifiedBy>
  <cp:revision>21</cp:revision>
  <dcterms:created xsi:type="dcterms:W3CDTF">2015-02-25T08:30:17Z</dcterms:created>
  <dcterms:modified xsi:type="dcterms:W3CDTF">2015-02-25T12:03:13Z</dcterms:modified>
</cp:coreProperties>
</file>