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  <p:sldId id="263" r:id="rId9"/>
    <p:sldId id="266" r:id="rId10"/>
    <p:sldId id="272" r:id="rId11"/>
    <p:sldId id="265" r:id="rId12"/>
    <p:sldId id="267" r:id="rId13"/>
    <p:sldId id="269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CC3300"/>
    <a:srgbClr val="009900"/>
    <a:srgbClr val="33CC33"/>
    <a:srgbClr val="0066CC"/>
    <a:srgbClr val="FF0000"/>
    <a:srgbClr val="0033CC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43" autoAdjust="0"/>
  </p:normalViewPr>
  <p:slideViewPr>
    <p:cSldViewPr>
      <p:cViewPr varScale="1">
        <p:scale>
          <a:sx n="86" d="100"/>
          <a:sy n="86" d="100"/>
        </p:scale>
        <p:origin x="-108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DE2BB4-A511-4E15-9D86-19A5DF25BE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8E9B90-2014-4A9E-84DC-40A49C906E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8D9B1C-7E69-4E2A-9A6D-DC069B159D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1D6F67C-6D20-4C97-90AD-4444C26BE8E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971838-4F21-47E5-B0B2-7FDD6D1751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40ECE-69BC-48D3-A390-C429184E0F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644E51-1116-4B7E-A6E0-6B6D1553BD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876556-979A-4602-A8AD-CCB500FEB8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89BE0B-6A3C-4E1C-9FFD-6A7A94C227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F8A9FB-3003-424D-813C-76A19D2D31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46E048-CC27-45D0-998F-0787B6E8C5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6C533F-9BAB-4EB4-A66A-0E54D86723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F0A2E99-F5CA-4F45-B9A7-C370B1615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913" y="1196975"/>
            <a:ext cx="6400800" cy="2273300"/>
          </a:xfrm>
        </p:spPr>
        <p:txBody>
          <a:bodyPr/>
          <a:lstStyle/>
          <a:p>
            <a:r>
              <a:rPr lang="uk-UA"/>
              <a:t>ПРАВИЛЬНІ МНОГОГРАННИКИ</a:t>
            </a: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4149725"/>
            <a:ext cx="6032500" cy="122555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uk-UA" sz="2000"/>
              <a:t>Правильних многогранників надзвичайно мало, але це дуже скромний за кількістю загін зумів пробитися у найбільші глибини різних наук</a:t>
            </a:r>
          </a:p>
          <a:p>
            <a:pPr algn="r">
              <a:lnSpc>
                <a:spcPct val="80000"/>
              </a:lnSpc>
            </a:pPr>
            <a:r>
              <a:rPr lang="uk-UA" sz="2000"/>
              <a:t>Льюїс Керролл</a:t>
            </a:r>
            <a:endParaRPr lang="ru-RU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>
                <a:solidFill>
                  <a:srgbClr val="0066CC"/>
                </a:solidFill>
              </a:rPr>
              <a:t>ІКОСАЕДР</a:t>
            </a:r>
            <a:endParaRPr lang="ru-RU">
              <a:solidFill>
                <a:srgbClr val="0066CC"/>
              </a:solidFill>
            </a:endParaRPr>
          </a:p>
        </p:txBody>
      </p:sp>
      <p:pic>
        <p:nvPicPr>
          <p:cNvPr id="66566" name="Picture 6"/>
          <p:cNvPicPr>
            <a:picLocks noChangeAspect="1" noChangeArrowheads="1"/>
          </p:cNvPicPr>
          <p:nvPr/>
        </p:nvPicPr>
        <p:blipFill>
          <a:blip r:embed="rId2" cstate="print"/>
          <a:srcRect l="38190" t="36902" r="40547" b="23816"/>
          <a:stretch>
            <a:fillRect/>
          </a:stretch>
        </p:blipFill>
        <p:spPr bwMode="auto">
          <a:xfrm>
            <a:off x="2500298" y="1500174"/>
            <a:ext cx="374332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6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І</a:t>
            </a:r>
            <a:r>
              <a:rPr lang="en-US"/>
              <a:t>V</a:t>
            </a:r>
            <a:r>
              <a:rPr lang="uk-UA"/>
              <a:t> група “</a:t>
            </a:r>
            <a:r>
              <a:rPr lang="uk-UA">
                <a:solidFill>
                  <a:srgbClr val="33CC33"/>
                </a:solidFill>
              </a:rPr>
              <a:t>Ікосаедр</a:t>
            </a:r>
            <a:r>
              <a:rPr lang="uk-UA"/>
              <a:t>”</a:t>
            </a:r>
            <a:endParaRPr lang="ru-RU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060575"/>
            <a:ext cx="7631113" cy="424815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>
                <a:solidFill>
                  <a:srgbClr val="FF0000"/>
                </a:solidFill>
              </a:rPr>
              <a:t>	</a:t>
            </a:r>
            <a:r>
              <a:rPr lang="uk-UA" sz="2400">
                <a:solidFill>
                  <a:srgbClr val="FF0000"/>
                </a:solidFill>
              </a:rPr>
              <a:t>Ікосаедр</a:t>
            </a:r>
            <a:r>
              <a:rPr lang="uk-UA" sz="2400"/>
              <a:t> – правильний многогранник, грані якого – правильні трикутники і в кожній вершині сходиться по 5 ребер.</a:t>
            </a:r>
          </a:p>
          <a:p>
            <a:pPr lvl="1">
              <a:buFontTx/>
              <a:buNone/>
            </a:pPr>
            <a:endParaRPr lang="en-US" sz="1800" u="sng"/>
          </a:p>
          <a:p>
            <a:pPr lvl="1">
              <a:buFontTx/>
              <a:buNone/>
            </a:pPr>
            <a:r>
              <a:rPr lang="uk-UA" sz="1800" u="sng"/>
              <a:t>Елементи </a:t>
            </a:r>
            <a:r>
              <a:rPr lang="uk-UA" sz="1800"/>
              <a:t>                         </a:t>
            </a:r>
            <a:r>
              <a:rPr lang="en-US" sz="1800"/>
              <a:t>	</a:t>
            </a:r>
            <a:r>
              <a:rPr lang="uk-UA" sz="1800"/>
              <a:t> </a:t>
            </a:r>
            <a:r>
              <a:rPr lang="uk-UA" sz="1800" u="sng"/>
              <a:t>Кількісні характеристики</a:t>
            </a:r>
            <a:endParaRPr lang="ru-RU" sz="1800" u="sng"/>
          </a:p>
          <a:p>
            <a:pPr>
              <a:buFontTx/>
              <a:buNone/>
            </a:pPr>
            <a:r>
              <a:rPr lang="uk-UA" sz="2000"/>
              <a:t>     Вершин – 12                     </a:t>
            </a:r>
          </a:p>
          <a:p>
            <a:pPr>
              <a:buFontTx/>
              <a:buNone/>
            </a:pPr>
            <a:r>
              <a:rPr lang="uk-UA" sz="2000"/>
              <a:t>     Ребер – 30</a:t>
            </a:r>
          </a:p>
          <a:p>
            <a:pPr>
              <a:buFontTx/>
              <a:buNone/>
            </a:pPr>
            <a:r>
              <a:rPr lang="uk-UA" sz="2000"/>
              <a:t>     Граней - 20</a:t>
            </a:r>
            <a:endParaRPr lang="ru-RU" sz="2000" u="sng"/>
          </a:p>
        </p:txBody>
      </p:sp>
      <p:graphicFrame>
        <p:nvGraphicFramePr>
          <p:cNvPr id="25610" name="Rectangle 10"/>
          <p:cNvGraphicFramePr>
            <a:graphicFrameLocks/>
          </p:cNvGraphicFramePr>
          <p:nvPr>
            <p:ph sz="quarter" idx="2"/>
          </p:nvPr>
        </p:nvGraphicFramePr>
        <p:xfrm>
          <a:off x="6496050" y="2705100"/>
          <a:ext cx="0" cy="0"/>
        </p:xfrm>
        <a:graphic>
          <a:graphicData uri="http://schemas.openxmlformats.org/presentationml/2006/ole">
            <p:oleObj spid="_x0000_s25610" name="Формула" r:id="rId3" imgW="0" imgH="0" progId="Equation.3">
              <p:embed/>
            </p:oleObj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4354513" y="4176713"/>
          <a:ext cx="1370012" cy="430212"/>
        </p:xfrm>
        <a:graphic>
          <a:graphicData uri="http://schemas.openxmlformats.org/presentationml/2006/ole">
            <p:oleObj spid="_x0000_s25606" name="Формула" r:id="rId4" imgW="647640" imgH="203040" progId="Equation.3">
              <p:embed/>
            </p:oleObj>
          </a:graphicData>
        </a:graphic>
      </p:graphicFrame>
      <p:graphicFrame>
        <p:nvGraphicFramePr>
          <p:cNvPr id="25608" name="Object 8"/>
          <p:cNvGraphicFramePr>
            <a:graphicFrameLocks noChangeAspect="1"/>
          </p:cNvGraphicFramePr>
          <p:nvPr/>
        </p:nvGraphicFramePr>
        <p:xfrm>
          <a:off x="6443663" y="4076700"/>
          <a:ext cx="1368425" cy="455613"/>
        </p:xfrm>
        <a:graphic>
          <a:graphicData uri="http://schemas.openxmlformats.org/presentationml/2006/ole">
            <p:oleObj spid="_x0000_s25608" name="Формула" r:id="rId5" imgW="609480" imgH="203040" progId="Equation.3">
              <p:embed/>
            </p:oleObj>
          </a:graphicData>
        </a:graphic>
      </p:graphicFrame>
      <p:graphicFrame>
        <p:nvGraphicFramePr>
          <p:cNvPr id="25612" name="Object 12"/>
          <p:cNvGraphicFramePr>
            <a:graphicFrameLocks noChangeAspect="1"/>
          </p:cNvGraphicFramePr>
          <p:nvPr/>
        </p:nvGraphicFramePr>
        <p:xfrm>
          <a:off x="4427538" y="4797425"/>
          <a:ext cx="1512887" cy="495300"/>
        </p:xfrm>
        <a:graphic>
          <a:graphicData uri="http://schemas.openxmlformats.org/presentationml/2006/ole">
            <p:oleObj spid="_x0000_s25612" name="Формула" r:id="rId6" imgW="698400" imgH="228600" progId="Equation.3">
              <p:embed/>
            </p:oleObj>
          </a:graphicData>
        </a:graphic>
      </p:graphicFrame>
      <p:graphicFrame>
        <p:nvGraphicFramePr>
          <p:cNvPr id="25613" name="Object 13"/>
          <p:cNvGraphicFramePr>
            <a:graphicFrameLocks noChangeAspect="1"/>
          </p:cNvGraphicFramePr>
          <p:nvPr/>
        </p:nvGraphicFramePr>
        <p:xfrm>
          <a:off x="6516688" y="4749800"/>
          <a:ext cx="1439862" cy="479425"/>
        </p:xfrm>
        <a:graphic>
          <a:graphicData uri="http://schemas.openxmlformats.org/presentationml/2006/ole">
            <p:oleObj spid="_x0000_s25613" name="Формула" r:id="rId7" imgW="685800" imgH="2286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>
                <a:solidFill>
                  <a:schemeClr val="tx2"/>
                </a:solidFill>
              </a:rPr>
              <a:t>Факти</a:t>
            </a:r>
            <a:endParaRPr lang="ru-RU">
              <a:solidFill>
                <a:schemeClr val="tx2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490788"/>
            <a:ext cx="7696200" cy="2995612"/>
          </a:xfrm>
        </p:spPr>
        <p:txBody>
          <a:bodyPr/>
          <a:lstStyle/>
          <a:p>
            <a:r>
              <a:rPr lang="uk-UA"/>
              <a:t>Античні вчені вважали, що атоми води мають форму ікосаедра.</a:t>
            </a:r>
          </a:p>
          <a:p>
            <a:endParaRPr lang="uk-UA"/>
          </a:p>
          <a:p>
            <a:pPr>
              <a:buFontTx/>
              <a:buNone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>
                <a:solidFill>
                  <a:srgbClr val="6600CC"/>
                </a:solidFill>
              </a:rPr>
              <a:t>ДОДЕКАЕДР</a:t>
            </a:r>
            <a:endParaRPr lang="ru-RU">
              <a:solidFill>
                <a:srgbClr val="6600CC"/>
              </a:solidFill>
            </a:endParaRPr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 cstate="print"/>
          <a:srcRect t="2783" r="4333" b="3087"/>
          <a:stretch>
            <a:fillRect/>
          </a:stretch>
        </p:blipFill>
        <p:spPr bwMode="auto">
          <a:xfrm>
            <a:off x="2571736" y="1571612"/>
            <a:ext cx="374332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 </a:t>
            </a:r>
            <a:r>
              <a:rPr lang="uk-UA"/>
              <a:t>група “</a:t>
            </a:r>
            <a:r>
              <a:rPr lang="uk-UA">
                <a:solidFill>
                  <a:srgbClr val="6600CC"/>
                </a:solidFill>
              </a:rPr>
              <a:t>Додекаедр</a:t>
            </a:r>
            <a:r>
              <a:rPr lang="uk-UA"/>
              <a:t>”</a:t>
            </a:r>
            <a:endParaRPr lang="ru-RU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828800"/>
            <a:ext cx="7415213" cy="4552950"/>
          </a:xfrm>
        </p:spPr>
        <p:txBody>
          <a:bodyPr/>
          <a:lstStyle/>
          <a:p>
            <a:r>
              <a:rPr lang="uk-UA" sz="2000">
                <a:solidFill>
                  <a:srgbClr val="CC3300"/>
                </a:solidFill>
              </a:rPr>
              <a:t>Додекаедр</a:t>
            </a:r>
            <a:r>
              <a:rPr lang="uk-UA" sz="2000"/>
              <a:t> – це такий правильний многогранник, грані якого – правильні п'ятикутники і в кожній вершині сходиться по 3 ребра.</a:t>
            </a:r>
          </a:p>
          <a:p>
            <a:endParaRPr lang="uk-UA" sz="2000"/>
          </a:p>
          <a:p>
            <a:r>
              <a:rPr lang="uk-UA" sz="2000" u="sng"/>
              <a:t>Елементи </a:t>
            </a:r>
            <a:r>
              <a:rPr lang="uk-UA" sz="2000"/>
              <a:t>                     </a:t>
            </a:r>
            <a:r>
              <a:rPr lang="uk-UA" sz="2000" u="sng"/>
              <a:t>Кількісні характеристики</a:t>
            </a:r>
            <a:endParaRPr lang="uk-UA" sz="2000"/>
          </a:p>
          <a:p>
            <a:pPr>
              <a:buFontTx/>
              <a:buNone/>
            </a:pPr>
            <a:r>
              <a:rPr lang="uk-UA" sz="2000"/>
              <a:t>     Вершин – 20                  </a:t>
            </a:r>
          </a:p>
          <a:p>
            <a:pPr>
              <a:buFontTx/>
              <a:buNone/>
            </a:pPr>
            <a:r>
              <a:rPr lang="uk-UA" sz="2000"/>
              <a:t>     Ребер – 30</a:t>
            </a:r>
          </a:p>
          <a:p>
            <a:pPr>
              <a:buFontTx/>
              <a:buNone/>
            </a:pPr>
            <a:r>
              <a:rPr lang="uk-UA" sz="2000"/>
              <a:t>     Граней - 12</a:t>
            </a:r>
            <a:endParaRPr lang="ru-RU" sz="2000"/>
          </a:p>
        </p:txBody>
      </p:sp>
      <p:graphicFrame>
        <p:nvGraphicFramePr>
          <p:cNvPr id="30724" name="Rectangle 4"/>
          <p:cNvGraphicFramePr>
            <a:graphicFrameLocks noGrp="1"/>
          </p:cNvGraphicFramePr>
          <p:nvPr>
            <p:ph sz="quarter" idx="2"/>
          </p:nvPr>
        </p:nvGraphicFramePr>
        <p:xfrm>
          <a:off x="6496050" y="2705100"/>
          <a:ext cx="0" cy="0"/>
        </p:xfrm>
        <a:graphic>
          <a:graphicData uri="http://schemas.openxmlformats.org/presentationml/2006/ole">
            <p:oleObj spid="_x0000_s30724" name="Формула" r:id="rId3" imgW="0" imgH="0" progId="Equation.3">
              <p:embed/>
            </p:oleObj>
          </a:graphicData>
        </a:graphic>
      </p:graphicFrame>
      <p:graphicFrame>
        <p:nvGraphicFramePr>
          <p:cNvPr id="30726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995738" y="3716338"/>
          <a:ext cx="1296987" cy="482600"/>
        </p:xfrm>
        <a:graphic>
          <a:graphicData uri="http://schemas.openxmlformats.org/presentationml/2006/ole">
            <p:oleObj spid="_x0000_s30726" name="Формула" r:id="rId4" imgW="545760" imgH="203040" progId="Equation.3">
              <p:embed/>
            </p:oleObj>
          </a:graphicData>
        </a:graphic>
      </p:graphicFrame>
      <p:graphicFrame>
        <p:nvGraphicFramePr>
          <p:cNvPr id="30728" name="Object 8"/>
          <p:cNvGraphicFramePr>
            <a:graphicFrameLocks noChangeAspect="1"/>
          </p:cNvGraphicFramePr>
          <p:nvPr/>
        </p:nvGraphicFramePr>
        <p:xfrm>
          <a:off x="6227763" y="3789363"/>
          <a:ext cx="1008062" cy="423862"/>
        </p:xfrm>
        <a:graphic>
          <a:graphicData uri="http://schemas.openxmlformats.org/presentationml/2006/ole">
            <p:oleObj spid="_x0000_s30728" name="Формула" r:id="rId5" imgW="482400" imgH="203040" progId="Equation.3">
              <p:embed/>
            </p:oleObj>
          </a:graphicData>
        </a:graphic>
      </p:graphicFrame>
      <p:graphicFrame>
        <p:nvGraphicFramePr>
          <p:cNvPr id="30729" name="Object 9"/>
          <p:cNvGraphicFramePr>
            <a:graphicFrameLocks noChangeAspect="1"/>
          </p:cNvGraphicFramePr>
          <p:nvPr/>
        </p:nvGraphicFramePr>
        <p:xfrm>
          <a:off x="3924300" y="4365625"/>
          <a:ext cx="1655763" cy="552450"/>
        </p:xfrm>
        <a:graphic>
          <a:graphicData uri="http://schemas.openxmlformats.org/presentationml/2006/ole">
            <p:oleObj spid="_x0000_s30729" name="Формула" r:id="rId6" imgW="685800" imgH="228600" progId="Equation.3">
              <p:embed/>
            </p:oleObj>
          </a:graphicData>
        </a:graphic>
      </p:graphicFrame>
      <p:graphicFrame>
        <p:nvGraphicFramePr>
          <p:cNvPr id="30730" name="Object 10"/>
          <p:cNvGraphicFramePr>
            <a:graphicFrameLocks noChangeAspect="1"/>
          </p:cNvGraphicFramePr>
          <p:nvPr/>
        </p:nvGraphicFramePr>
        <p:xfrm>
          <a:off x="6156325" y="4365625"/>
          <a:ext cx="1441450" cy="471488"/>
        </p:xfrm>
        <a:graphic>
          <a:graphicData uri="http://schemas.openxmlformats.org/presentationml/2006/ole">
            <p:oleObj spid="_x0000_s30730" name="Формула" r:id="rId7" imgW="698400" imgH="2286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>
                <a:solidFill>
                  <a:schemeClr val="tx2"/>
                </a:solidFill>
              </a:rPr>
              <a:t>Факт</a:t>
            </a:r>
            <a:r>
              <a:rPr lang="ru-RU">
                <a:solidFill>
                  <a:schemeClr val="tx2"/>
                </a:solidFill>
              </a:rPr>
              <a:t>и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798513" y="2092325"/>
            <a:ext cx="7404100" cy="3133725"/>
          </a:xfrm>
        </p:spPr>
        <p:txBody>
          <a:bodyPr/>
          <a:lstStyle/>
          <a:p>
            <a:r>
              <a:rPr lang="uk-UA"/>
              <a:t>Античні вчені вважали, що форму додекаедра має Всесвіт.</a:t>
            </a:r>
          </a:p>
          <a:p>
            <a:pPr>
              <a:buFontTx/>
              <a:buNone/>
            </a:pPr>
            <a:endParaRPr lang="uk-UA"/>
          </a:p>
          <a:p>
            <a:r>
              <a:rPr lang="uk-UA"/>
              <a:t>Форму додекаедра мають кристали піриту (залізного колчедану)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404938"/>
          </a:xfrm>
        </p:spPr>
        <p:txBody>
          <a:bodyPr/>
          <a:lstStyle/>
          <a:p>
            <a:r>
              <a:rPr lang="uk-UA" i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Підсумок</a:t>
            </a:r>
            <a:endParaRPr lang="ru-RU" i="1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773238"/>
            <a:ext cx="7696200" cy="43211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uk-UA" sz="2000">
                <a:solidFill>
                  <a:schemeClr val="tx2"/>
                </a:solidFill>
              </a:rPr>
              <a:t>Правильні многранники існували на Землі задовго до появи на ній людини – куби кам'яної солі, тетраедри сурянистого сірчанокислого натрію, октаедри хромових квасців, ікосаедри бору і додекаедри радіолярію та макроскопічних морських організмів.</a:t>
            </a:r>
          </a:p>
          <a:p>
            <a:pPr>
              <a:lnSpc>
                <a:spcPct val="80000"/>
              </a:lnSpc>
              <a:buFontTx/>
              <a:buNone/>
            </a:pPr>
            <a:endParaRPr lang="uk-UA" sz="200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uk-UA" sz="2000">
                <a:solidFill>
                  <a:srgbClr val="0066CC"/>
                </a:solidFill>
              </a:rPr>
              <a:t>Але тільки геометр побачив в них порядок і систему задовго до того, як фізики проникли в таємницю будови речовини.</a:t>
            </a:r>
          </a:p>
          <a:p>
            <a:pPr>
              <a:lnSpc>
                <a:spcPct val="80000"/>
              </a:lnSpc>
              <a:buFontTx/>
              <a:buNone/>
            </a:pPr>
            <a:endParaRPr lang="uk-UA" sz="2000">
              <a:solidFill>
                <a:srgbClr val="0066CC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uk-UA" sz="2000">
                <a:solidFill>
                  <a:srgbClr val="FF00FF"/>
                </a:solidFill>
              </a:rPr>
              <a:t>Геометрія з її прозорою логікою, чіткістю побудов відкрила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sz="2000">
                <a:solidFill>
                  <a:srgbClr val="FF00FF"/>
                </a:solidFill>
              </a:rPr>
              <a:t>           зовсім нове бачення правильних многогранників та їх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sz="2000">
                <a:solidFill>
                  <a:srgbClr val="FF00FF"/>
                </a:solidFill>
              </a:rPr>
              <a:t>           нове застосування.</a:t>
            </a:r>
            <a:endParaRPr lang="ru-RU" sz="2000">
              <a:solidFill>
                <a:srgbClr val="FF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>
                <a:solidFill>
                  <a:schemeClr val="folHlink"/>
                </a:solidFill>
              </a:rPr>
              <a:t>ТЕТРАЕДР</a:t>
            </a:r>
            <a:endParaRPr lang="ru-RU">
              <a:solidFill>
                <a:schemeClr val="folHlink"/>
              </a:solidFill>
            </a:endParaRP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 flipH="1">
            <a:off x="2339975" y="2420938"/>
            <a:ext cx="1727200" cy="2160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4067175" y="2420938"/>
            <a:ext cx="720725" cy="2160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 flipH="1">
            <a:off x="2339975" y="4581525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 flipH="1">
            <a:off x="3851275" y="2420938"/>
            <a:ext cx="215900" cy="2952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H="1">
            <a:off x="3851275" y="4581525"/>
            <a:ext cx="936625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2339975" y="4581525"/>
            <a:ext cx="151130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2" grpId="0" animBg="1"/>
      <p:bldP spid="12293" grpId="0" animBg="1"/>
      <p:bldP spid="12294" grpId="0" animBg="1"/>
      <p:bldP spid="12295" grpId="0" animBg="1"/>
      <p:bldP spid="12296" grpId="0" animBg="1"/>
      <p:bldP spid="1229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404938"/>
          </a:xfrm>
        </p:spPr>
        <p:txBody>
          <a:bodyPr/>
          <a:lstStyle/>
          <a:p>
            <a:r>
              <a:rPr lang="uk-UA"/>
              <a:t>І група “ </a:t>
            </a:r>
            <a:r>
              <a:rPr lang="uk-UA">
                <a:solidFill>
                  <a:schemeClr val="tx2"/>
                </a:solidFill>
              </a:rPr>
              <a:t>Тетраедр</a:t>
            </a:r>
            <a:r>
              <a:rPr lang="uk-UA"/>
              <a:t>”</a:t>
            </a: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00100" y="1893888"/>
            <a:ext cx="7478713" cy="3136900"/>
          </a:xfrm>
        </p:spPr>
        <p:txBody>
          <a:bodyPr/>
          <a:lstStyle/>
          <a:p>
            <a:pPr algn="ctr">
              <a:buFontTx/>
              <a:buNone/>
            </a:pPr>
            <a:r>
              <a:rPr lang="uk-UA" sz="2000">
                <a:solidFill>
                  <a:schemeClr val="folHlink"/>
                </a:solidFill>
              </a:rPr>
              <a:t>Правильним тетраедром</a:t>
            </a:r>
            <a:r>
              <a:rPr lang="uk-UA" sz="2000"/>
              <a:t> називається </a:t>
            </a:r>
            <a:r>
              <a:rPr lang="uk-UA" sz="2000" i="1"/>
              <a:t>многранник  </a:t>
            </a:r>
            <a:r>
              <a:rPr lang="uk-UA" sz="2000"/>
              <a:t>у якого всі грані – правильні трикутники і в кожній вершині сходиться 3 ребра.</a:t>
            </a:r>
          </a:p>
          <a:p>
            <a:pPr>
              <a:lnSpc>
                <a:spcPct val="80000"/>
              </a:lnSpc>
              <a:buFontTx/>
              <a:buNone/>
            </a:pPr>
            <a:endParaRPr lang="uk-UA" sz="2000"/>
          </a:p>
          <a:p>
            <a:pPr>
              <a:lnSpc>
                <a:spcPct val="80000"/>
              </a:lnSpc>
              <a:buFontTx/>
              <a:buNone/>
            </a:pPr>
            <a:endParaRPr lang="uk-UA" sz="1600"/>
          </a:p>
          <a:p>
            <a:pPr>
              <a:lnSpc>
                <a:spcPct val="80000"/>
              </a:lnSpc>
              <a:buFontTx/>
              <a:buNone/>
            </a:pPr>
            <a:r>
              <a:rPr lang="uk-UA" sz="1800" u="sng"/>
              <a:t>Елементи:</a:t>
            </a:r>
            <a:r>
              <a:rPr lang="uk-UA" sz="1800"/>
              <a:t>  			</a:t>
            </a:r>
            <a:r>
              <a:rPr lang="uk-UA" sz="1800" u="sng"/>
              <a:t>Кількісні характеристики:</a:t>
            </a:r>
            <a:endParaRPr lang="uk-UA" sz="1800"/>
          </a:p>
          <a:p>
            <a:pPr>
              <a:lnSpc>
                <a:spcPct val="80000"/>
              </a:lnSpc>
              <a:buFontTx/>
              <a:buNone/>
            </a:pPr>
            <a:r>
              <a:rPr lang="uk-UA" sz="1800"/>
              <a:t> 		     Вершин – 4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sz="1800"/>
              <a:t>		     Ребер –    6           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sz="1800"/>
              <a:t>                  Граней –   4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sz="1600"/>
              <a:t>                                                              </a:t>
            </a:r>
            <a:endParaRPr lang="ru-RU" sz="1600"/>
          </a:p>
        </p:txBody>
      </p:sp>
      <p:graphicFrame>
        <p:nvGraphicFramePr>
          <p:cNvPr id="6157" name="Object 1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716463" y="3949700"/>
          <a:ext cx="1149350" cy="831850"/>
        </p:xfrm>
        <a:graphic>
          <a:graphicData uri="http://schemas.openxmlformats.org/presentationml/2006/ole">
            <p:oleObj spid="_x0000_s6157" name="Формула" r:id="rId3" imgW="596880" imgH="431640" progId="Equation.3">
              <p:embed/>
            </p:oleObj>
          </a:graphicData>
        </a:graphic>
      </p:graphicFrame>
      <p:graphicFrame>
        <p:nvGraphicFramePr>
          <p:cNvPr id="6160" name="Object 16"/>
          <p:cNvGraphicFramePr>
            <a:graphicFrameLocks noChangeAspect="1"/>
          </p:cNvGraphicFramePr>
          <p:nvPr/>
        </p:nvGraphicFramePr>
        <p:xfrm>
          <a:off x="6516688" y="3860800"/>
          <a:ext cx="1152525" cy="871538"/>
        </p:xfrm>
        <a:graphic>
          <a:graphicData uri="http://schemas.openxmlformats.org/presentationml/2006/ole">
            <p:oleObj spid="_x0000_s6160" name="Формула" r:id="rId4" imgW="571320" imgH="431640" progId="Equation.3">
              <p:embed/>
            </p:oleObj>
          </a:graphicData>
        </a:graphic>
      </p:graphicFrame>
      <p:graphicFrame>
        <p:nvGraphicFramePr>
          <p:cNvPr id="6161" name="Object 17"/>
          <p:cNvGraphicFramePr>
            <a:graphicFrameLocks noChangeAspect="1"/>
          </p:cNvGraphicFramePr>
          <p:nvPr/>
        </p:nvGraphicFramePr>
        <p:xfrm>
          <a:off x="4716463" y="4941888"/>
          <a:ext cx="1079500" cy="550862"/>
        </p:xfrm>
        <a:graphic>
          <a:graphicData uri="http://schemas.openxmlformats.org/presentationml/2006/ole">
            <p:oleObj spid="_x0000_s6161" name="Формула" r:id="rId5" imgW="622080" imgH="228600" progId="Equation.3">
              <p:embed/>
            </p:oleObj>
          </a:graphicData>
        </a:graphic>
      </p:graphicFrame>
      <p:graphicFrame>
        <p:nvGraphicFramePr>
          <p:cNvPr id="6162" name="Object 18"/>
          <p:cNvGraphicFramePr>
            <a:graphicFrameLocks noChangeAspect="1"/>
          </p:cNvGraphicFramePr>
          <p:nvPr/>
        </p:nvGraphicFramePr>
        <p:xfrm>
          <a:off x="6588125" y="4724400"/>
          <a:ext cx="1223963" cy="800100"/>
        </p:xfrm>
        <a:graphic>
          <a:graphicData uri="http://schemas.openxmlformats.org/presentationml/2006/ole">
            <p:oleObj spid="_x0000_s6162" name="Формула" r:id="rId6" imgW="660240" imgH="4316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>
                <a:solidFill>
                  <a:srgbClr val="FF0000"/>
                </a:solidFill>
              </a:rPr>
              <a:t>ГЕКСАЕДР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2484438" y="2205038"/>
            <a:ext cx="3167062" cy="3025775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0"/>
            <a:ext cx="6870700" cy="1404938"/>
          </a:xfrm>
        </p:spPr>
        <p:txBody>
          <a:bodyPr/>
          <a:lstStyle/>
          <a:p>
            <a:r>
              <a:rPr lang="uk-UA"/>
              <a:t>ІІ група “</a:t>
            </a:r>
            <a:r>
              <a:rPr lang="uk-UA">
                <a:solidFill>
                  <a:srgbClr val="FF00FF"/>
                </a:solidFill>
              </a:rPr>
              <a:t>Гексаедр”</a:t>
            </a:r>
            <a:r>
              <a:rPr lang="uk-UA"/>
              <a:t> </a:t>
            </a:r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43063"/>
            <a:ext cx="7702550" cy="365760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sz="2400"/>
              <a:t>	</a:t>
            </a:r>
            <a:r>
              <a:rPr lang="uk-UA" sz="2400"/>
              <a:t>У </a:t>
            </a:r>
            <a:r>
              <a:rPr lang="uk-UA" sz="2400">
                <a:solidFill>
                  <a:schemeClr val="tx2"/>
                </a:solidFill>
              </a:rPr>
              <a:t>куба </a:t>
            </a:r>
            <a:r>
              <a:rPr lang="uk-UA" sz="2400"/>
              <a:t>всі грані – квадрати, у кожній вершині сходиться по три ребра.</a:t>
            </a:r>
          </a:p>
          <a:p>
            <a:pPr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	</a:t>
            </a:r>
            <a:r>
              <a:rPr lang="uk-UA" sz="2400">
                <a:solidFill>
                  <a:schemeClr val="tx2"/>
                </a:solidFill>
              </a:rPr>
              <a:t>Куб </a:t>
            </a:r>
            <a:r>
              <a:rPr lang="uk-UA" sz="2400"/>
              <a:t>– це прямокутний паралелепіпед, у якого всі</a:t>
            </a:r>
            <a:r>
              <a:rPr lang="en-US" sz="2400"/>
              <a:t> </a:t>
            </a:r>
            <a:r>
              <a:rPr lang="uk-UA" sz="2400"/>
              <a:t>ребра рівні.</a:t>
            </a:r>
          </a:p>
          <a:p>
            <a:pPr>
              <a:buFontTx/>
              <a:buNone/>
            </a:pPr>
            <a:endParaRPr lang="uk-UA" sz="2400"/>
          </a:p>
          <a:p>
            <a:r>
              <a:rPr lang="uk-UA" sz="2400" u="sng"/>
              <a:t>Елементи:</a:t>
            </a:r>
            <a:r>
              <a:rPr lang="uk-UA" sz="2400"/>
              <a:t>                   </a:t>
            </a:r>
            <a:r>
              <a:rPr lang="uk-UA" sz="2400" u="sng"/>
              <a:t>Кількісні характеристики</a:t>
            </a:r>
            <a:r>
              <a:rPr lang="uk-UA" sz="2400"/>
              <a:t> :</a:t>
            </a:r>
          </a:p>
          <a:p>
            <a:endParaRPr lang="uk-UA" sz="2000"/>
          </a:p>
          <a:p>
            <a:pPr>
              <a:buFontTx/>
              <a:buNone/>
            </a:pPr>
            <a:r>
              <a:rPr lang="uk-UA" sz="2000"/>
              <a:t>     Граней – 6                                </a:t>
            </a:r>
          </a:p>
          <a:p>
            <a:pPr>
              <a:buFontTx/>
              <a:buNone/>
            </a:pPr>
            <a:r>
              <a:rPr lang="uk-UA" sz="2000"/>
              <a:t>     Ребер – 12</a:t>
            </a:r>
          </a:p>
          <a:p>
            <a:pPr>
              <a:buFontTx/>
              <a:buNone/>
            </a:pPr>
            <a:r>
              <a:rPr lang="uk-UA" sz="2000"/>
              <a:t>     Вершин - 8                   </a:t>
            </a:r>
            <a:endParaRPr lang="ru-RU" sz="2000" u="sng"/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4643438" y="4241800"/>
          <a:ext cx="1365250" cy="987425"/>
        </p:xfrm>
        <a:graphic>
          <a:graphicData uri="http://schemas.openxmlformats.org/presentationml/2006/ole">
            <p:oleObj spid="_x0000_s13318" name="Формула" r:id="rId3" imgW="596880" imgH="431640" progId="Equation.3">
              <p:embed/>
            </p:oleObj>
          </a:graphicData>
        </a:graphic>
      </p:graphicFrame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7164388" y="4313238"/>
          <a:ext cx="1008062" cy="844550"/>
        </p:xfrm>
        <a:graphic>
          <a:graphicData uri="http://schemas.openxmlformats.org/presentationml/2006/ole">
            <p:oleObj spid="_x0000_s13320" name="Формула" r:id="rId4" imgW="469800" imgH="393480" progId="Equation.3">
              <p:embed/>
            </p:oleObj>
          </a:graphicData>
        </a:graphic>
      </p:graphicFrame>
      <p:graphicFrame>
        <p:nvGraphicFramePr>
          <p:cNvPr id="13322" name="Object 10"/>
          <p:cNvGraphicFramePr>
            <a:graphicFrameLocks noChangeAspect="1"/>
          </p:cNvGraphicFramePr>
          <p:nvPr/>
        </p:nvGraphicFramePr>
        <p:xfrm>
          <a:off x="4716463" y="5229225"/>
          <a:ext cx="1441450" cy="576263"/>
        </p:xfrm>
        <a:graphic>
          <a:graphicData uri="http://schemas.openxmlformats.org/presentationml/2006/ole">
            <p:oleObj spid="_x0000_s13322" name="Формула" r:id="rId5" imgW="507960" imgH="203040" progId="Equation.3">
              <p:embed/>
            </p:oleObj>
          </a:graphicData>
        </a:graphic>
      </p:graphicFrame>
      <p:graphicFrame>
        <p:nvGraphicFramePr>
          <p:cNvPr id="13323" name="Object 11"/>
          <p:cNvGraphicFramePr>
            <a:graphicFrameLocks noChangeAspect="1"/>
          </p:cNvGraphicFramePr>
          <p:nvPr/>
        </p:nvGraphicFramePr>
        <p:xfrm>
          <a:off x="7164388" y="5259388"/>
          <a:ext cx="1008062" cy="474662"/>
        </p:xfrm>
        <a:graphic>
          <a:graphicData uri="http://schemas.openxmlformats.org/presentationml/2006/ole">
            <p:oleObj spid="_x0000_s13323" name="Формула" r:id="rId6" imgW="431640" imgH="2030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260350"/>
            <a:ext cx="6870700" cy="1600200"/>
          </a:xfrm>
        </p:spPr>
        <p:txBody>
          <a:bodyPr/>
          <a:lstStyle/>
          <a:p>
            <a:r>
              <a:rPr lang="uk-UA">
                <a:solidFill>
                  <a:srgbClr val="FF0000"/>
                </a:solidFill>
              </a:rPr>
              <a:t>Факти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812800" y="2028825"/>
            <a:ext cx="7397750" cy="3192463"/>
          </a:xfrm>
        </p:spPr>
        <p:txBody>
          <a:bodyPr/>
          <a:lstStyle/>
          <a:p>
            <a:r>
              <a:rPr lang="uk-UA" i="1"/>
              <a:t>Античні вчені вважали, що атоми Землі мають форму гексаедра.</a:t>
            </a:r>
          </a:p>
          <a:p>
            <a:pPr>
              <a:buFontTx/>
              <a:buNone/>
            </a:pPr>
            <a:endParaRPr lang="uk-UA" i="1"/>
          </a:p>
          <a:p>
            <a:r>
              <a:rPr lang="uk-UA" i="1"/>
              <a:t>Форму куба мають кристали кухонної солі, деякі алмази та кристали.</a:t>
            </a:r>
            <a:endParaRPr lang="ru-RU" i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>
                <a:solidFill>
                  <a:schemeClr val="hlink"/>
                </a:solidFill>
              </a:rPr>
              <a:t>ОКТАЕДР</a:t>
            </a:r>
            <a:endParaRPr lang="ru-RU">
              <a:solidFill>
                <a:schemeClr val="hlink"/>
              </a:solidFill>
            </a:endParaRPr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1643050"/>
            <a:ext cx="3830637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49300" y="153988"/>
            <a:ext cx="6096000" cy="1498600"/>
          </a:xfrm>
        </p:spPr>
        <p:txBody>
          <a:bodyPr/>
          <a:lstStyle/>
          <a:p>
            <a:r>
              <a:rPr lang="uk-UA"/>
              <a:t>ІІІ група “</a:t>
            </a:r>
            <a:r>
              <a:rPr lang="uk-UA">
                <a:solidFill>
                  <a:srgbClr val="0033CC"/>
                </a:solidFill>
              </a:rPr>
              <a:t>Октаедр</a:t>
            </a:r>
            <a:r>
              <a:rPr lang="uk-UA"/>
              <a:t>”</a:t>
            </a:r>
            <a:endParaRPr lang="ru-R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00113" y="2012950"/>
            <a:ext cx="7470775" cy="2957513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sz="2400">
                <a:solidFill>
                  <a:srgbClr val="0033CC"/>
                </a:solidFill>
              </a:rPr>
              <a:t>	</a:t>
            </a:r>
            <a:r>
              <a:rPr lang="uk-UA" sz="2400">
                <a:solidFill>
                  <a:srgbClr val="0033CC"/>
                </a:solidFill>
              </a:rPr>
              <a:t>Октаедр </a:t>
            </a:r>
            <a:r>
              <a:rPr lang="uk-UA" sz="2400"/>
              <a:t>– це правильний многогранник, у якого грані – правильні трикутники і в кожній вершині сходяться чотири ребра.</a:t>
            </a:r>
            <a:endParaRPr lang="en-US" sz="2400"/>
          </a:p>
          <a:p>
            <a:endParaRPr lang="en-US" sz="2400"/>
          </a:p>
          <a:p>
            <a:pPr lvl="1">
              <a:buFontTx/>
              <a:buNone/>
            </a:pPr>
            <a:r>
              <a:rPr lang="uk-UA" sz="2000" u="sng"/>
              <a:t>Елементи</a:t>
            </a:r>
            <a:r>
              <a:rPr lang="uk-UA" sz="2000"/>
              <a:t>:                  </a:t>
            </a:r>
            <a:r>
              <a:rPr lang="en-US" sz="2000"/>
              <a:t>	</a:t>
            </a:r>
            <a:r>
              <a:rPr lang="uk-UA" sz="2000" u="sng"/>
              <a:t>Кількісні характеристики:</a:t>
            </a:r>
            <a:r>
              <a:rPr lang="uk-UA" sz="1800" u="sng"/>
              <a:t>   </a:t>
            </a:r>
          </a:p>
          <a:p>
            <a:pPr>
              <a:buFontTx/>
              <a:buNone/>
            </a:pPr>
            <a:r>
              <a:rPr lang="uk-UA" sz="2000"/>
              <a:t>     Граней – 8                     </a:t>
            </a:r>
          </a:p>
          <a:p>
            <a:pPr>
              <a:buFontTx/>
              <a:buNone/>
            </a:pPr>
            <a:r>
              <a:rPr lang="uk-UA" sz="2000"/>
              <a:t>     Вершин – 6</a:t>
            </a:r>
          </a:p>
          <a:p>
            <a:pPr>
              <a:buFontTx/>
              <a:buNone/>
            </a:pPr>
            <a:r>
              <a:rPr lang="uk-UA" sz="2000"/>
              <a:t>     Ребер - 12</a:t>
            </a:r>
            <a:endParaRPr lang="ru-RU" sz="2000"/>
          </a:p>
        </p:txBody>
      </p:sp>
      <p:graphicFrame>
        <p:nvGraphicFramePr>
          <p:cNvPr id="20487" name="Rectangle 7"/>
          <p:cNvGraphicFramePr>
            <a:graphicFrameLocks/>
          </p:cNvGraphicFramePr>
          <p:nvPr>
            <p:ph sz="quarter" idx="2"/>
          </p:nvPr>
        </p:nvGraphicFramePr>
        <p:xfrm>
          <a:off x="6496050" y="2705100"/>
          <a:ext cx="0" cy="0"/>
        </p:xfrm>
        <a:graphic>
          <a:graphicData uri="http://schemas.openxmlformats.org/presentationml/2006/ole">
            <p:oleObj spid="_x0000_s20487" name="Формула" r:id="rId3" imgW="0" imgH="0" progId="Equation.3">
              <p:embed/>
            </p:oleObj>
          </a:graphicData>
        </a:graphic>
      </p:graphicFrame>
      <p:graphicFrame>
        <p:nvGraphicFramePr>
          <p:cNvPr id="20489" name="Object 9"/>
          <p:cNvGraphicFramePr>
            <a:graphicFrameLocks noChangeAspect="1"/>
          </p:cNvGraphicFramePr>
          <p:nvPr>
            <p:ph sz="quarter" idx="3"/>
          </p:nvPr>
        </p:nvGraphicFramePr>
        <p:xfrm>
          <a:off x="4432300" y="3932238"/>
          <a:ext cx="1292225" cy="935037"/>
        </p:xfrm>
        <a:graphic>
          <a:graphicData uri="http://schemas.openxmlformats.org/presentationml/2006/ole">
            <p:oleObj spid="_x0000_s20489" name="Формула" r:id="rId4" imgW="596880" imgH="431640" progId="Equation.3">
              <p:embed/>
            </p:oleObj>
          </a:graphicData>
        </a:graphic>
      </p:graphicFrame>
      <p:graphicFrame>
        <p:nvGraphicFramePr>
          <p:cNvPr id="20491" name="Object 11"/>
          <p:cNvGraphicFramePr>
            <a:graphicFrameLocks noChangeAspect="1"/>
          </p:cNvGraphicFramePr>
          <p:nvPr/>
        </p:nvGraphicFramePr>
        <p:xfrm>
          <a:off x="6732588" y="3908425"/>
          <a:ext cx="1368425" cy="1033463"/>
        </p:xfrm>
        <a:graphic>
          <a:graphicData uri="http://schemas.openxmlformats.org/presentationml/2006/ole">
            <p:oleObj spid="_x0000_s20491" name="Формула" r:id="rId5" imgW="571320" imgH="431640" progId="Equation.3">
              <p:embed/>
            </p:oleObj>
          </a:graphicData>
        </a:graphic>
      </p:graphicFrame>
      <p:graphicFrame>
        <p:nvGraphicFramePr>
          <p:cNvPr id="20492" name="Object 12"/>
          <p:cNvGraphicFramePr>
            <a:graphicFrameLocks noChangeAspect="1"/>
          </p:cNvGraphicFramePr>
          <p:nvPr/>
        </p:nvGraphicFramePr>
        <p:xfrm>
          <a:off x="4427538" y="5024438"/>
          <a:ext cx="1728787" cy="565150"/>
        </p:xfrm>
        <a:graphic>
          <a:graphicData uri="http://schemas.openxmlformats.org/presentationml/2006/ole">
            <p:oleObj spid="_x0000_s20492" name="Формула" r:id="rId6" imgW="698400" imgH="228600" progId="Equation.3">
              <p:embed/>
            </p:oleObj>
          </a:graphicData>
        </a:graphic>
      </p:graphicFrame>
      <p:graphicFrame>
        <p:nvGraphicFramePr>
          <p:cNvPr id="20493" name="Object 13"/>
          <p:cNvGraphicFramePr>
            <a:graphicFrameLocks noChangeAspect="1"/>
          </p:cNvGraphicFramePr>
          <p:nvPr/>
        </p:nvGraphicFramePr>
        <p:xfrm>
          <a:off x="6661150" y="4792663"/>
          <a:ext cx="1439863" cy="941387"/>
        </p:xfrm>
        <a:graphic>
          <a:graphicData uri="http://schemas.openxmlformats.org/presentationml/2006/ole">
            <p:oleObj spid="_x0000_s20493" name="Формула" r:id="rId7" imgW="660240" imgH="4316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>
                <a:solidFill>
                  <a:srgbClr val="FF0000"/>
                </a:solidFill>
              </a:rPr>
              <a:t>Факти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uk-UA"/>
              <a:t>Філософом Аполлонієм доведена теорема про відношення об'ємів октаедра та ікосаедра.</a:t>
            </a:r>
          </a:p>
          <a:p>
            <a:endParaRPr lang="uk-UA"/>
          </a:p>
          <a:p>
            <a:r>
              <a:rPr lang="uk-UA"/>
              <a:t>Це відношення таке саме, як і відношення площ їх поверхонь 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124</TotalTime>
  <Words>269</Words>
  <Application>Microsoft Office PowerPoint</Application>
  <PresentationFormat>Экран (4:3)</PresentationFormat>
  <Paragraphs>69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Comic Sans MS</vt:lpstr>
      <vt:lpstr>Аспект</vt:lpstr>
      <vt:lpstr>Microsoft Equation 3.0</vt:lpstr>
      <vt:lpstr>ПРАВИЛЬНІ МНОГОГРАННИКИ</vt:lpstr>
      <vt:lpstr>ТЕТРАЕДР</vt:lpstr>
      <vt:lpstr>І група “ Тетраедр”</vt:lpstr>
      <vt:lpstr>ГЕКСАЕДР</vt:lpstr>
      <vt:lpstr>ІІ група “Гексаедр” </vt:lpstr>
      <vt:lpstr>Факти</vt:lpstr>
      <vt:lpstr>ОКТАЕДР</vt:lpstr>
      <vt:lpstr>ІІІ група “Октаедр”</vt:lpstr>
      <vt:lpstr>Факти</vt:lpstr>
      <vt:lpstr>ІКОСАЕДР</vt:lpstr>
      <vt:lpstr>ІV група “Ікосаедр”</vt:lpstr>
      <vt:lpstr>Факти</vt:lpstr>
      <vt:lpstr>ДОДЕКАЕДР</vt:lpstr>
      <vt:lpstr>V група “Додекаедр”</vt:lpstr>
      <vt:lpstr>Факти</vt:lpstr>
      <vt:lpstr>Підсумок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ПРАВИЛЬНІ МНОГОГРАННИКИ</dc:title>
  <dc:creator>admin</dc:creator>
  <cp:lastModifiedBy>admin</cp:lastModifiedBy>
  <cp:revision>5</cp:revision>
  <dcterms:created xsi:type="dcterms:W3CDTF">2009-03-18T16:32:03Z</dcterms:created>
  <dcterms:modified xsi:type="dcterms:W3CDTF">2010-08-21T19:26:16Z</dcterms:modified>
</cp:coreProperties>
</file>