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7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8CC6080-8AA3-4556-917D-8CD79A2EE123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40587B3-EDE1-45FD-A0D4-5BE921336B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7200800" cy="2498281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Урок ток-шоу «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Стосується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кожного»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uk-UA" b="1" i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Фотосинтез – фундамент життя на нашій планеті. Так? Чи ні?</a:t>
            </a:r>
            <a:endParaRPr lang="uk-UA" b="1" i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3598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-60000">
            <a:off x="1088436" y="1126194"/>
            <a:ext cx="3064827" cy="937218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Юліус</a:t>
            </a:r>
            <a:r>
              <a:rPr lang="ru-RU" dirty="0"/>
              <a:t> Роберт </a:t>
            </a:r>
            <a:r>
              <a:rPr lang="ru-RU" dirty="0" err="1"/>
              <a:t>Мейєр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(1814-1878)</a:t>
            </a:r>
            <a:br>
              <a:rPr lang="ru-RU" dirty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rot="-60000">
            <a:off x="1137711" y="2132995"/>
            <a:ext cx="3430233" cy="388532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1845 </a:t>
            </a:r>
            <a:r>
              <a:rPr lang="ru-RU" dirty="0" err="1"/>
              <a:t>рік</a:t>
            </a:r>
            <a:r>
              <a:rPr lang="ru-RU" dirty="0"/>
              <a:t> </a:t>
            </a:r>
            <a:r>
              <a:rPr lang="ru-RU" dirty="0" err="1"/>
              <a:t>праця</a:t>
            </a:r>
            <a:r>
              <a:rPr lang="ru-RU" dirty="0"/>
              <a:t> «</a:t>
            </a:r>
            <a:r>
              <a:rPr lang="ru-RU" dirty="0" err="1"/>
              <a:t>Органічний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зв'язок</a:t>
            </a:r>
            <a:r>
              <a:rPr lang="ru-RU" dirty="0"/>
              <a:t> з </a:t>
            </a:r>
            <a:r>
              <a:rPr lang="ru-RU" dirty="0" err="1"/>
              <a:t>обміном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» . </a:t>
            </a:r>
            <a:r>
              <a:rPr lang="ru-RU" dirty="0" err="1"/>
              <a:t>Сформулював</a:t>
            </a:r>
            <a:r>
              <a:rPr lang="ru-RU" dirty="0"/>
              <a:t> закон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endParaRPr lang="ru-RU" dirty="0"/>
          </a:p>
          <a:p>
            <a:r>
              <a:rPr lang="ru-RU" dirty="0"/>
              <a:t>«</a:t>
            </a:r>
            <a:r>
              <a:rPr lang="ru-RU" dirty="0" err="1"/>
              <a:t>природи</a:t>
            </a:r>
            <a:r>
              <a:rPr lang="ru-RU" dirty="0"/>
              <a:t> поставила </a:t>
            </a:r>
            <a:r>
              <a:rPr lang="ru-RU" dirty="0" err="1"/>
              <a:t>собі</a:t>
            </a:r>
            <a:r>
              <a:rPr lang="ru-RU" dirty="0"/>
              <a:t> задачу на </a:t>
            </a:r>
            <a:r>
              <a:rPr lang="ru-RU" dirty="0" err="1"/>
              <a:t>льоту</a:t>
            </a:r>
            <a:r>
              <a:rPr lang="ru-RU" dirty="0"/>
              <a:t> </a:t>
            </a:r>
            <a:r>
              <a:rPr lang="ru-RU" dirty="0" err="1"/>
              <a:t>перехопити</a:t>
            </a:r>
            <a:r>
              <a:rPr lang="ru-RU" dirty="0"/>
              <a:t> </a:t>
            </a:r>
            <a:r>
              <a:rPr lang="ru-RU" dirty="0" err="1"/>
              <a:t>світло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падає</a:t>
            </a:r>
            <a:r>
              <a:rPr lang="ru-RU" dirty="0"/>
              <a:t> на Землю та </a:t>
            </a:r>
            <a:r>
              <a:rPr lang="ru-RU" dirty="0" err="1"/>
              <a:t>перетворити</a:t>
            </a:r>
            <a:r>
              <a:rPr lang="ru-RU" dirty="0"/>
              <a:t>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рухливу</a:t>
            </a:r>
            <a:r>
              <a:rPr lang="ru-RU" dirty="0"/>
              <a:t> силу у </a:t>
            </a:r>
            <a:r>
              <a:rPr lang="ru-RU" dirty="0" err="1"/>
              <a:t>тверду</a:t>
            </a:r>
            <a:r>
              <a:rPr lang="ru-RU" dirty="0"/>
              <a:t> форму, </a:t>
            </a:r>
            <a:r>
              <a:rPr lang="ru-RU" dirty="0" err="1"/>
              <a:t>поклавши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у запас. Для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мети вона </a:t>
            </a:r>
            <a:r>
              <a:rPr lang="ru-RU" dirty="0" err="1"/>
              <a:t>покрила</a:t>
            </a:r>
            <a:r>
              <a:rPr lang="ru-RU" dirty="0"/>
              <a:t> </a:t>
            </a:r>
            <a:r>
              <a:rPr lang="ru-RU" dirty="0" err="1"/>
              <a:t>земну</a:t>
            </a:r>
            <a:r>
              <a:rPr lang="ru-RU" dirty="0"/>
              <a:t> </a:t>
            </a:r>
            <a:r>
              <a:rPr lang="ru-RU" dirty="0" err="1"/>
              <a:t>поверхню</a:t>
            </a:r>
            <a:r>
              <a:rPr lang="ru-RU" dirty="0"/>
              <a:t> </a:t>
            </a:r>
            <a:r>
              <a:rPr lang="ru-RU" dirty="0" err="1"/>
              <a:t>організмами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живучи </a:t>
            </a:r>
            <a:r>
              <a:rPr lang="ru-RU" dirty="0" err="1"/>
              <a:t>поглинають</a:t>
            </a:r>
            <a:r>
              <a:rPr lang="ru-RU" dirty="0"/>
              <a:t> </a:t>
            </a:r>
            <a:r>
              <a:rPr lang="ru-RU" dirty="0" err="1"/>
              <a:t>сонячне</a:t>
            </a:r>
            <a:r>
              <a:rPr lang="ru-RU" dirty="0"/>
              <a:t> </a:t>
            </a:r>
            <a:r>
              <a:rPr lang="ru-RU" dirty="0" err="1"/>
              <a:t>світло</a:t>
            </a:r>
            <a:r>
              <a:rPr lang="ru-RU" dirty="0"/>
              <a:t>… </a:t>
            </a:r>
            <a:r>
              <a:rPr lang="ru-RU" dirty="0" err="1"/>
              <a:t>цими</a:t>
            </a:r>
            <a:r>
              <a:rPr lang="ru-RU" dirty="0"/>
              <a:t> </a:t>
            </a:r>
            <a:r>
              <a:rPr lang="ru-RU" dirty="0" err="1"/>
              <a:t>організмами</a:t>
            </a:r>
            <a:r>
              <a:rPr lang="ru-RU" dirty="0"/>
              <a:t> є </a:t>
            </a:r>
            <a:r>
              <a:rPr lang="ru-RU" dirty="0" err="1"/>
              <a:t>рослини</a:t>
            </a:r>
            <a:r>
              <a:rPr lang="ru-RU" dirty="0"/>
              <a:t>.</a:t>
            </a:r>
          </a:p>
          <a:p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: </a:t>
            </a:r>
            <a:r>
              <a:rPr lang="ru-RU" dirty="0" err="1"/>
              <a:t>перетворювати</a:t>
            </a:r>
            <a:r>
              <a:rPr lang="ru-RU" dirty="0"/>
              <a:t> </a:t>
            </a:r>
            <a:r>
              <a:rPr lang="ru-RU" dirty="0" err="1"/>
              <a:t>енергію</a:t>
            </a:r>
            <a:r>
              <a:rPr lang="ru-RU" dirty="0"/>
              <a:t> </a:t>
            </a:r>
            <a:r>
              <a:rPr lang="ru-RU" dirty="0" err="1"/>
              <a:t>сонячного</a:t>
            </a:r>
            <a:r>
              <a:rPr lang="ru-RU" dirty="0"/>
              <a:t> </a:t>
            </a:r>
            <a:r>
              <a:rPr lang="ru-RU" dirty="0" err="1"/>
              <a:t>променя</a:t>
            </a:r>
            <a:r>
              <a:rPr lang="ru-RU" dirty="0"/>
              <a:t> в </a:t>
            </a:r>
            <a:r>
              <a:rPr lang="ru-RU" dirty="0" err="1"/>
              <a:t>іншу</a:t>
            </a:r>
            <a:r>
              <a:rPr lang="ru-RU" dirty="0"/>
              <a:t> форму </a:t>
            </a:r>
            <a:r>
              <a:rPr lang="ru-RU" dirty="0" err="1"/>
              <a:t>енергії</a:t>
            </a:r>
            <a:r>
              <a:rPr lang="ru-RU" dirty="0"/>
              <a:t> – </a:t>
            </a:r>
            <a:r>
              <a:rPr lang="ru-RU" dirty="0" err="1"/>
              <a:t>хімічну</a:t>
            </a:r>
            <a:r>
              <a:rPr lang="ru-RU" dirty="0"/>
              <a:t>, </a:t>
            </a:r>
            <a:r>
              <a:rPr lang="ru-RU" dirty="0" err="1"/>
              <a:t>запасаючи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в  </a:t>
            </a:r>
            <a:r>
              <a:rPr lang="ru-RU" dirty="0" err="1"/>
              <a:t>рослинах</a:t>
            </a:r>
            <a:r>
              <a:rPr lang="ru-RU" dirty="0"/>
              <a:t>.»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159845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985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4068" y="1268882"/>
            <a:ext cx="3064827" cy="1297203"/>
          </a:xfrm>
        </p:spPr>
        <p:txBody>
          <a:bodyPr>
            <a:normAutofit/>
          </a:bodyPr>
          <a:lstStyle/>
          <a:p>
            <a:r>
              <a:rPr lang="uk-UA" sz="6600" dirty="0" smtClean="0">
                <a:solidFill>
                  <a:schemeClr val="accent4">
                    <a:lumMod val="50000"/>
                  </a:schemeClr>
                </a:solidFill>
              </a:rPr>
              <a:t>Що?</a:t>
            </a:r>
            <a:endParaRPr lang="ru-RU" sz="6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3887926" y="1952836"/>
            <a:ext cx="5040558" cy="3096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rot="-60000">
            <a:off x="1142023" y="2924482"/>
            <a:ext cx="3048891" cy="2799719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хлорофіл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2198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Приготування витяжки хлорофілу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ступці</a:t>
            </a:r>
            <a:r>
              <a:rPr lang="ru-RU" dirty="0"/>
              <a:t> </a:t>
            </a:r>
            <a:r>
              <a:rPr lang="ru-RU" dirty="0" err="1"/>
              <a:t>розтерли</a:t>
            </a:r>
            <a:r>
              <a:rPr lang="ru-RU" dirty="0"/>
              <a:t> </a:t>
            </a:r>
            <a:r>
              <a:rPr lang="ru-RU" dirty="0" err="1"/>
              <a:t>приблизно</a:t>
            </a:r>
            <a:r>
              <a:rPr lang="ru-RU" dirty="0"/>
              <a:t> 10г </a:t>
            </a:r>
            <a:r>
              <a:rPr lang="ru-RU" dirty="0" err="1"/>
              <a:t>свіжого</a:t>
            </a:r>
            <a:r>
              <a:rPr lang="ru-RU" dirty="0"/>
              <a:t> </a:t>
            </a:r>
            <a:r>
              <a:rPr lang="ru-RU" dirty="0" err="1"/>
              <a:t>листя</a:t>
            </a:r>
            <a:r>
              <a:rPr lang="ru-RU" dirty="0"/>
              <a:t>.</a:t>
            </a:r>
          </a:p>
          <a:p>
            <a:r>
              <a:rPr lang="ru-RU" dirty="0" smtClean="0"/>
              <a:t>Добавили </a:t>
            </a:r>
            <a:r>
              <a:rPr lang="ru-RU" dirty="0"/>
              <a:t>20мл спирту, </a:t>
            </a:r>
            <a:r>
              <a:rPr lang="ru-RU" dirty="0" err="1"/>
              <a:t>дочекалися</a:t>
            </a:r>
            <a:r>
              <a:rPr lang="ru-RU" dirty="0"/>
              <a:t> </a:t>
            </a:r>
            <a:r>
              <a:rPr lang="ru-RU" dirty="0" err="1"/>
              <a:t>поки</a:t>
            </a:r>
            <a:r>
              <a:rPr lang="ru-RU" dirty="0"/>
              <a:t> спирт </a:t>
            </a:r>
            <a:r>
              <a:rPr lang="ru-RU" dirty="0" err="1"/>
              <a:t>зафарбується</a:t>
            </a:r>
            <a:r>
              <a:rPr lang="ru-RU" dirty="0"/>
              <a:t> у </a:t>
            </a:r>
            <a:r>
              <a:rPr lang="ru-RU" dirty="0" err="1"/>
              <a:t>зелений</a:t>
            </a:r>
            <a:r>
              <a:rPr lang="ru-RU" dirty="0"/>
              <a:t> </a:t>
            </a:r>
            <a:r>
              <a:rPr lang="ru-RU" dirty="0" err="1"/>
              <a:t>колір</a:t>
            </a:r>
            <a:r>
              <a:rPr lang="ru-RU" dirty="0"/>
              <a:t>.</a:t>
            </a:r>
          </a:p>
          <a:p>
            <a:r>
              <a:rPr lang="ru-RU" dirty="0" err="1" smtClean="0"/>
              <a:t>Профільтрували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До </a:t>
            </a:r>
            <a:r>
              <a:rPr lang="ru-RU" dirty="0" err="1"/>
              <a:t>фільтрату</a:t>
            </a:r>
            <a:r>
              <a:rPr lang="ru-RU" dirty="0"/>
              <a:t> додали бензин,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зробили</a:t>
            </a:r>
            <a:r>
              <a:rPr lang="ru-RU" dirty="0"/>
              <a:t> </a:t>
            </a:r>
            <a:r>
              <a:rPr lang="ru-RU" dirty="0" err="1"/>
              <a:t>розділення</a:t>
            </a:r>
            <a:r>
              <a:rPr lang="ru-RU" dirty="0"/>
              <a:t> </a:t>
            </a:r>
            <a:r>
              <a:rPr lang="ru-RU" dirty="0" err="1"/>
              <a:t>пігменту</a:t>
            </a:r>
            <a:r>
              <a:rPr lang="ru-RU" dirty="0"/>
              <a:t> по </a:t>
            </a:r>
            <a:r>
              <a:rPr lang="ru-RU" dirty="0" err="1"/>
              <a:t>Краусу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973" y="2119313"/>
            <a:ext cx="2708603" cy="36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463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Де?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292246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481" y="2060849"/>
            <a:ext cx="300558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128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Чому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навіщо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рослини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зелені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Відео відповіді учнів молодших класів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941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Як?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Відео процес фотосинтезу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1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Схема фотосинтезу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019" y="2371403"/>
            <a:ext cx="6085325" cy="309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26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Для чого?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Відео відповіді молодших школярів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396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84784"/>
            <a:ext cx="6196405" cy="423828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err="1"/>
              <a:t>Отже</a:t>
            </a:r>
            <a:r>
              <a:rPr lang="ru-RU" dirty="0"/>
              <a:t> </a:t>
            </a:r>
            <a:r>
              <a:rPr lang="ru-RU" dirty="0" err="1"/>
              <a:t>по-перше</a:t>
            </a:r>
            <a:r>
              <a:rPr lang="ru-RU" dirty="0"/>
              <a:t>, фотосинтез є </a:t>
            </a:r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процесом</a:t>
            </a:r>
            <a:r>
              <a:rPr lang="ru-RU" dirty="0"/>
              <a:t>, при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суха </a:t>
            </a:r>
            <a:r>
              <a:rPr lang="ru-RU" dirty="0" err="1"/>
              <a:t>речовина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endParaRPr lang="ru-RU" dirty="0"/>
          </a:p>
          <a:p>
            <a:pPr algn="just"/>
            <a:r>
              <a:rPr lang="ru-RU" dirty="0" err="1"/>
              <a:t>По-друге</a:t>
            </a:r>
            <a:r>
              <a:rPr lang="ru-RU" dirty="0"/>
              <a:t>,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земним</a:t>
            </a:r>
            <a:r>
              <a:rPr lang="ru-RU" dirty="0"/>
              <a:t> </a:t>
            </a:r>
            <a:r>
              <a:rPr lang="ru-RU" dirty="0" err="1"/>
              <a:t>рослинам</a:t>
            </a:r>
            <a:r>
              <a:rPr lang="ru-RU" dirty="0"/>
              <a:t> на </a:t>
            </a:r>
            <a:r>
              <a:rPr lang="ru-RU" dirty="0" err="1"/>
              <a:t>Землі</a:t>
            </a:r>
            <a:r>
              <a:rPr lang="ru-RU" dirty="0"/>
              <a:t> </a:t>
            </a:r>
            <a:r>
              <a:rPr lang="ru-RU" dirty="0" err="1"/>
              <a:t>накопичується</a:t>
            </a:r>
            <a:r>
              <a:rPr lang="ru-RU" dirty="0"/>
              <a:t> </a:t>
            </a:r>
            <a:r>
              <a:rPr lang="ru-RU" dirty="0" err="1"/>
              <a:t>енергія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надходить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космосу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Сонця</a:t>
            </a:r>
            <a:r>
              <a:rPr lang="ru-RU" dirty="0"/>
              <a:t>, </a:t>
            </a:r>
            <a:r>
              <a:rPr lang="ru-RU" dirty="0" err="1"/>
              <a:t>причому</a:t>
            </a:r>
            <a:r>
              <a:rPr lang="ru-RU" dirty="0"/>
              <a:t> </a:t>
            </a:r>
            <a:r>
              <a:rPr lang="ru-RU" dirty="0" err="1"/>
              <a:t>накопичується</a:t>
            </a:r>
            <a:r>
              <a:rPr lang="ru-RU" dirty="0"/>
              <a:t> в </a:t>
            </a:r>
            <a:r>
              <a:rPr lang="ru-RU" dirty="0" err="1"/>
              <a:t>доступній</a:t>
            </a:r>
            <a:r>
              <a:rPr lang="ru-RU" dirty="0"/>
              <a:t> для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.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окиснення</a:t>
            </a:r>
            <a:r>
              <a:rPr lang="ru-RU" dirty="0"/>
              <a:t> та </a:t>
            </a:r>
            <a:r>
              <a:rPr lang="ru-RU" dirty="0" err="1"/>
              <a:t>спалювання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енергія</a:t>
            </a:r>
            <a:r>
              <a:rPr lang="ru-RU" dirty="0"/>
              <a:t> </a:t>
            </a:r>
            <a:r>
              <a:rPr lang="ru-RU" dirty="0" err="1"/>
              <a:t>вивільняється</a:t>
            </a:r>
            <a:r>
              <a:rPr lang="ru-RU" dirty="0"/>
              <a:t>.</a:t>
            </a:r>
          </a:p>
          <a:p>
            <a:pPr algn="just"/>
            <a:r>
              <a:rPr lang="ru-RU" dirty="0" err="1"/>
              <a:t>По-третє</a:t>
            </a:r>
            <a:r>
              <a:rPr lang="ru-RU" dirty="0"/>
              <a:t>, ми  </a:t>
            </a:r>
            <a:r>
              <a:rPr lang="ru-RU" dirty="0" err="1"/>
              <a:t>знаємо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кисень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основа </a:t>
            </a:r>
            <a:r>
              <a:rPr lang="ru-RU" dirty="0" err="1"/>
              <a:t>життя</a:t>
            </a:r>
            <a:r>
              <a:rPr lang="ru-RU" dirty="0"/>
              <a:t> на </a:t>
            </a:r>
            <a:r>
              <a:rPr lang="ru-RU" dirty="0" err="1"/>
              <a:t>нашій</a:t>
            </a:r>
            <a:r>
              <a:rPr lang="ru-RU" dirty="0"/>
              <a:t> </a:t>
            </a:r>
            <a:r>
              <a:rPr lang="ru-RU" dirty="0" err="1"/>
              <a:t>планеті</a:t>
            </a:r>
            <a:r>
              <a:rPr lang="ru-RU" dirty="0"/>
              <a:t>.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кисню</a:t>
            </a:r>
            <a:r>
              <a:rPr lang="ru-RU" dirty="0"/>
              <a:t> </a:t>
            </a:r>
            <a:r>
              <a:rPr lang="ru-RU" dirty="0" err="1"/>
              <a:t>протікають</a:t>
            </a:r>
            <a:r>
              <a:rPr lang="ru-RU" dirty="0"/>
              <a:t>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життєві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в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організмах</a:t>
            </a:r>
            <a:r>
              <a:rPr lang="ru-RU" dirty="0"/>
              <a:t>. І ми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з’ясували</a:t>
            </a:r>
            <a:r>
              <a:rPr lang="ru-RU" dirty="0"/>
              <a:t>, 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кисень</a:t>
            </a:r>
            <a:r>
              <a:rPr lang="ru-RU" dirty="0"/>
              <a:t> - </a:t>
            </a:r>
            <a:r>
              <a:rPr lang="ru-RU" dirty="0" err="1"/>
              <a:t>побічний</a:t>
            </a:r>
            <a:r>
              <a:rPr lang="ru-RU" dirty="0"/>
              <a:t> продукт фотосинтезу.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898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Космічна роль рослин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Климент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Аркадійович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Тімірязєв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(1843-1920)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4355976" y="1988840"/>
            <a:ext cx="3672408" cy="3735749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/>
              <a:t>Утворення</a:t>
            </a:r>
            <a:r>
              <a:rPr lang="ru-RU" dirty="0" smtClean="0"/>
              <a:t> </a:t>
            </a:r>
            <a:r>
              <a:rPr lang="ru-RU" dirty="0" err="1"/>
              <a:t>корисних</a:t>
            </a:r>
            <a:r>
              <a:rPr lang="ru-RU" dirty="0"/>
              <a:t> </a:t>
            </a:r>
            <a:r>
              <a:rPr lang="ru-RU" dirty="0" err="1"/>
              <a:t>копалин</a:t>
            </a:r>
            <a:r>
              <a:rPr lang="ru-RU" dirty="0"/>
              <a:t> – газу, </a:t>
            </a:r>
            <a:r>
              <a:rPr lang="ru-RU" dirty="0" err="1"/>
              <a:t>нафти</a:t>
            </a:r>
            <a:r>
              <a:rPr lang="ru-RU" dirty="0"/>
              <a:t>, </a:t>
            </a:r>
            <a:r>
              <a:rPr lang="ru-RU" dirty="0" err="1"/>
              <a:t>вугілля</a:t>
            </a:r>
            <a:r>
              <a:rPr lang="ru-RU" dirty="0"/>
              <a:t>.</a:t>
            </a:r>
          </a:p>
          <a:p>
            <a:r>
              <a:rPr lang="ru-RU" dirty="0" err="1" smtClean="0"/>
              <a:t>Зміна</a:t>
            </a:r>
            <a:r>
              <a:rPr lang="ru-RU" dirty="0" smtClean="0"/>
              <a:t> </a:t>
            </a:r>
            <a:r>
              <a:rPr lang="ru-RU" dirty="0"/>
              <a:t>умов </a:t>
            </a:r>
            <a:r>
              <a:rPr lang="ru-RU" dirty="0" err="1"/>
              <a:t>життя</a:t>
            </a:r>
            <a:r>
              <a:rPr lang="ru-RU" dirty="0"/>
              <a:t> на </a:t>
            </a:r>
            <a:r>
              <a:rPr lang="ru-RU" dirty="0" err="1"/>
              <a:t>Землі</a:t>
            </a:r>
            <a:r>
              <a:rPr lang="ru-RU" dirty="0"/>
              <a:t>,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форм </a:t>
            </a:r>
            <a:r>
              <a:rPr lang="ru-RU" dirty="0" err="1"/>
              <a:t>життя</a:t>
            </a:r>
            <a:r>
              <a:rPr lang="ru-RU" dirty="0"/>
              <a:t>.</a:t>
            </a:r>
          </a:p>
          <a:p>
            <a:r>
              <a:rPr lang="ru-RU" dirty="0" err="1" smtClean="0"/>
              <a:t>Зміна</a:t>
            </a:r>
            <a:r>
              <a:rPr lang="ru-RU" dirty="0" smtClean="0"/>
              <a:t> </a:t>
            </a:r>
            <a:r>
              <a:rPr lang="ru-RU" dirty="0"/>
              <a:t>складу </a:t>
            </a:r>
            <a:r>
              <a:rPr lang="ru-RU" dirty="0" err="1"/>
              <a:t>атмосфери</a:t>
            </a:r>
            <a:r>
              <a:rPr lang="ru-RU" dirty="0"/>
              <a:t> СО2→О2, </a:t>
            </a:r>
            <a:r>
              <a:rPr lang="ru-RU" dirty="0" err="1"/>
              <a:t>поява</a:t>
            </a:r>
            <a:r>
              <a:rPr lang="ru-RU" dirty="0"/>
              <a:t> </a:t>
            </a:r>
            <a:r>
              <a:rPr lang="ru-RU" dirty="0" err="1"/>
              <a:t>льодовиків</a:t>
            </a:r>
            <a:r>
              <a:rPr lang="ru-RU" dirty="0"/>
              <a:t>, </a:t>
            </a:r>
            <a:r>
              <a:rPr lang="ru-RU" dirty="0" err="1"/>
              <a:t>похолодання</a:t>
            </a:r>
            <a:r>
              <a:rPr lang="ru-RU" dirty="0"/>
              <a:t>, </a:t>
            </a:r>
            <a:r>
              <a:rPr lang="ru-RU" dirty="0" err="1"/>
              <a:t>виснаження</a:t>
            </a:r>
            <a:r>
              <a:rPr lang="ru-RU" dirty="0"/>
              <a:t> </a:t>
            </a:r>
            <a:r>
              <a:rPr lang="ru-RU" dirty="0" err="1"/>
              <a:t>атмосфери</a:t>
            </a:r>
            <a:r>
              <a:rPr lang="ru-RU" dirty="0"/>
              <a:t> на </a:t>
            </a:r>
            <a:r>
              <a:rPr lang="ru-RU" dirty="0" err="1"/>
              <a:t>вуглекислоту</a:t>
            </a:r>
            <a:r>
              <a:rPr lang="ru-RU" dirty="0"/>
              <a:t>.</a:t>
            </a:r>
          </a:p>
          <a:p>
            <a:r>
              <a:rPr lang="ru-RU" dirty="0" err="1" smtClean="0"/>
              <a:t>Утворення</a:t>
            </a:r>
            <a:r>
              <a:rPr lang="ru-RU" dirty="0" smtClean="0"/>
              <a:t> </a:t>
            </a:r>
            <a:r>
              <a:rPr lang="ru-RU" dirty="0"/>
              <a:t>озонового шару, </a:t>
            </a:r>
            <a:r>
              <a:rPr lang="ru-RU" dirty="0" err="1"/>
              <a:t>захисту</a:t>
            </a:r>
            <a:r>
              <a:rPr lang="ru-RU" dirty="0"/>
              <a:t> живого 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згубного</a:t>
            </a:r>
            <a:r>
              <a:rPr lang="ru-RU" dirty="0"/>
              <a:t> </a:t>
            </a:r>
            <a:r>
              <a:rPr lang="ru-RU" dirty="0" err="1"/>
              <a:t>ультрафіолету</a:t>
            </a:r>
            <a:endParaRPr lang="ru-RU" dirty="0"/>
          </a:p>
          <a:p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294" y="2944813"/>
            <a:ext cx="2039949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511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84784"/>
            <a:ext cx="7272808" cy="4238285"/>
          </a:xfrm>
          <a:noFill/>
        </p:spPr>
        <p:txBody>
          <a:bodyPr/>
          <a:lstStyle/>
          <a:p>
            <a:pPr algn="just"/>
            <a:r>
              <a:rPr lang="ru-RU" dirty="0" smtClean="0"/>
              <a:t>…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Зелений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листок,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точніше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мікроскопічне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зелене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зерно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хлорофілу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, -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фокус, точка в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світовому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просторі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, в яку з одного боку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надходить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енергія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сонці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, а з другого –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беруть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початок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усі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прояви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життя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Землі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Рослина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посередник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небом і Землею. Вона –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справжній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Прометей,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викрав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вогонь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з неба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…</a:t>
            </a: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К.А.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Тімірязєв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77026"/>
            <a:ext cx="2755701" cy="198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089" y="5416138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202619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332656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115" y="5949280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63" y="297236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817856"/>
            <a:ext cx="401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34817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5002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Що буде, якщо?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Відео «Що буде, якщо зникне кисень на 5 с?»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2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439389" cy="1362075"/>
          </a:xfrm>
        </p:spPr>
        <p:txBody>
          <a:bodyPr>
            <a:noAutofit/>
          </a:bodyPr>
          <a:lstStyle/>
          <a:p>
            <a:pPr algn="r"/>
            <a:r>
              <a:rPr lang="ru-RU" dirty="0" smtClean="0"/>
              <a:t>…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науці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часто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важливо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не те,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першим, а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буде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останнім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…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</a:rPr>
              <a:t>Е.Чаргаф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4359275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14688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566867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4979440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92696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04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463040" y="1196752"/>
            <a:ext cx="6196405" cy="4526317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Людина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право,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нарівні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китайським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імператором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вважати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себе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дитиною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Сонця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 algn="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К.А.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Тімірязєв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Говорити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про фотосинтез –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означає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торкатися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проблеми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яку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кожен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бачить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своєї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точки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зору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 algn="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Х.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Метцнер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80" y="4759323"/>
            <a:ext cx="2545244" cy="182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420888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92893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986" y="1257922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83" y="5457470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241" y="2828926"/>
            <a:ext cx="396875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58504"/>
            <a:ext cx="396875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6753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24744"/>
            <a:ext cx="6196405" cy="4598325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>
                <a:solidFill>
                  <a:schemeClr val="accent4">
                    <a:lumMod val="50000"/>
                  </a:schemeClr>
                </a:solidFill>
              </a:rPr>
              <a:t>Хто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 err="1">
                <a:solidFill>
                  <a:schemeClr val="accent4">
                    <a:lumMod val="50000"/>
                  </a:schemeClr>
                </a:solidFill>
              </a:rPr>
              <a:t>Що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? </a:t>
            </a:r>
            <a:endParaRPr lang="ru-RU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Де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? </a:t>
            </a:r>
            <a:endParaRPr lang="ru-RU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Як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? </a:t>
            </a:r>
            <a:endParaRPr lang="ru-RU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Коли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?  </a:t>
            </a:r>
            <a:endParaRPr lang="ru-RU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Чим?</a:t>
            </a:r>
          </a:p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Для </a:t>
            </a:r>
            <a:r>
              <a:rPr lang="ru-RU" sz="3200" dirty="0" err="1">
                <a:solidFill>
                  <a:schemeClr val="accent4">
                    <a:lumMod val="50000"/>
                  </a:schemeClr>
                </a:solidFill>
              </a:rPr>
              <a:t>чого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95284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Хто?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658616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Ян Баптист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ван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Гельмонт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(1579-1644р)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Джозеф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Пристлі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(1733-1804)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08920"/>
            <a:ext cx="1985958" cy="254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Picture 5" descr="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26903"/>
            <a:ext cx="2318013" cy="292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786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3258093"/>
            <a:ext cx="3200400" cy="132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67" y="2568489"/>
            <a:ext cx="2956816" cy="270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82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Стівен</a:t>
            </a:r>
            <a:r>
              <a:rPr lang="ru-RU" dirty="0"/>
              <a:t> </a:t>
            </a:r>
            <a:r>
              <a:rPr lang="ru-RU" dirty="0" err="1"/>
              <a:t>Гейлс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(1677-1761р)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/>
              <a:t>Вивчав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води по </a:t>
            </a:r>
            <a:r>
              <a:rPr lang="ru-RU" dirty="0" err="1"/>
              <a:t>рослині</a:t>
            </a:r>
            <a:r>
              <a:rPr lang="ru-RU" dirty="0"/>
              <a:t>, </a:t>
            </a:r>
            <a:r>
              <a:rPr lang="ru-RU" dirty="0" err="1"/>
              <a:t>поглинанням</a:t>
            </a:r>
            <a:r>
              <a:rPr lang="ru-RU" dirty="0"/>
              <a:t> </a:t>
            </a:r>
            <a:r>
              <a:rPr lang="ru-RU" dirty="0" err="1"/>
              <a:t>коріння</a:t>
            </a:r>
            <a:r>
              <a:rPr lang="ru-RU" dirty="0"/>
              <a:t> та </a:t>
            </a:r>
            <a:r>
              <a:rPr lang="ru-RU" dirty="0" err="1"/>
              <a:t>випаровування</a:t>
            </a:r>
            <a:r>
              <a:rPr lang="ru-RU" dirty="0"/>
              <a:t> листками. </a:t>
            </a:r>
            <a:r>
              <a:rPr lang="ru-RU" dirty="0" err="1"/>
              <a:t>Водяна</a:t>
            </a:r>
            <a:r>
              <a:rPr lang="ru-RU" dirty="0"/>
              <a:t> пара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газ,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рослини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виділяти</a:t>
            </a:r>
            <a:r>
              <a:rPr lang="ru-RU" dirty="0"/>
              <a:t> газ, то </a:t>
            </a:r>
            <a:r>
              <a:rPr lang="ru-RU" dirty="0" err="1"/>
              <a:t>чому</a:t>
            </a:r>
            <a:r>
              <a:rPr lang="ru-RU" dirty="0"/>
              <a:t> ж не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поглинати</a:t>
            </a:r>
            <a:r>
              <a:rPr lang="ru-RU" dirty="0"/>
              <a:t>?</a:t>
            </a:r>
          </a:p>
          <a:p>
            <a:r>
              <a:rPr lang="ru-RU" dirty="0"/>
              <a:t>1727 </a:t>
            </a:r>
            <a:r>
              <a:rPr lang="ru-RU" dirty="0" err="1"/>
              <a:t>рік</a:t>
            </a:r>
            <a:r>
              <a:rPr lang="ru-RU" dirty="0"/>
              <a:t> в </a:t>
            </a:r>
            <a:r>
              <a:rPr lang="ru-RU" dirty="0" err="1"/>
              <a:t>книзі</a:t>
            </a:r>
            <a:r>
              <a:rPr lang="ru-RU" dirty="0"/>
              <a:t> «Статика </a:t>
            </a:r>
            <a:r>
              <a:rPr lang="ru-RU" dirty="0" err="1"/>
              <a:t>рослин</a:t>
            </a:r>
            <a:r>
              <a:rPr lang="ru-RU" dirty="0"/>
              <a:t>» </a:t>
            </a:r>
            <a:r>
              <a:rPr lang="ru-RU" dirty="0" err="1"/>
              <a:t>передбачення</a:t>
            </a:r>
            <a:r>
              <a:rPr lang="ru-RU" dirty="0"/>
              <a:t>: </a:t>
            </a:r>
            <a:r>
              <a:rPr lang="ru-RU" dirty="0" err="1"/>
              <a:t>рослини</a:t>
            </a:r>
            <a:r>
              <a:rPr lang="ru-RU" dirty="0"/>
              <a:t> </a:t>
            </a:r>
            <a:r>
              <a:rPr lang="ru-RU" dirty="0" err="1"/>
              <a:t>отримують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необхідного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харчування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листя</a:t>
            </a:r>
            <a:r>
              <a:rPr lang="ru-RU" dirty="0"/>
              <a:t> з </a:t>
            </a:r>
            <a:r>
              <a:rPr lang="ru-RU" dirty="0" err="1"/>
              <a:t>повітря</a:t>
            </a:r>
            <a:r>
              <a:rPr lang="ru-RU" dirty="0"/>
              <a:t>.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одне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припущення</a:t>
            </a:r>
            <a:r>
              <a:rPr lang="ru-RU" dirty="0"/>
              <a:t>: «…проникающий в ткани листа свет может быть, содействует облагораживанию веществ в них находящихся»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7"/>
            <a:ext cx="2520280" cy="301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754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0288" y="1052924"/>
            <a:ext cx="3064827" cy="1295946"/>
          </a:xfrm>
        </p:spPr>
        <p:txBody>
          <a:bodyPr>
            <a:normAutofit fontScale="90000"/>
          </a:bodyPr>
          <a:lstStyle/>
          <a:p>
            <a:r>
              <a:rPr lang="ru-RU" dirty="0"/>
              <a:t>Михайло </a:t>
            </a:r>
            <a:r>
              <a:rPr lang="ru-RU" dirty="0" err="1"/>
              <a:t>Васильович</a:t>
            </a:r>
            <a:r>
              <a:rPr lang="ru-RU" dirty="0"/>
              <a:t> Ломоносов</a:t>
            </a:r>
            <a:br>
              <a:rPr lang="ru-RU" dirty="0"/>
            </a:br>
            <a:r>
              <a:rPr lang="ru-RU" dirty="0"/>
              <a:t>(1711-1765р)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38264" y="2493789"/>
            <a:ext cx="3048891" cy="3230445"/>
          </a:xfrm>
        </p:spPr>
        <p:txBody>
          <a:bodyPr>
            <a:normAutofit/>
          </a:bodyPr>
          <a:lstStyle/>
          <a:p>
            <a:r>
              <a:rPr lang="ru-RU" dirty="0"/>
              <a:t>Перша думка про </a:t>
            </a:r>
            <a:r>
              <a:rPr lang="ru-RU" dirty="0" err="1"/>
              <a:t>повітряне</a:t>
            </a:r>
            <a:r>
              <a:rPr lang="ru-RU" dirty="0"/>
              <a:t> </a:t>
            </a:r>
            <a:r>
              <a:rPr lang="ru-RU" dirty="0" err="1"/>
              <a:t>харчування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: « … </a:t>
            </a:r>
            <a:r>
              <a:rPr lang="ru-RU" dirty="0" err="1"/>
              <a:t>преизобильное</a:t>
            </a:r>
            <a:r>
              <a:rPr lang="ru-RU" dirty="0"/>
              <a:t> ращение </a:t>
            </a:r>
            <a:r>
              <a:rPr lang="ru-RU" dirty="0" err="1"/>
              <a:t>тучних</a:t>
            </a:r>
            <a:r>
              <a:rPr lang="ru-RU" dirty="0"/>
              <a:t> дерев, которые </a:t>
            </a:r>
            <a:r>
              <a:rPr lang="ru-RU" dirty="0" err="1"/>
              <a:t>набесплодном</a:t>
            </a:r>
            <a:r>
              <a:rPr lang="ru-RU" dirty="0"/>
              <a:t> песку корень </a:t>
            </a:r>
            <a:r>
              <a:rPr lang="ru-RU" dirty="0" err="1"/>
              <a:t>свій</a:t>
            </a:r>
            <a:r>
              <a:rPr lang="ru-RU" dirty="0"/>
              <a:t> утвердили, ясно изъявляет, что </a:t>
            </a:r>
            <a:r>
              <a:rPr lang="ru-RU" dirty="0" err="1"/>
              <a:t>жирними</a:t>
            </a:r>
            <a:r>
              <a:rPr lang="ru-RU" dirty="0"/>
              <a:t> листьями жирный тук в себя из воздуха </a:t>
            </a:r>
            <a:r>
              <a:rPr lang="ru-RU" dirty="0" err="1"/>
              <a:t>впитывають</a:t>
            </a:r>
            <a:r>
              <a:rPr lang="ru-RU" dirty="0"/>
              <a:t>: ибо из </a:t>
            </a:r>
            <a:r>
              <a:rPr lang="ru-RU" dirty="0" err="1"/>
              <a:t>бессочного</a:t>
            </a:r>
            <a:r>
              <a:rPr lang="ru-RU" dirty="0"/>
              <a:t> песку столько смоляной материи в себя получить им невозможно…» 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537" y="980728"/>
            <a:ext cx="3525443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7845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99084" y="1484829"/>
            <a:ext cx="3064827" cy="1439940"/>
          </a:xfrm>
        </p:spPr>
        <p:txBody>
          <a:bodyPr/>
          <a:lstStyle/>
          <a:p>
            <a:r>
              <a:rPr lang="ru-RU" dirty="0"/>
              <a:t>Жан </a:t>
            </a:r>
            <a:r>
              <a:rPr lang="ru-RU" dirty="0" err="1"/>
              <a:t>Сенеб'є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(1742-1809)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1782 </a:t>
            </a:r>
            <a:r>
              <a:rPr lang="ru-RU" dirty="0" err="1"/>
              <a:t>рік</a:t>
            </a:r>
            <a:r>
              <a:rPr lang="ru-RU" dirty="0"/>
              <a:t>  </a:t>
            </a:r>
            <a:r>
              <a:rPr lang="ru-RU" dirty="0" err="1"/>
              <a:t>опублікував</a:t>
            </a:r>
            <a:r>
              <a:rPr lang="ru-RU" dirty="0"/>
              <a:t> трактат «</a:t>
            </a:r>
            <a:r>
              <a:rPr lang="ru-RU" dirty="0" err="1"/>
              <a:t>Фізико-хімічні</a:t>
            </a:r>
            <a:r>
              <a:rPr lang="ru-RU" dirty="0"/>
              <a:t> </a:t>
            </a:r>
            <a:r>
              <a:rPr lang="ru-RU" dirty="0" err="1"/>
              <a:t>мемуари</a:t>
            </a:r>
            <a:r>
              <a:rPr lang="ru-RU" dirty="0"/>
              <a:t> про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сонячного</a:t>
            </a:r>
            <a:r>
              <a:rPr lang="ru-RU" dirty="0"/>
              <a:t> </a:t>
            </a:r>
            <a:r>
              <a:rPr lang="ru-RU" dirty="0" err="1"/>
              <a:t>світла</a:t>
            </a:r>
            <a:r>
              <a:rPr lang="ru-RU" dirty="0"/>
              <a:t> на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трьох</a:t>
            </a:r>
            <a:r>
              <a:rPr lang="ru-RU" dirty="0"/>
              <a:t> царств </a:t>
            </a:r>
            <a:r>
              <a:rPr lang="ru-RU" dirty="0" err="1"/>
              <a:t>природи</a:t>
            </a:r>
            <a:r>
              <a:rPr lang="ru-RU" dirty="0"/>
              <a:t>, а особливо, царства </a:t>
            </a:r>
            <a:r>
              <a:rPr lang="ru-RU" dirty="0" err="1"/>
              <a:t>рослин</a:t>
            </a:r>
            <a:r>
              <a:rPr lang="ru-RU" dirty="0"/>
              <a:t>». Головна думка книги: газ,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робить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</a:t>
            </a:r>
            <a:r>
              <a:rPr lang="ru-RU" dirty="0" err="1"/>
              <a:t>непридатним</a:t>
            </a:r>
            <a:r>
              <a:rPr lang="ru-RU" dirty="0"/>
              <a:t> для </a:t>
            </a:r>
            <a:r>
              <a:rPr lang="ru-RU" dirty="0" err="1"/>
              <a:t>дихання</a:t>
            </a:r>
            <a:r>
              <a:rPr lang="ru-RU" dirty="0"/>
              <a:t>, </a:t>
            </a:r>
            <a:r>
              <a:rPr lang="ru-RU" dirty="0" err="1"/>
              <a:t>слугує</a:t>
            </a:r>
            <a:r>
              <a:rPr lang="ru-RU" dirty="0"/>
              <a:t> «</a:t>
            </a:r>
            <a:r>
              <a:rPr lang="ru-RU" dirty="0" err="1"/>
              <a:t>хлібом</a:t>
            </a:r>
            <a:r>
              <a:rPr lang="ru-RU" dirty="0"/>
              <a:t> </a:t>
            </a:r>
            <a:r>
              <a:rPr lang="ru-RU" dirty="0" err="1"/>
              <a:t>насущним</a:t>
            </a:r>
            <a:r>
              <a:rPr lang="ru-RU" dirty="0"/>
              <a:t>» для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. </a:t>
            </a:r>
            <a:r>
              <a:rPr lang="ru-RU" dirty="0" err="1"/>
              <a:t>Констатує</a:t>
            </a:r>
            <a:r>
              <a:rPr lang="ru-RU" dirty="0"/>
              <a:t>: «</a:t>
            </a:r>
            <a:r>
              <a:rPr lang="ru-RU" dirty="0" err="1"/>
              <a:t>Вуглекислота</a:t>
            </a:r>
            <a:r>
              <a:rPr lang="ru-RU" dirty="0"/>
              <a:t> </a:t>
            </a:r>
            <a:r>
              <a:rPr lang="ru-RU" dirty="0" err="1"/>
              <a:t>розкладається</a:t>
            </a:r>
            <a:r>
              <a:rPr lang="ru-RU" dirty="0"/>
              <a:t> на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(</a:t>
            </a:r>
            <a:r>
              <a:rPr lang="ru-RU" dirty="0" err="1"/>
              <a:t>вуглець</a:t>
            </a:r>
            <a:r>
              <a:rPr lang="ru-RU" dirty="0"/>
              <a:t> та </a:t>
            </a:r>
            <a:r>
              <a:rPr lang="ru-RU" dirty="0" err="1"/>
              <a:t>кисень</a:t>
            </a:r>
            <a:r>
              <a:rPr lang="ru-RU" dirty="0"/>
              <a:t>) силою </a:t>
            </a:r>
            <a:r>
              <a:rPr lang="ru-RU" dirty="0" err="1"/>
              <a:t>світла</a:t>
            </a:r>
            <a:r>
              <a:rPr lang="ru-RU" dirty="0"/>
              <a:t>…», «при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кисень</a:t>
            </a:r>
            <a:r>
              <a:rPr lang="ru-RU" dirty="0"/>
              <a:t> </a:t>
            </a:r>
            <a:r>
              <a:rPr lang="ru-RU" dirty="0" err="1"/>
              <a:t>виділяється</a:t>
            </a:r>
            <a:r>
              <a:rPr lang="ru-RU" dirty="0"/>
              <a:t>, а </a:t>
            </a:r>
            <a:r>
              <a:rPr lang="ru-RU" dirty="0" err="1"/>
              <a:t>вуглець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складовою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80928"/>
            <a:ext cx="2592288" cy="322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5097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155</TotalTime>
  <Words>687</Words>
  <Application>Microsoft Office PowerPoint</Application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Урок ток-шоу «Стосується кожного»</vt:lpstr>
      <vt:lpstr>Презентация PowerPoint</vt:lpstr>
      <vt:lpstr>Презентация PowerPoint</vt:lpstr>
      <vt:lpstr>Презентация PowerPoint</vt:lpstr>
      <vt:lpstr>Хто?</vt:lpstr>
      <vt:lpstr>Презентация PowerPoint</vt:lpstr>
      <vt:lpstr>Стівен Гейлс (1677-1761р) </vt:lpstr>
      <vt:lpstr>Михайло Васильович Ломоносов (1711-1765р) </vt:lpstr>
      <vt:lpstr>Жан Сенеб'є (1742-1809) </vt:lpstr>
      <vt:lpstr>Юліус Роберт Мейєр (1814-1878) </vt:lpstr>
      <vt:lpstr>Що?</vt:lpstr>
      <vt:lpstr>Приготування витяжки хлорофілу</vt:lpstr>
      <vt:lpstr>Де?</vt:lpstr>
      <vt:lpstr>Чому та навіщо рослини зелені?</vt:lpstr>
      <vt:lpstr>Як?</vt:lpstr>
      <vt:lpstr>Схема фотосинтезу</vt:lpstr>
      <vt:lpstr>Для чого?</vt:lpstr>
      <vt:lpstr>Презентация PowerPoint</vt:lpstr>
      <vt:lpstr>Космічна роль рослин</vt:lpstr>
      <vt:lpstr>Що буде, якщо?</vt:lpstr>
      <vt:lpstr>…в науці часто важливо не те, хто був першим, а хто буде останнім… Е.Чаргаф</vt:lpstr>
    </vt:vector>
  </TitlesOfParts>
  <Company>Microsoft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ток-шоу «Стосується кожного»</dc:title>
  <dc:creator>НВТ</dc:creator>
  <cp:lastModifiedBy>НВТ</cp:lastModifiedBy>
  <cp:revision>12</cp:revision>
  <dcterms:created xsi:type="dcterms:W3CDTF">2015-02-15T13:04:53Z</dcterms:created>
  <dcterms:modified xsi:type="dcterms:W3CDTF">2015-02-19T08:20:02Z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1087976</vt:lpwstr>
  </property>
  <property fmtid="{D5CDD505-2E9C-101B-9397-08002B2CF9AE}" name="NXPowerLiteVersion" pid="3">
    <vt:lpwstr>D4.1.4</vt:lpwstr>
  </property>
</Properties>
</file>