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sldIdLst>
    <p:sldId id="256" r:id="rId2"/>
    <p:sldId id="257" r:id="rId3"/>
    <p:sldId id="263" r:id="rId4"/>
    <p:sldId id="264" r:id="rId5"/>
    <p:sldId id="265" r:id="rId6"/>
    <p:sldId id="258" r:id="rId7"/>
    <p:sldId id="259" r:id="rId8"/>
    <p:sldId id="260" r:id="rId9"/>
    <p:sldId id="261" r:id="rId10"/>
    <p:sldId id="262"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DA244C-B126-4608-A53E-1EA3C9EC7AB7}" type="datetimeFigureOut">
              <a:rPr lang="ru-RU" smtClean="0"/>
              <a:t>28.02.2011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F9D443-F774-4A87-82E4-7A92BD34B158}" type="slidenum">
              <a:rPr lang="ru-RU" smtClean="0"/>
              <a:t>‹#›</a:t>
            </a:fld>
            <a:endParaRPr lang="ru-RU" dirty="0"/>
          </a:p>
        </p:txBody>
      </p:sp>
    </p:spTree>
    <p:extLst>
      <p:ext uri="{BB962C8B-B14F-4D97-AF65-F5344CB8AC3E}">
        <p14:creationId xmlns:p14="http://schemas.microsoft.com/office/powerpoint/2010/main" val="3720190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2F9D443-F774-4A87-82E4-7A92BD34B158}" type="slidenum">
              <a:rPr lang="ru-RU" smtClean="0"/>
              <a:t>14</a:t>
            </a:fld>
            <a:endParaRPr lang="ru-RU" dirty="0"/>
          </a:p>
        </p:txBody>
      </p:sp>
    </p:spTree>
    <p:extLst>
      <p:ext uri="{BB962C8B-B14F-4D97-AF65-F5344CB8AC3E}">
        <p14:creationId xmlns:p14="http://schemas.microsoft.com/office/powerpoint/2010/main" val="1666154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2F9D443-F774-4A87-82E4-7A92BD34B158}" type="slidenum">
              <a:rPr lang="ru-RU" smtClean="0"/>
              <a:t>18</a:t>
            </a:fld>
            <a:endParaRPr lang="ru-RU" dirty="0"/>
          </a:p>
        </p:txBody>
      </p:sp>
    </p:spTree>
    <p:extLst>
      <p:ext uri="{BB962C8B-B14F-4D97-AF65-F5344CB8AC3E}">
        <p14:creationId xmlns:p14="http://schemas.microsoft.com/office/powerpoint/2010/main" val="779473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8DF83C3-DD27-44D6-86AF-B8D417A66432}" type="datetimeFigureOut">
              <a:rPr lang="ru-RU" smtClean="0"/>
              <a:t>28.02.2011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A4FFE8F-0E26-43CE-80DD-48B7D1AD9A3A}" type="slidenum">
              <a:rPr lang="ru-RU" smtClean="0"/>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8DF83C3-DD27-44D6-86AF-B8D417A66432}" type="datetimeFigureOut">
              <a:rPr lang="ru-RU" smtClean="0"/>
              <a:t>28.02.2011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A4FFE8F-0E26-43CE-80DD-48B7D1AD9A3A}"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8DF83C3-DD27-44D6-86AF-B8D417A66432}" type="datetimeFigureOut">
              <a:rPr lang="ru-RU" smtClean="0"/>
              <a:t>28.02.2011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A4FFE8F-0E26-43CE-80DD-48B7D1AD9A3A}"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8DF83C3-DD27-44D6-86AF-B8D417A66432}" type="datetimeFigureOut">
              <a:rPr lang="ru-RU" smtClean="0"/>
              <a:t>28.02.2011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A4FFE8F-0E26-43CE-80DD-48B7D1AD9A3A}"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8DF83C3-DD27-44D6-86AF-B8D417A66432}" type="datetimeFigureOut">
              <a:rPr lang="ru-RU" smtClean="0"/>
              <a:t>28.02.2011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A4FFE8F-0E26-43CE-80DD-48B7D1AD9A3A}"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8DF83C3-DD27-44D6-86AF-B8D417A66432}" type="datetimeFigureOut">
              <a:rPr lang="ru-RU" smtClean="0"/>
              <a:t>28.02.2011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2A4FFE8F-0E26-43CE-80DD-48B7D1AD9A3A}"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8DF83C3-DD27-44D6-86AF-B8D417A66432}" type="datetimeFigureOut">
              <a:rPr lang="ru-RU" smtClean="0"/>
              <a:t>28.02.2011</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2A4FFE8F-0E26-43CE-80DD-48B7D1AD9A3A}" type="slidenum">
              <a:rPr lang="ru-RU" smtClean="0"/>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8DF83C3-DD27-44D6-86AF-B8D417A66432}" type="datetimeFigureOut">
              <a:rPr lang="ru-RU" smtClean="0"/>
              <a:t>28.02.2011</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2A4FFE8F-0E26-43CE-80DD-48B7D1AD9A3A}"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DF83C3-DD27-44D6-86AF-B8D417A66432}" type="datetimeFigureOut">
              <a:rPr lang="ru-RU" smtClean="0"/>
              <a:t>28.02.2011</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2A4FFE8F-0E26-43CE-80DD-48B7D1AD9A3A}"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8DF83C3-DD27-44D6-86AF-B8D417A66432}" type="datetimeFigureOut">
              <a:rPr lang="ru-RU" smtClean="0"/>
              <a:t>28.02.2011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2A4FFE8F-0E26-43CE-80DD-48B7D1AD9A3A}"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8DF83C3-DD27-44D6-86AF-B8D417A66432}" type="datetimeFigureOut">
              <a:rPr lang="ru-RU" smtClean="0"/>
              <a:t>28.02.2011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2A4FFE8F-0E26-43CE-80DD-48B7D1AD9A3A}" type="slidenum">
              <a:rPr lang="ru-RU" smtClean="0"/>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8DF83C3-DD27-44D6-86AF-B8D417A66432}" type="datetimeFigureOut">
              <a:rPr lang="ru-RU" smtClean="0"/>
              <a:t>28.02.2011</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A4FFE8F-0E26-43CE-80DD-48B7D1AD9A3A}"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GALERY\Світ тварин\птахи\лелекоподібні\сіра\326279_larg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772" y="-1"/>
            <a:ext cx="5820296" cy="6854649"/>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p:txBody>
          <a:bodyPr>
            <a:normAutofit/>
          </a:bodyPr>
          <a:lstStyle/>
          <a:p>
            <a:r>
              <a:rPr lang="uk-UA"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Вчитель Світова Т.О.</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Заголовок 1"/>
          <p:cNvSpPr>
            <a:spLocks noGrp="1"/>
          </p:cNvSpPr>
          <p:nvPr>
            <p:ph type="ctrTitle"/>
          </p:nvPr>
        </p:nvSpPr>
        <p:spPr>
          <a:xfrm>
            <a:off x="683568" y="2530739"/>
            <a:ext cx="7175351" cy="2194405"/>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182880" indent="0">
              <a:buNone/>
            </a:pPr>
            <a:r>
              <a:rPr lang="uk-UA"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Розмаїтість птахів</a:t>
            </a:r>
            <a:br>
              <a:rPr lang="uk-UA"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uk-UA"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родина </a:t>
            </a:r>
            <a:r>
              <a:rPr lang="uk-UA" sz="44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Лелекоподібні </a:t>
            </a:r>
            <a:br>
              <a:rPr lang="uk-UA" sz="44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uk-UA"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або </a:t>
            </a:r>
            <a:r>
              <a:rPr lang="uk-UA" sz="44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Голінасті</a:t>
            </a:r>
            <a:endParaRPr lang="ru-RU"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44939190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1" y="260648"/>
            <a:ext cx="3816424" cy="981026"/>
          </a:xfrm>
        </p:spPr>
        <p:txBody>
          <a:bodyPr/>
          <a:lstStyle/>
          <a:p>
            <a:pPr marL="0" indent="0" algn="l">
              <a:buNone/>
            </a:pPr>
            <a:r>
              <a:rPr lang="uk-UA" dirty="0" smtClean="0"/>
              <a:t>Сіра чапля</a:t>
            </a:r>
            <a:endParaRPr lang="ru-RU" dirty="0"/>
          </a:p>
        </p:txBody>
      </p:sp>
      <p:sp>
        <p:nvSpPr>
          <p:cNvPr id="3" name="Объект 2"/>
          <p:cNvSpPr>
            <a:spLocks noGrp="1"/>
          </p:cNvSpPr>
          <p:nvPr>
            <p:ph sz="quarter" idx="13"/>
          </p:nvPr>
        </p:nvSpPr>
        <p:spPr>
          <a:xfrm>
            <a:off x="395536" y="1241674"/>
            <a:ext cx="3744416" cy="5139654"/>
          </a:xfrm>
        </p:spPr>
        <p:txBody>
          <a:bodyPr>
            <a:normAutofit/>
          </a:bodyPr>
          <a:lstStyle/>
          <a:p>
            <a:pPr marL="45720" indent="0">
              <a:buNone/>
            </a:pPr>
            <a:r>
              <a:rPr lang="uk-UA" sz="2000" dirty="0"/>
              <a:t>Довжина чаплі - 90-98 см, важить 1,2-1,5 кг, розмах крил 175-195 см. Літає </a:t>
            </a:r>
            <a:r>
              <a:rPr lang="en-US" sz="2000" dirty="0"/>
              <a:t>S-</a:t>
            </a:r>
            <a:r>
              <a:rPr lang="uk-UA" sz="2000" dirty="0"/>
              <a:t>подібно вигнувши шию. Мігрує невеликими зграями, іноді, спільно з іншими видами чапель</a:t>
            </a:r>
            <a:r>
              <a:rPr lang="uk-UA" sz="2000" dirty="0" smtClean="0"/>
              <a:t>.</a:t>
            </a:r>
          </a:p>
          <a:p>
            <a:pPr marL="45720" indent="0">
              <a:buNone/>
            </a:pPr>
            <a:r>
              <a:rPr lang="uk-UA" sz="2000" dirty="0" smtClean="0"/>
              <a:t>Гніздиться колоніями і також часто з іншими видами чапель на високих деревах, зокрема, на соснах та чагарниках поблизу води. На одному дереві може бути кілька гнізд (в середньому - три, але бували випадки і до 20 гнізд). </a:t>
            </a:r>
            <a:endParaRPr lang="uk-UA" sz="2000" dirty="0"/>
          </a:p>
        </p:txBody>
      </p:sp>
      <p:pic>
        <p:nvPicPr>
          <p:cNvPr id="4098" name="Picture 2" descr="D:\GALERY\Світ тварин\птахи\лелекоподібні\сіра\0_2010a_77e88426_-1-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241674"/>
            <a:ext cx="4543152" cy="539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025073"/>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098" name="Picture 2" descr="D:\GALERY\Світ тварин\птахи\лелекоподібні\сіра\post-40296-12060987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352928"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8004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122" name="Picture 2" descr="D:\GALERY\Світ тварин\птахи\лелекоподібні\сіра\chap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340768"/>
            <a:ext cx="4930527" cy="5362576"/>
          </a:xfrm>
          <a:prstGeom prst="rect">
            <a:avLst/>
          </a:prstGeom>
          <a:noFill/>
          <a:extLst>
            <a:ext uri="{909E8E84-426E-40DD-AFC4-6F175D3DCCD1}">
              <a14:hiddenFill xmlns:a14="http://schemas.microsoft.com/office/drawing/2010/main">
                <a:solidFill>
                  <a:srgbClr val="FFFFFF"/>
                </a:solidFill>
              </a14:hiddenFill>
            </a:ext>
          </a:extLst>
        </p:spPr>
      </p:pic>
      <p:sp>
        <p:nvSpPr>
          <p:cNvPr id="3" name="Текст 2"/>
          <p:cNvSpPr>
            <a:spLocks noGrp="1"/>
          </p:cNvSpPr>
          <p:nvPr>
            <p:ph type="body" idx="1"/>
          </p:nvPr>
        </p:nvSpPr>
        <p:spPr>
          <a:xfrm>
            <a:off x="179512" y="116632"/>
            <a:ext cx="8712968" cy="1152128"/>
          </a:xfrm>
        </p:spPr>
        <p:txBody>
          <a:bodyPr>
            <a:normAutofit fontScale="92500" lnSpcReduction="20000"/>
          </a:bodyPr>
          <a:lstStyle/>
          <a:p>
            <a:pPr algn="just"/>
            <a:r>
              <a:rPr lang="uk-UA" dirty="0"/>
              <a:t>В Україні гніздовий, перелітний і зимуючий вид. Мігрує скрізь, а зимує на Закарпатській рівнині, в Придунайському регіоні та на півдні Криму. Інколи трапляється і на інших ділянках морського узбережжя та на водоймах в глибині суходолу.</a:t>
            </a:r>
          </a:p>
          <a:p>
            <a:pPr algn="just"/>
            <a:endParaRPr lang="ru-RU" dirty="0"/>
          </a:p>
        </p:txBody>
      </p:sp>
      <p:pic>
        <p:nvPicPr>
          <p:cNvPr id="5123" name="Picture 3" descr="D:\GALERY\Світ тварин\птахи\лелекоподібні\сіра\resized_P62902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2" y="1340769"/>
            <a:ext cx="4113870" cy="536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70138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GALERY\Світ тварин\птахи\лелекоподібні\сіра\gnez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3672408" cy="24492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7" name="Picture 3" descr="D:\GALERY\Світ тварин\птахи\лелекоподібні\сіра\tsaplia_seraja_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04663"/>
            <a:ext cx="3600400" cy="24011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D:\GALERY\Світ тварин\птахи\лелекоподібні\сіра\638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09" y="3147921"/>
            <a:ext cx="3384376" cy="3549468"/>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D:\GALERY\Світ тварин\птахи\лелекоподібні\сіра\3531206_large.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2238" y="3284983"/>
            <a:ext cx="4994170" cy="327534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2200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395536" y="620688"/>
            <a:ext cx="3744416" cy="5904656"/>
          </a:xfrm>
        </p:spPr>
        <p:txBody>
          <a:bodyPr>
            <a:normAutofit fontScale="70000" lnSpcReduction="20000"/>
          </a:bodyPr>
          <a:lstStyle/>
          <a:p>
            <a:r>
              <a:rPr lang="ru-RU" dirty="0"/>
              <a:t>Морфологічні </a:t>
            </a:r>
            <a:r>
              <a:rPr lang="ru-RU" dirty="0" smtClean="0"/>
              <a:t>о знаки. </a:t>
            </a:r>
            <a:r>
              <a:rPr lang="ru-RU" dirty="0"/>
              <a:t>Невелика за </a:t>
            </a:r>
            <a:r>
              <a:rPr lang="uk-UA" dirty="0" smtClean="0"/>
              <a:t>розміром чапля, з сіру ворону. Маса − 230–370 г, довжина тіла</a:t>
            </a:r>
            <a:r>
              <a:rPr lang="ru-RU" dirty="0" smtClean="0"/>
              <a:t> </a:t>
            </a:r>
            <a:r>
              <a:rPr lang="ru-RU" dirty="0"/>
              <a:t>− 44–47 см, </a:t>
            </a:r>
            <a:r>
              <a:rPr lang="uk-UA" dirty="0" smtClean="0"/>
              <a:t>розмах крил </a:t>
            </a:r>
            <a:r>
              <a:rPr lang="ru-RU" dirty="0" smtClean="0"/>
              <a:t>− </a:t>
            </a:r>
            <a:r>
              <a:rPr lang="ru-RU" dirty="0"/>
              <a:t>80–92 см. Як і </a:t>
            </a:r>
            <a:r>
              <a:rPr lang="uk-UA" dirty="0" smtClean="0"/>
              <a:t>інші види чапель, у польоті </a:t>
            </a:r>
            <a:r>
              <a:rPr lang="en-US" dirty="0" smtClean="0"/>
              <a:t>S-</a:t>
            </a:r>
            <a:r>
              <a:rPr lang="uk-UA" dirty="0" smtClean="0"/>
              <a:t>подібно вигинає шию. Статевий диморфізм </a:t>
            </a:r>
            <a:r>
              <a:rPr lang="ru-RU" dirty="0" smtClean="0"/>
              <a:t>не </a:t>
            </a:r>
            <a:r>
              <a:rPr lang="uk-UA" dirty="0" smtClean="0"/>
              <a:t>виражений. У дорослого </a:t>
            </a:r>
            <a:r>
              <a:rPr lang="ru-RU" dirty="0" smtClean="0"/>
              <a:t>птаха </a:t>
            </a:r>
            <a:r>
              <a:rPr lang="ru-RU" dirty="0"/>
              <a:t>у </a:t>
            </a:r>
            <a:r>
              <a:rPr lang="uk-UA" dirty="0" smtClean="0"/>
              <a:t>шлюбному вбранні </a:t>
            </a:r>
            <a:r>
              <a:rPr lang="ru-RU" dirty="0" smtClean="0"/>
              <a:t>на </a:t>
            </a:r>
            <a:r>
              <a:rPr lang="uk-UA" dirty="0" smtClean="0"/>
              <a:t>голові </a:t>
            </a:r>
            <a:r>
              <a:rPr lang="ru-RU" dirty="0" smtClean="0"/>
              <a:t>пера </a:t>
            </a:r>
            <a:r>
              <a:rPr lang="uk-UA" dirty="0" smtClean="0"/>
              <a:t>світло-жовті, з чорною облямівкою, на потилиці значно видовжені; вуздечка синьо</a:t>
            </a:r>
            <a:r>
              <a:rPr lang="ru-RU" dirty="0" smtClean="0"/>
              <a:t>-зелена</a:t>
            </a:r>
            <a:r>
              <a:rPr lang="ru-RU" dirty="0"/>
              <a:t>; низ </a:t>
            </a:r>
            <a:r>
              <a:rPr lang="uk-UA" dirty="0" smtClean="0"/>
              <a:t>голови,</a:t>
            </a:r>
            <a:r>
              <a:rPr lang="ru-RU" dirty="0" smtClean="0"/>
              <a:t> </a:t>
            </a:r>
            <a:r>
              <a:rPr lang="ru-RU" dirty="0"/>
              <a:t>шия, спина, </a:t>
            </a:r>
            <a:r>
              <a:rPr lang="uk-UA" dirty="0" smtClean="0"/>
              <a:t>плечові </a:t>
            </a:r>
            <a:r>
              <a:rPr lang="ru-RU" dirty="0" smtClean="0"/>
              <a:t>пера </a:t>
            </a:r>
            <a:r>
              <a:rPr lang="ru-RU" dirty="0"/>
              <a:t>і </a:t>
            </a:r>
            <a:r>
              <a:rPr lang="uk-UA" dirty="0" smtClean="0"/>
              <a:t>воло жовті, </a:t>
            </a:r>
            <a:r>
              <a:rPr lang="ru-RU" dirty="0" smtClean="0"/>
              <a:t>з винно-</a:t>
            </a:r>
            <a:r>
              <a:rPr lang="uk-UA" dirty="0" smtClean="0"/>
              <a:t>рожевим відтінком; решта оперення біла</a:t>
            </a:r>
            <a:r>
              <a:rPr lang="ru-RU" dirty="0" smtClean="0"/>
              <a:t>; </a:t>
            </a:r>
            <a:r>
              <a:rPr lang="uk-UA" dirty="0" smtClean="0"/>
              <a:t>дзьоб синьо-зелений, на кінці чорний; </a:t>
            </a:r>
            <a:r>
              <a:rPr lang="ru-RU" dirty="0" smtClean="0"/>
              <a:t>ноги </a:t>
            </a:r>
            <a:r>
              <a:rPr lang="uk-UA" dirty="0" smtClean="0"/>
              <a:t>червонуваті; райдужна оболонка ока жовта</a:t>
            </a:r>
            <a:r>
              <a:rPr lang="ru-RU" dirty="0" smtClean="0"/>
              <a:t>. </a:t>
            </a:r>
            <a:r>
              <a:rPr lang="ru-RU" dirty="0"/>
              <a:t>У </a:t>
            </a:r>
            <a:r>
              <a:rPr lang="uk-UA" dirty="0" smtClean="0"/>
              <a:t>позашлюбному вбранні</a:t>
            </a:r>
            <a:r>
              <a:rPr lang="ru-RU" dirty="0" smtClean="0"/>
              <a:t> </a:t>
            </a:r>
            <a:r>
              <a:rPr lang="ru-RU" dirty="0"/>
              <a:t>птах </a:t>
            </a:r>
            <a:r>
              <a:rPr lang="uk-UA" dirty="0" smtClean="0"/>
              <a:t>тьмяніший, буруватий</a:t>
            </a:r>
            <a:r>
              <a:rPr lang="ru-RU" dirty="0" smtClean="0"/>
              <a:t>; </a:t>
            </a:r>
            <a:r>
              <a:rPr lang="uk-UA" dirty="0" smtClean="0"/>
              <a:t>пір'я на потилиці коротке; ззаду </a:t>
            </a:r>
            <a:r>
              <a:rPr lang="ru-RU" dirty="0" smtClean="0"/>
              <a:t>та </a:t>
            </a:r>
            <a:r>
              <a:rPr lang="ru-RU" dirty="0"/>
              <a:t>на </a:t>
            </a:r>
            <a:r>
              <a:rPr lang="ru-RU" dirty="0" smtClean="0"/>
              <a:t>боках</a:t>
            </a:r>
            <a:r>
              <a:rPr lang="uk-UA" dirty="0" smtClean="0"/>
              <a:t> шиї темно-сірі смуги; дзьоб зеленкувато-жовтий, на кінці чорний; вуздечка</a:t>
            </a:r>
            <a:r>
              <a:rPr lang="ru-RU" dirty="0" smtClean="0"/>
              <a:t> </a:t>
            </a:r>
            <a:r>
              <a:rPr lang="ru-RU" dirty="0"/>
              <a:t>і ноги </a:t>
            </a:r>
            <a:r>
              <a:rPr lang="uk-UA" dirty="0" smtClean="0"/>
              <a:t>зеленкувато-жовті. Молодий птах подібний до дорослого у позашлюбному вбранні, але зверху на крилі бурувата смуга; дзьоб жовтуватий, на кінці темний.</a:t>
            </a:r>
          </a:p>
          <a:p>
            <a:endParaRPr lang="ru-RU" dirty="0"/>
          </a:p>
          <a:p>
            <a:r>
              <a:rPr lang="ru-RU" dirty="0"/>
              <a:t>Голос. </a:t>
            </a:r>
            <a:r>
              <a:rPr lang="uk-UA" dirty="0" smtClean="0"/>
              <a:t>Звуки жовтої чаплі подібні до голосу сірої ворони – «карр».</a:t>
            </a:r>
            <a:endParaRPr lang="uk-UA" dirty="0"/>
          </a:p>
        </p:txBody>
      </p:sp>
      <p:sp>
        <p:nvSpPr>
          <p:cNvPr id="3" name="Заголовок 2"/>
          <p:cNvSpPr>
            <a:spLocks noGrp="1"/>
          </p:cNvSpPr>
          <p:nvPr>
            <p:ph type="ctrTitle"/>
          </p:nvPr>
        </p:nvSpPr>
        <p:spPr>
          <a:xfrm>
            <a:off x="3839045" y="332656"/>
            <a:ext cx="5112568" cy="1145095"/>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182880" indent="0">
              <a:buNone/>
            </a:pPr>
            <a:r>
              <a:rPr lang="uk-UA"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Жовта чапля</a:t>
            </a:r>
            <a:endParaRPr lang="ru-RU"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7170" name="Picture 2" descr="D:\GALERY\Світ тварин\птахи\лелекоподібні\жовта\240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830750"/>
            <a:ext cx="4667645" cy="46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70328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07504" y="332656"/>
            <a:ext cx="4824536" cy="6336704"/>
          </a:xfrm>
        </p:spPr>
        <p:txBody>
          <a:bodyPr>
            <a:normAutofit lnSpcReduction="10000"/>
          </a:bodyPr>
          <a:lstStyle/>
          <a:p>
            <a:pPr algn="l"/>
            <a:r>
              <a:rPr lang="uk-UA" dirty="0" smtClean="0"/>
              <a:t>Перелітний птах. Прилітає у квітні — травні. Заселяє зарості очерету на берегах прісних і солонуватих водойм, плавні річок з очеретяними заростями, кущами та деревами. Птах веде поодинокий спосіб життя, або утворює невеликі колонії. Нерідко гніздиться спільно з іншими видами чапель, коровайками, малими бакланами. Моногам. Гнізда влаштовує в колоніях інших птахів на деревах, кущах та в очереті. У кладці 2–6 (здебільшого 4–5) яєць; насиджують самка і самець, 24 доби. Пташенята стають на крила у середині серпня, тримаються разом з дорослими на місцях гніздування до відльоту у серпні – вересні. Активна переважно у сутінках. Живиться безхребетними (жуки, бабки, павуки, ракоподібні), земноводними та дрібною рибою.</a:t>
            </a:r>
            <a:endParaRPr lang="uk-UA" dirty="0"/>
          </a:p>
        </p:txBody>
      </p:sp>
      <p:pic>
        <p:nvPicPr>
          <p:cNvPr id="8194" name="Picture 2" descr="D:\GALERY\Світ тварин\птахи\лелекоподібні\жовта\cap_zhel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0"/>
            <a:ext cx="4283968" cy="309634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GALERY\Світ тварин\птахи\лелекоподібні\жовта\878211.jpg"/>
          <p:cNvPicPr>
            <a:picLocks noChangeAspect="1" noChangeArrowheads="1"/>
          </p:cNvPicPr>
          <p:nvPr/>
        </p:nvPicPr>
        <p:blipFill rotWithShape="1">
          <a:blip r:embed="rId3">
            <a:extLst>
              <a:ext uri="{28A0092B-C50C-407E-A947-70E740481C1C}">
                <a14:useLocalDpi xmlns:a14="http://schemas.microsoft.com/office/drawing/2010/main" val="0"/>
              </a:ext>
            </a:extLst>
          </a:blip>
          <a:srcRect l="25974" t="5167" r="16775" b="3663"/>
          <a:stretch/>
        </p:blipFill>
        <p:spPr bwMode="auto">
          <a:xfrm>
            <a:off x="4860032" y="3096345"/>
            <a:ext cx="4283968" cy="3761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5541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539552" y="5589240"/>
            <a:ext cx="3871461" cy="936104"/>
          </a:xfrm>
        </p:spPr>
        <p:txBody>
          <a:bodyPr/>
          <a:lstStyle/>
          <a:p>
            <a:r>
              <a:rPr lang="uk-UA" dirty="0" smtClean="0"/>
              <a:t>Селиться у водоймищах лісостепу й степу</a:t>
            </a:r>
            <a:endParaRPr lang="ru-RU" dirty="0"/>
          </a:p>
        </p:txBody>
      </p:sp>
      <p:sp>
        <p:nvSpPr>
          <p:cNvPr id="3" name="Заголовок 2"/>
          <p:cNvSpPr>
            <a:spLocks noGrp="1"/>
          </p:cNvSpPr>
          <p:nvPr>
            <p:ph type="ctrTitle"/>
          </p:nvPr>
        </p:nvSpPr>
        <p:spPr>
          <a:xfrm>
            <a:off x="107504" y="116632"/>
            <a:ext cx="5328592" cy="1008112"/>
          </a:xfrm>
        </p:spPr>
        <p:txBody>
          <a:bodyPr/>
          <a:lstStyle/>
          <a:p>
            <a:pPr marL="182880" indent="0">
              <a:buNone/>
            </a:pPr>
            <a:r>
              <a:rPr lang="uk-UA" dirty="0" smtClean="0"/>
              <a:t>Руда чапля</a:t>
            </a:r>
            <a:endParaRPr lang="ru-RU" dirty="0"/>
          </a:p>
        </p:txBody>
      </p:sp>
      <p:pic>
        <p:nvPicPr>
          <p:cNvPr id="9218" name="Picture 2" descr="D:\GALERY\Світ тварин\птахи\лелекоподібні\руда\12189073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3888432" cy="4104456"/>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D:\GALERY\Світ тварин\птахи\лелекоподібні\руда\7648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88640"/>
            <a:ext cx="4104456"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53645"/>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GALERY\Світ тварин\птахи\лелекоподібні\руда\30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94481"/>
            <a:ext cx="5233836" cy="3672408"/>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D:\GALERY\Світ тварин\птахи\лелекоподібні\руда\3692.jpg"/>
          <p:cNvPicPr>
            <a:picLocks noChangeAspect="1" noChangeArrowheads="1"/>
          </p:cNvPicPr>
          <p:nvPr/>
        </p:nvPicPr>
        <p:blipFill rotWithShape="1">
          <a:blip r:embed="rId3">
            <a:extLst>
              <a:ext uri="{28A0092B-C50C-407E-A947-70E740481C1C}">
                <a14:useLocalDpi xmlns:a14="http://schemas.microsoft.com/office/drawing/2010/main" val="0"/>
              </a:ext>
            </a:extLst>
          </a:blip>
          <a:srcRect b="23771"/>
          <a:stretch/>
        </p:blipFill>
        <p:spPr bwMode="auto">
          <a:xfrm>
            <a:off x="0" y="19265"/>
            <a:ext cx="5201219" cy="320682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D:\GALERY\Світ тварин\птахи\лелекоподібні\руда\chap_rud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1275" y="260648"/>
            <a:ext cx="3995936" cy="63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54658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9021" y="332656"/>
            <a:ext cx="3672408" cy="864096"/>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l">
              <a:buNone/>
            </a:pPr>
            <a:r>
              <a:rPr lang="uk-UA"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Біла  чапля</a:t>
            </a:r>
            <a:endParaRPr lang="ru-RU"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Текст 2"/>
          <p:cNvSpPr>
            <a:spLocks noGrp="1"/>
          </p:cNvSpPr>
          <p:nvPr>
            <p:ph type="body" idx="1"/>
          </p:nvPr>
        </p:nvSpPr>
        <p:spPr>
          <a:xfrm>
            <a:off x="179512" y="548680"/>
            <a:ext cx="4968552" cy="5976664"/>
          </a:xfrm>
        </p:spPr>
        <p:txBody>
          <a:bodyPr>
            <a:normAutofit fontScale="92500" lnSpcReduction="20000"/>
          </a:bodyPr>
          <a:lstStyle/>
          <a:p>
            <a:pPr algn="ctr"/>
            <a:r>
              <a:rPr lang="uk-UA" dirty="0" smtClean="0"/>
              <a:t>Досить</a:t>
            </a:r>
            <a:r>
              <a:rPr lang="ru-RU" dirty="0" smtClean="0"/>
              <a:t> </a:t>
            </a:r>
            <a:r>
              <a:rPr lang="ru-RU" dirty="0"/>
              <a:t>великий птах 94-104 см </a:t>
            </a:r>
            <a:r>
              <a:rPr lang="uk-UA" dirty="0" smtClean="0"/>
              <a:t>заввишки і розмахом крил </a:t>
            </a:r>
            <a:r>
              <a:rPr lang="ru-RU" dirty="0" smtClean="0"/>
              <a:t>131—145 </a:t>
            </a:r>
            <a:r>
              <a:rPr lang="ru-RU" dirty="0"/>
              <a:t>см. </a:t>
            </a:r>
            <a:r>
              <a:rPr lang="ru-RU" dirty="0" smtClean="0"/>
              <a:t> </a:t>
            </a:r>
            <a:r>
              <a:rPr lang="ru-RU" dirty="0"/>
              <a:t>Вага </a:t>
            </a:r>
            <a:r>
              <a:rPr lang="uk-UA" dirty="0" smtClean="0"/>
              <a:t>дорослих птахів близько </a:t>
            </a:r>
            <a:r>
              <a:rPr lang="ru-RU" dirty="0" smtClean="0"/>
              <a:t>912—1140 </a:t>
            </a:r>
            <a:r>
              <a:rPr lang="ru-RU" dirty="0"/>
              <a:t>г. </a:t>
            </a:r>
            <a:r>
              <a:rPr lang="ru-RU" dirty="0" smtClean="0"/>
              <a:t> </a:t>
            </a:r>
            <a:r>
              <a:rPr lang="ru-RU" dirty="0"/>
              <a:t>Як правило, </a:t>
            </a:r>
            <a:r>
              <a:rPr lang="uk-UA" dirty="0" smtClean="0"/>
              <a:t>самці</a:t>
            </a:r>
            <a:r>
              <a:rPr lang="ru-RU" dirty="0" smtClean="0"/>
              <a:t> </a:t>
            </a:r>
            <a:r>
              <a:rPr lang="uk-UA" dirty="0" smtClean="0"/>
              <a:t>дещо більші за самок. Оперення повністю біле. Дзьоб довгий, прямий, жовтого кольору. Лапи і пальці довгі, темно-сірі. Шия довга, </a:t>
            </a:r>
            <a:r>
              <a:rPr lang="en-US" dirty="0" smtClean="0"/>
              <a:t>S-</a:t>
            </a:r>
            <a:r>
              <a:rPr lang="uk-UA" dirty="0" smtClean="0"/>
              <a:t>подібна. Шостий шийний хребець дещо витягнутий і побудований</a:t>
            </a:r>
            <a:r>
              <a:rPr lang="ru-RU" dirty="0" smtClean="0"/>
              <a:t> </a:t>
            </a:r>
            <a:r>
              <a:rPr lang="ru-RU" dirty="0"/>
              <a:t>таким чином, </a:t>
            </a:r>
            <a:r>
              <a:rPr lang="uk-UA" dirty="0" smtClean="0"/>
              <a:t>що птах здатний швидко витягнути шию або навпаки втягнути її</a:t>
            </a:r>
            <a:r>
              <a:rPr lang="ru-RU" dirty="0" smtClean="0"/>
              <a:t> </a:t>
            </a:r>
            <a:r>
              <a:rPr lang="ru-RU" dirty="0"/>
              <a:t>у себе. </a:t>
            </a:r>
            <a:r>
              <a:rPr lang="ru-RU" dirty="0" smtClean="0"/>
              <a:t> </a:t>
            </a:r>
            <a:r>
              <a:rPr lang="uk-UA" dirty="0" smtClean="0"/>
              <a:t>Хвіст короткий, клиноподібний. Після осіннього линяння у самців і самок у верхній частині тіла від плечей виростає довге біле пір'я, що стирчать з боків і позаду хвоста. Під час періоду розмноження це пір'я</a:t>
            </a:r>
            <a:r>
              <a:rPr lang="ru-RU" dirty="0" smtClean="0"/>
              <a:t> </a:t>
            </a:r>
            <a:r>
              <a:rPr lang="uk-UA" dirty="0" smtClean="0"/>
              <a:t>стискається і стає плоскими, показуючи голчасті продовження</a:t>
            </a:r>
            <a:r>
              <a:rPr lang="ru-RU" dirty="0" smtClean="0"/>
              <a:t> </a:t>
            </a:r>
            <a:r>
              <a:rPr lang="ru-RU" dirty="0"/>
              <a:t>за хвостом. </a:t>
            </a:r>
            <a:r>
              <a:rPr lang="uk-UA" dirty="0" smtClean="0"/>
              <a:t>Дзьоб в цей час набуває помаранчево-жовтого відтінку з темним закінченням, а вуздечка забарвлюється в зелений колір. Чубчик на голові, що зустрічається у інших видів чапель, у великої білої чаплі відсутній. Статевий диморфізм не виражений.</a:t>
            </a:r>
            <a:endParaRPr lang="uk-UA" dirty="0"/>
          </a:p>
        </p:txBody>
      </p:sp>
      <p:pic>
        <p:nvPicPr>
          <p:cNvPr id="1026" name="Picture 2" descr="D:\GALERY\Світ тварин\птахи\лелекоподібні\біла\capl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00" y="1484784"/>
            <a:ext cx="3432050" cy="520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92600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0" y="116632"/>
            <a:ext cx="4392488" cy="6264696"/>
          </a:xfrm>
        </p:spPr>
        <p:txBody>
          <a:bodyPr>
            <a:normAutofit fontScale="92500"/>
          </a:bodyPr>
          <a:lstStyle/>
          <a:p>
            <a:r>
              <a:rPr lang="uk-UA" sz="2400" dirty="0" smtClean="0"/>
              <a:t>Пересувається повільно і велично, витягуючи шию і вдивляючись поперед себе в пошуках їжі. Полюють чаплі поодинці або групами в денний і присмерковий час, з настанням темряви збиваються в групи разом з іншими чаплями і шукають притулку. Часто віднімає їжу у інших, менших за розміром чапель, а також вступає в бійку за їжу з іншими птахами свого виду. Іноді буває агресивна, навіть якщо їжі достатньо. Політ плавний, його швидкість варіює в межах 28-51 км/</a:t>
            </a:r>
            <a:r>
              <a:rPr lang="uk-UA" sz="2400" dirty="0" err="1" smtClean="0"/>
              <a:t>год</a:t>
            </a:r>
            <a:r>
              <a:rPr lang="ru-RU" sz="2400" dirty="0" smtClean="0"/>
              <a:t>.</a:t>
            </a:r>
            <a:r>
              <a:rPr lang="ru-RU" dirty="0" smtClean="0"/>
              <a:t> </a:t>
            </a:r>
            <a:endParaRPr lang="ru-RU" dirty="0"/>
          </a:p>
        </p:txBody>
      </p:sp>
      <p:pic>
        <p:nvPicPr>
          <p:cNvPr id="2050" name="Picture 2" descr="D:\GALERY\Світ тварин\птахи\лелекоподібні\біла\1193398711_82412582.ti79ckuu._mg_7408w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97"/>
            <a:ext cx="4104456" cy="40592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GALERY\Світ тварин\птахи\лелекоподібні\біла\sho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61048"/>
            <a:ext cx="4139952" cy="299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62243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7920880" cy="936104"/>
          </a:xfrm>
        </p:spPr>
        <p:txBody>
          <a:bodyPr/>
          <a:lstStyle/>
          <a:p>
            <a:pPr marL="0" indent="0" algn="l">
              <a:buNone/>
            </a:pPr>
            <a:r>
              <a:rPr lang="uk-UA" dirty="0" smtClean="0"/>
              <a:t>Коротка характеристика</a:t>
            </a:r>
            <a:endParaRPr lang="ru-RU" dirty="0"/>
          </a:p>
        </p:txBody>
      </p:sp>
      <p:pic>
        <p:nvPicPr>
          <p:cNvPr id="1026" name="Picture 2" descr="D:\GALERY\Світ тварин\птахи\лелекоподібні\450px-Ardea_alb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6313" y="1124744"/>
            <a:ext cx="4286250" cy="55709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sz="quarter" idx="13"/>
          </p:nvPr>
        </p:nvSpPr>
        <p:spPr>
          <a:xfrm>
            <a:off x="179512" y="1124744"/>
            <a:ext cx="4477089" cy="5544616"/>
          </a:xfrm>
        </p:spPr>
        <p:txBody>
          <a:bodyPr>
            <a:normAutofit fontScale="92500"/>
          </a:bodyPr>
          <a:lstStyle/>
          <a:p>
            <a:pPr marL="45720" indent="0">
              <a:buNone/>
            </a:pPr>
            <a:r>
              <a:rPr lang="uk-UA" dirty="0" smtClean="0"/>
              <a:t>Живуть на мілководді та болотах.</a:t>
            </a:r>
          </a:p>
          <a:p>
            <a:pPr marL="45720" indent="0">
              <a:buNone/>
            </a:pPr>
            <a:r>
              <a:rPr lang="uk-UA" dirty="0" smtClean="0"/>
              <a:t>Мають довгі ноги з широко розставленими пальцями.</a:t>
            </a:r>
          </a:p>
          <a:p>
            <a:pPr marL="45720" indent="0">
              <a:buNone/>
            </a:pPr>
            <a:r>
              <a:rPr lang="uk-UA" dirty="0" smtClean="0"/>
              <a:t>Живляться рибою, пуголовками, гризунами, комахами</a:t>
            </a:r>
          </a:p>
          <a:p>
            <a:pPr marL="45720" indent="0">
              <a:buNone/>
            </a:pPr>
            <a:r>
              <a:rPr lang="uk-UA" dirty="0" smtClean="0"/>
              <a:t>Пташенята з'являються голими і безпорадними</a:t>
            </a:r>
          </a:p>
          <a:p>
            <a:pPr marL="45720" indent="0">
              <a:buNone/>
            </a:pPr>
            <a:r>
              <a:rPr lang="uk-UA" dirty="0" smtClean="0"/>
              <a:t>Представники  -  чаплі і лелеки:</a:t>
            </a:r>
          </a:p>
          <a:p>
            <a:pPr marL="45720" indent="0">
              <a:buNone/>
            </a:pPr>
            <a:r>
              <a:rPr lang="uk-UA" dirty="0" smtClean="0"/>
              <a:t>Чапля сіра,  чапля велика біла, водяний бугай та бугайчик, лелека білий</a:t>
            </a:r>
          </a:p>
          <a:p>
            <a:pPr marL="45720" indent="0">
              <a:buNone/>
            </a:pPr>
            <a:r>
              <a:rPr lang="uk-UA" dirty="0" smtClean="0"/>
              <a:t>Занесені до Червоної книги України:</a:t>
            </a:r>
          </a:p>
          <a:p>
            <a:pPr marL="45720" indent="0">
              <a:buNone/>
            </a:pPr>
            <a:r>
              <a:rPr lang="uk-UA" dirty="0" smtClean="0"/>
              <a:t>чапля жовта, ковпик, коровайка, лелека чорний</a:t>
            </a:r>
            <a:endParaRPr lang="ru-RU" dirty="0"/>
          </a:p>
        </p:txBody>
      </p:sp>
    </p:spTree>
    <p:extLst>
      <p:ext uri="{BB962C8B-B14F-4D97-AF65-F5344CB8AC3E}">
        <p14:creationId xmlns:p14="http://schemas.microsoft.com/office/powerpoint/2010/main" val="25954941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856984" cy="1368152"/>
          </a:xfrm>
        </p:spPr>
        <p:txBody>
          <a:bodyPr/>
          <a:lstStyle/>
          <a:p>
            <a:pPr marL="0" indent="0" algn="l">
              <a:buNone/>
            </a:pPr>
            <a:r>
              <a:rPr lang="uk-UA" sz="2400" dirty="0" smtClean="0"/>
              <a:t>Велика біла чапля поширена в теплих помірних і тропічних широтах Європи, Азії, Північної та Південної Америки, Африки , Австралії та Нової Зеландії</a:t>
            </a:r>
            <a:endParaRPr lang="uk-UA" sz="2400" dirty="0"/>
          </a:p>
        </p:txBody>
      </p:sp>
      <p:pic>
        <p:nvPicPr>
          <p:cNvPr id="3076" name="Picture 4" descr="D:\GALERY\Світ тварин\птахи\лелекоподібні\біла\323197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88917"/>
            <a:ext cx="4824536" cy="480193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077" name="Picture 5" descr="D:\GALERY\Світ тварин\птахи\лелекоподібні\біла\26326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556792"/>
            <a:ext cx="3769304"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29435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GALERY\Світ тварин\птахи\лелекоподібні\біла\Malaya-belaya-capl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7" y="99200"/>
            <a:ext cx="4278566" cy="38290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GALERY\Світ тварин\птахи\лелекоподібні\біла\1193400087_81064773.507pqb9j._mg_1187w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632827"/>
            <a:ext cx="3816425" cy="57282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GALERY\Світ тварин\птахи\лелекоподібні\біла\1193400080_81064818.qvdoxqgy._mg_1861wc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3928250"/>
            <a:ext cx="4278567" cy="2845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68963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2771800" y="5733256"/>
            <a:ext cx="4610373" cy="648072"/>
          </a:xfrm>
        </p:spPr>
        <p:txBody>
          <a:bodyPr>
            <a:normAutofit/>
          </a:bodyPr>
          <a:lstStyle/>
          <a:p>
            <a:r>
              <a:rPr lang="ru-RU" sz="3600" dirty="0" smtClean="0"/>
              <a:t>Химедзі, Япония</a:t>
            </a:r>
            <a:endParaRPr lang="ru-RU" sz="3600" dirty="0"/>
          </a:p>
        </p:txBody>
      </p:sp>
      <p:sp>
        <p:nvSpPr>
          <p:cNvPr id="3" name="Заголовок 2"/>
          <p:cNvSpPr>
            <a:spLocks noGrp="1"/>
          </p:cNvSpPr>
          <p:nvPr>
            <p:ph type="ctrTitle"/>
          </p:nvPr>
        </p:nvSpPr>
        <p:spPr>
          <a:xfrm>
            <a:off x="971600" y="260648"/>
            <a:ext cx="7416824" cy="800766"/>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182880" indent="0">
              <a:buNone/>
            </a:pPr>
            <a:r>
              <a:rPr lang="uk-UA"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Замок  </a:t>
            </a:r>
            <a:r>
              <a:rPr lang="uk-UA"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a:t>
            </a:r>
            <a:r>
              <a:rPr lang="uk-UA"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ілої </a:t>
            </a:r>
            <a:r>
              <a:rPr lang="uk-UA"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Ч</a:t>
            </a:r>
            <a:r>
              <a:rPr lang="uk-UA"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аплі</a:t>
            </a:r>
            <a:endParaRPr lang="ru-RU"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D:\GALERY\Світ тварин\птахи\лелекоподібні\thailand_photo_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40768"/>
            <a:ext cx="4392488" cy="41691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GALERY\Світ тварин\птахи\лелекоподібні\біла\25f163317c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340768"/>
            <a:ext cx="4536504" cy="4169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401534"/>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96752"/>
            <a:ext cx="7488832" cy="4248472"/>
          </a:xfrm>
          <a:ln>
            <a:solidFill>
              <a:srgbClr val="FF0000"/>
            </a:solidFill>
          </a:ln>
        </p:spPr>
        <p:style>
          <a:lnRef idx="1">
            <a:schemeClr val="accent3"/>
          </a:lnRef>
          <a:fillRef idx="2">
            <a:schemeClr val="accent3"/>
          </a:fillRef>
          <a:effectRef idx="1">
            <a:schemeClr val="accent3"/>
          </a:effectRef>
          <a:fontRef idx="minor">
            <a:schemeClr val="dk1"/>
          </a:fontRef>
        </p:style>
        <p:txBody>
          <a:bodyPr>
            <a:scene3d>
              <a:camera prst="orthographicFront">
                <a:rot lat="0" lon="0" rev="0"/>
              </a:camera>
              <a:lightRig rig="contrasting" dir="t">
                <a:rot lat="0" lon="0" rev="4500000"/>
              </a:lightRig>
            </a:scene3d>
            <a:sp3d extrusionH="57150" contourW="6350" prstMaterial="metal">
              <a:bevelT w="127000" h="31750" prst="slope"/>
              <a:contourClr>
                <a:schemeClr val="accent1">
                  <a:shade val="75000"/>
                </a:schemeClr>
              </a:contourClr>
            </a:sp3d>
          </a:bodyPr>
          <a:lstStyle/>
          <a:p>
            <a:pPr marL="0" indent="0" algn="l">
              <a:buNone/>
            </a:pPr>
            <a:r>
              <a:rPr lang="uk-UA" sz="66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Бажаємо успіху</a:t>
            </a:r>
            <a:br>
              <a:rPr lang="uk-UA" sz="66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uk-UA" sz="6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uk-UA" sz="66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у вивченні </a:t>
            </a:r>
            <a:br>
              <a:rPr lang="uk-UA" sz="66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uk-UA" sz="6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uk-UA" sz="66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нових тем!</a:t>
            </a:r>
            <a:endParaRPr lang="ru-RU" sz="6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74654753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6672"/>
            <a:ext cx="8136904" cy="1143000"/>
          </a:xfrm>
        </p:spPr>
        <p:txBody>
          <a:bodyPr/>
          <a:lstStyle/>
          <a:p>
            <a:pPr marL="0" indent="0">
              <a:buNone/>
            </a:pPr>
            <a:r>
              <a:rPr lang="uk-UA" sz="3600" dirty="0" smtClean="0"/>
              <a:t>Лелека білий, </a:t>
            </a:r>
            <a:r>
              <a:rPr lang="uk-UA" sz="2800" dirty="0" smtClean="0"/>
              <a:t>чорногуз, бусол, бузько, боцюн, гайстер</a:t>
            </a:r>
            <a:r>
              <a:rPr lang="ru-RU" sz="2800" dirty="0" smtClean="0"/>
              <a:t> </a:t>
            </a:r>
            <a:r>
              <a:rPr lang="ru-RU" sz="2800" dirty="0"/>
              <a:t>(</a:t>
            </a:r>
            <a:r>
              <a:rPr lang="en-US" sz="2800" dirty="0"/>
              <a:t>Ciconia ciconia</a:t>
            </a:r>
            <a:r>
              <a:rPr lang="en-US" sz="2800" dirty="0" smtClean="0"/>
              <a:t>)</a:t>
            </a:r>
            <a:endParaRPr lang="ru-RU" sz="2800" dirty="0"/>
          </a:p>
        </p:txBody>
      </p:sp>
      <p:pic>
        <p:nvPicPr>
          <p:cNvPr id="1026" name="Picture 2" descr="D:\GALERY\Світ тварин\птахи\лелекоподібні\чорногуз\1efde36a852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844824"/>
            <a:ext cx="4943872" cy="39604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sz="quarter" idx="13"/>
          </p:nvPr>
        </p:nvSpPr>
        <p:spPr>
          <a:xfrm>
            <a:off x="107504" y="1772816"/>
            <a:ext cx="3960440" cy="4824536"/>
          </a:xfrm>
        </p:spPr>
        <p:txBody>
          <a:bodyPr>
            <a:normAutofit fontScale="92500"/>
          </a:bodyPr>
          <a:lstStyle/>
          <a:p>
            <a:pPr marL="45720" indent="0">
              <a:buNone/>
            </a:pPr>
            <a:r>
              <a:rPr lang="uk-UA" dirty="0" smtClean="0"/>
              <a:t>Чорногуз — птах розміром від 80 до 100 см довжиною, розмахом крил 200—220 см та вагою від 2,5 до 4,5 кілограм. Забарвлення пір'я біле, за виключенням махових пір'їн на крилах, які мають чорне забарвлення. Коли крила птаха складені, то махові пір'їни покривають задню частину тіла, звідки і походить назва — чорногуз. Дзьоб та ноги чорногуза червонясті і довгі.</a:t>
            </a:r>
          </a:p>
          <a:p>
            <a:pPr marL="45720" indent="0">
              <a:buNone/>
            </a:pPr>
            <a:r>
              <a:rPr lang="uk-UA" dirty="0" smtClean="0"/>
              <a:t> </a:t>
            </a:r>
          </a:p>
          <a:p>
            <a:pPr marL="45720" indent="0">
              <a:buNone/>
            </a:pPr>
            <a:endParaRPr lang="uk-UA" dirty="0" smtClean="0"/>
          </a:p>
        </p:txBody>
      </p:sp>
    </p:spTree>
    <p:extLst>
      <p:ext uri="{BB962C8B-B14F-4D97-AF65-F5344CB8AC3E}">
        <p14:creationId xmlns:p14="http://schemas.microsoft.com/office/powerpoint/2010/main" val="313667058"/>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28316" y="259585"/>
            <a:ext cx="6192688" cy="1008112"/>
          </a:xfrm>
        </p:spPr>
        <p:txBody>
          <a:bodyPr/>
          <a:lstStyle/>
          <a:p>
            <a:pPr marL="45720" lvl="0" indent="0">
              <a:spcBef>
                <a:spcPct val="20000"/>
              </a:spcBef>
              <a:spcAft>
                <a:spcPts val="300"/>
              </a:spcAft>
              <a:buNone/>
            </a:pPr>
            <a:r>
              <a:rPr lang="uk-UA"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t>В Україні лелеки найчастіше </a:t>
            </a:r>
            <a:r>
              <a:rPr lang="uk-UA"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t/>
            </a:r>
            <a:br>
              <a:rPr lang="uk-UA"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br>
            <a:r>
              <a:rPr lang="uk-UA"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t>гніздяться </a:t>
            </a:r>
            <a:r>
              <a:rPr lang="uk-UA"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t>на стовпах </a:t>
            </a:r>
            <a:r>
              <a:rPr lang="uk-UA"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t/>
            </a:r>
            <a:br>
              <a:rPr lang="uk-UA"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br>
            <a:r>
              <a:rPr lang="uk-UA"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t>електропередач</a:t>
            </a:r>
            <a:r>
              <a:rPr lang="uk-UA"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t/>
            </a:r>
            <a:br>
              <a:rPr lang="uk-UA"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br>
            <a:endParaRPr lang="ru-RU"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1" name="Picture 3" descr="D:\GALERY\Світ тварин\птахи\лелекоподібні\чорногуз\741px-Ciconia_ciconia_juv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60648"/>
            <a:ext cx="4516437" cy="3651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D:\GALERY\Світ тварин\птахи\лелекоподібні\чорногуз\_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99" y="1844824"/>
            <a:ext cx="3491997" cy="47532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D:\GALERY\Світ тварин\птахи\лелекоподібні\чорногуз\800px-Лелека_білий.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800" y="4011254"/>
            <a:ext cx="3642740" cy="27320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19180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395536" y="260648"/>
            <a:ext cx="8208912" cy="1800200"/>
          </a:xfrm>
        </p:spPr>
        <p:txBody>
          <a:bodyPr>
            <a:normAutofit lnSpcReduction="10000"/>
          </a:bodyPr>
          <a:lstStyle/>
          <a:p>
            <a:pPr algn="just"/>
            <a:r>
              <a:rPr lang="uk-UA" dirty="0"/>
              <a:t>Голос чорногуза слабкий. Птахи спілкуються клацанням дзьоба. Клацаннями птахи вітають один </a:t>
            </a:r>
            <a:r>
              <a:rPr lang="uk-UA" dirty="0" smtClean="0"/>
              <a:t>одного</a:t>
            </a:r>
            <a:r>
              <a:rPr lang="uk-UA" dirty="0"/>
              <a:t>, також цими звуками захищають гніздо від конкурентів. Поведінці чорногуза властивий і шлюбний ритуал, який супроводжується спільним клацанням дзьобами</a:t>
            </a:r>
            <a:r>
              <a:rPr lang="ru-RU" dirty="0"/>
              <a:t>.</a:t>
            </a:r>
          </a:p>
          <a:p>
            <a:pPr algn="just"/>
            <a:endParaRPr lang="ru-RU" dirty="0"/>
          </a:p>
        </p:txBody>
      </p:sp>
      <p:pic>
        <p:nvPicPr>
          <p:cNvPr id="3074" name="Picture 2" descr="D:\GALERY\Світ тварин\птахи\лелекоподібні\чорногуз\leleka_biliy01.jpg"/>
          <p:cNvPicPr>
            <a:picLocks noChangeAspect="1" noChangeArrowheads="1"/>
          </p:cNvPicPr>
          <p:nvPr/>
        </p:nvPicPr>
        <p:blipFill rotWithShape="1">
          <a:blip r:embed="rId2">
            <a:extLst>
              <a:ext uri="{28A0092B-C50C-407E-A947-70E740481C1C}">
                <a14:useLocalDpi xmlns:a14="http://schemas.microsoft.com/office/drawing/2010/main" val="0"/>
              </a:ext>
            </a:extLst>
          </a:blip>
          <a:srcRect r="37809"/>
          <a:stretch/>
        </p:blipFill>
        <p:spPr bwMode="auto">
          <a:xfrm>
            <a:off x="179512" y="1988840"/>
            <a:ext cx="3949143" cy="45466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GALERY\Світ тварин\птахи\лелекоподібні\чорногуз\0_d884_8abcf64d_XL.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349" y="1988840"/>
            <a:ext cx="4866448" cy="4564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594267"/>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323528" y="1268760"/>
            <a:ext cx="4176464" cy="5328592"/>
          </a:xfrm>
        </p:spPr>
        <p:txBody>
          <a:bodyPr>
            <a:normAutofit fontScale="55000" lnSpcReduction="20000"/>
          </a:bodyPr>
          <a:lstStyle/>
          <a:p>
            <a:r>
              <a:rPr lang="uk-UA" dirty="0" smtClean="0">
                <a:latin typeface="Book Antiqua" pitchFamily="18" charset="0"/>
              </a:rPr>
              <a:t>Самітник…Таким словом можна найяскравіше охарактеризувати цього птаха. На відміну від лелеки білого, який охоче селиться поруч з людиною, він уникає суспільства не тільки людей, але і інших лелек, ховаючись подалі, у найбільш глухих та віддалених куточках плавневих лісів. З кожним роком таких місць стає все менше і менше, тому й лелека чорний стрімко зникає. Навіть Червоні книги та всілякі конвенції і списки поки що не можуть зупинити цей процес.</a:t>
            </a:r>
          </a:p>
          <a:p>
            <a:r>
              <a:rPr lang="uk-UA" dirty="0" smtClean="0">
                <a:latin typeface="Book Antiqua" pitchFamily="18" charset="0"/>
              </a:rPr>
              <a:t> </a:t>
            </a:r>
          </a:p>
          <a:p>
            <a:r>
              <a:rPr lang="uk-UA" dirty="0" smtClean="0">
                <a:latin typeface="Book Antiqua" pitchFamily="18" charset="0"/>
              </a:rPr>
              <a:t>Розміром лелека чорний трохи менший від білого лелеки. Забарвлення його майже повністю чорне, лише груди, черево, низ хвоста та пахові пера (останні видно в польоті) білі. Як і подобає бути справжньому самітнику, лелека чорний – дуже обережний птах. Лише іноді він видає звуки, схожі на «че-лі» або «чи-лін». Дорослі птахи зрідка неголосно тріщать, а молоді – пищать.</a:t>
            </a:r>
          </a:p>
          <a:p>
            <a:endParaRPr lang="uk-UA" dirty="0" smtClean="0">
              <a:latin typeface="Book Antiqua" pitchFamily="18" charset="0"/>
            </a:endParaRPr>
          </a:p>
          <a:p>
            <a:r>
              <a:rPr lang="uk-UA" dirty="0" smtClean="0">
                <a:latin typeface="Book Antiqua" pitchFamily="18" charset="0"/>
              </a:rPr>
              <a:t>Після зимівлі у теплих краях лелеки чорні повертаються в рідні місця у середині квітня. Для поселення вони найчастіше обирають місцевість, розташовану неподалік від озера, річки або болота. Гніздо лелека чорний мостить високо на дереві. Кладка з 3-5 білих яєць, з зеленкувато-бурим відтінком, у травні. Через 1 місяць з них вилуплюються пташенята, які вже через 2 місяці залишають гніздо. Живляться ці птахи різноманітними комахами, жабами, вужами, іноді полюють на дрібних ссавців. На зимівлю вони відлітають досить рано – ще в середині вересня</a:t>
            </a:r>
            <a:r>
              <a:rPr lang="ru-RU" dirty="0" smtClean="0"/>
              <a:t>.</a:t>
            </a:r>
            <a:endParaRPr lang="ru-RU" dirty="0"/>
          </a:p>
        </p:txBody>
      </p:sp>
      <p:pic>
        <p:nvPicPr>
          <p:cNvPr id="1027" name="Picture 3" descr="D:\GALERY\Світ тварин\птахи\лелекоподібні\чорний\dsc_3578.pre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88640"/>
            <a:ext cx="4248472" cy="6545526"/>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ctrTitle"/>
          </p:nvPr>
        </p:nvSpPr>
        <p:spPr>
          <a:xfrm>
            <a:off x="683568" y="260649"/>
            <a:ext cx="7175351" cy="864096"/>
          </a:xfrm>
        </p:spPr>
        <p:txBody>
          <a:bodyPr/>
          <a:lstStyle/>
          <a:p>
            <a:pPr marL="182880" indent="0">
              <a:buNone/>
            </a:pPr>
            <a:r>
              <a:rPr lang="uk-UA"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Лелека чорний</a:t>
            </a:r>
            <a:endParaRPr lang="ru-RU"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074481582"/>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GALERY\Світ тварин\птахи\лелекоподібні\чорний\446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05" y="-2"/>
            <a:ext cx="4499992" cy="358554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764704"/>
            <a:ext cx="6512511" cy="1143000"/>
          </a:xfrm>
        </p:spPr>
        <p:txBody>
          <a:bodyPr/>
          <a:lstStyle/>
          <a:p>
            <a:pPr marL="0" indent="0" algn="l">
              <a:buNone/>
            </a:pPr>
            <a:r>
              <a:rPr lang="uk-UA" sz="3600" dirty="0" smtClean="0"/>
              <a:t>Чорний лелека - самітник</a:t>
            </a:r>
            <a:endParaRPr lang="ru-RU" sz="3600" dirty="0"/>
          </a:p>
        </p:txBody>
      </p:sp>
      <p:pic>
        <p:nvPicPr>
          <p:cNvPr id="2050" name="Picture 2" descr="D:\GALERY\Світ тварин\птахи\лелекоподібні\чорний\0_c0a6_abab48bb_XL.jpe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0" y="3382963"/>
            <a:ext cx="4633382" cy="347503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GALERY\Світ тварин\птахи\лелекоподібні\чорний\Ciconia_nigra_3_(Marek_Szczepane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356993"/>
            <a:ext cx="4499992" cy="350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56428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074" name="Picture 2" descr="D:\GALERY\Світ тварин\птахи\лелекоподібні\чорний\d8c7f24eb8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0" y="0"/>
            <a:ext cx="4956200" cy="30611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GALERY\Світ тварин\птахи\лелекоподібні\чорний\14b0aea37f8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7" y="3061162"/>
            <a:ext cx="4964473" cy="377041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GALERY\Світ тварин\птахи\лелекоподібні\чорний\File05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4118" y="617479"/>
            <a:ext cx="4022378" cy="5122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34085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GALERY\Світ тварин\птахи\лелекоподібні\чорний\������ ����. �������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2"/>
            <a:ext cx="9144000" cy="6842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143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178</TotalTime>
  <Words>1171</Words>
  <Application>Microsoft Office PowerPoint</Application>
  <PresentationFormat>Экран (4:3)</PresentationFormat>
  <Paragraphs>43</Paragraphs>
  <Slides>23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Воздушный поток</vt:lpstr>
      <vt:lpstr>Розмаїтість птахів родина Лелекоподібні          або Голінасті</vt:lpstr>
      <vt:lpstr>Коротка характеристика</vt:lpstr>
      <vt:lpstr>Лелека білий, чорногуз, бусол, бузько, боцюн, гайстер (Ciconia ciconia)</vt:lpstr>
      <vt:lpstr>В Україні лелеки найчастіше  гніздяться на стовпах  електропередач </vt:lpstr>
      <vt:lpstr>Презентация PowerPoint</vt:lpstr>
      <vt:lpstr>Лелека чорний</vt:lpstr>
      <vt:lpstr>Чорний лелека - самітник</vt:lpstr>
      <vt:lpstr>Презентация PowerPoint</vt:lpstr>
      <vt:lpstr>Презентация PowerPoint</vt:lpstr>
      <vt:lpstr>Сіра чапля</vt:lpstr>
      <vt:lpstr>Презентация PowerPoint</vt:lpstr>
      <vt:lpstr>Презентация PowerPoint</vt:lpstr>
      <vt:lpstr>Презентация PowerPoint</vt:lpstr>
      <vt:lpstr>Жовта чапля</vt:lpstr>
      <vt:lpstr>Презентация PowerPoint</vt:lpstr>
      <vt:lpstr>Руда чапля</vt:lpstr>
      <vt:lpstr>Презентация PowerPoint</vt:lpstr>
      <vt:lpstr>Біла  чапля</vt:lpstr>
      <vt:lpstr>Презентация PowerPoint</vt:lpstr>
      <vt:lpstr>Велика біла чапля поширена в теплих помірних і тропічних широтах Європи, Азії, Північної та Південної Америки, Африки , Австралії та Нової Зеландії</vt:lpstr>
      <vt:lpstr>Презентация PowerPoint</vt:lpstr>
      <vt:lpstr>Замок  Білої Чаплі</vt:lpstr>
      <vt:lpstr>Бажаємо успіху     у вивченні     нових тем!</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Розмаїтість птахів родина Лелекоподібні</dc:title>
  <dc:creator>UserXP</dc:creator>
  <cp:lastModifiedBy>UserXP</cp:lastModifiedBy>
  <cp:revision>19</cp:revision>
  <dcterms:created xsi:type="dcterms:W3CDTF">2011-02-17T09:49:56Z</dcterms:created>
  <dcterms:modified xsi:type="dcterms:W3CDTF">2011-02-28T20:13:12Z</dcterms:modified>
</cp:coreProperties>
</file>