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8" autoAdjust="0"/>
    <p:restoredTop sz="94660"/>
  </p:normalViewPr>
  <p:slideViewPr>
    <p:cSldViewPr>
      <p:cViewPr varScale="1">
        <p:scale>
          <a:sx n="102" d="100"/>
          <a:sy n="102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EAE1FE-B655-44B5-9924-84641789572C}" type="datetimeFigureOut">
              <a:rPr lang="uk-UA" smtClean="0"/>
              <a:pPr/>
              <a:t>02.10.2011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3A4E13-4AEB-4E8D-B9B8-C0482A79D2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Конструктор уроку біології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857364"/>
            <a:ext cx="4124324" cy="1507498"/>
          </a:xfrm>
        </p:spPr>
        <p:txBody>
          <a:bodyPr/>
          <a:lstStyle/>
          <a:p>
            <a:pPr algn="ctr"/>
            <a:r>
              <a:rPr lang="uk-UA" b="1" dirty="0" smtClean="0"/>
              <a:t>Вища нервова діяльність людини</a:t>
            </a:r>
            <a:endParaRPr lang="uk-UA" dirty="0" smtClean="0"/>
          </a:p>
          <a:p>
            <a:pPr algn="ctr"/>
            <a:r>
              <a:rPr lang="uk-UA" b="1" dirty="0" smtClean="0"/>
              <a:t> 9 клас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Picture 3" descr="v25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1728787" cy="17287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4643446"/>
            <a:ext cx="4572000" cy="15604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</a:rPr>
              <a:t>Розробила: учитель біології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</a:rPr>
              <a:t>Дем</a:t>
            </a:r>
            <a:r>
              <a:rPr lang="en-US" dirty="0" smtClean="0">
                <a:solidFill>
                  <a:schemeClr val="tx2"/>
                </a:solidFill>
              </a:rPr>
              <a:t>’</a:t>
            </a:r>
            <a:r>
              <a:rPr lang="uk-UA" dirty="0" smtClean="0">
                <a:solidFill>
                  <a:schemeClr val="tx2"/>
                </a:solidFill>
              </a:rPr>
              <a:t>янівської ЗОШ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</a:rPr>
              <a:t>Першотравневої районної ради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</a:rPr>
              <a:t> Донецької області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</a:rPr>
              <a:t> Ліхачова Ірина Євгенівна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572000" y="1357298"/>
            <a:ext cx="4572000" cy="500066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071678"/>
            <a:ext cx="2928958" cy="417672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Ідею про те,що</a:t>
            </a:r>
          </a:p>
          <a:p>
            <a:pPr>
              <a:buNone/>
            </a:pPr>
            <a:r>
              <a:rPr lang="uk-UA" sz="2400" dirty="0" smtClean="0"/>
              <a:t>вся психічна</a:t>
            </a:r>
          </a:p>
          <a:p>
            <a:pPr>
              <a:buNone/>
            </a:pPr>
            <a:r>
              <a:rPr lang="uk-UA" sz="2400" dirty="0" smtClean="0"/>
              <a:t>діяльність людини</a:t>
            </a:r>
          </a:p>
          <a:p>
            <a:pPr>
              <a:buNone/>
            </a:pPr>
            <a:r>
              <a:rPr lang="uk-UA" sz="2400" dirty="0" smtClean="0"/>
              <a:t> є рефлекторною,</a:t>
            </a:r>
          </a:p>
          <a:p>
            <a:pPr>
              <a:buNone/>
            </a:pPr>
            <a:r>
              <a:rPr lang="uk-UA" sz="2400" dirty="0" smtClean="0"/>
              <a:t>вперше висловив </a:t>
            </a:r>
          </a:p>
          <a:p>
            <a:pPr>
              <a:buNone/>
            </a:pPr>
            <a:r>
              <a:rPr lang="uk-UA" sz="2400" dirty="0" smtClean="0"/>
              <a:t>1863 року </a:t>
            </a:r>
          </a:p>
          <a:p>
            <a:pPr>
              <a:buNone/>
            </a:pPr>
            <a:r>
              <a:rPr lang="uk-UA" sz="2400" b="1" dirty="0" smtClean="0"/>
              <a:t>Іван Михайлович Сєченов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Водолей\Picture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3714776" cy="3863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715016"/>
            <a:ext cx="160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b="1" dirty="0" smtClean="0"/>
              <a:t>І . М . Сєченов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долей\Pictures\Ivan_Pavlov_(Nobel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3131726" cy="4429156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 rot="10800000">
            <a:off x="4000496" y="1285860"/>
            <a:ext cx="5143504" cy="5143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57298"/>
            <a:ext cx="4000528" cy="4800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Вчення про вищу нервову діяльність розробив </a:t>
            </a:r>
            <a:r>
              <a:rPr lang="uk-UA" b="1" dirty="0" smtClean="0"/>
              <a:t>Іван Петрович Павлов </a:t>
            </a:r>
            <a:r>
              <a:rPr lang="uk-UA" dirty="0" smtClean="0"/>
              <a:t>– видатний російський  фізіолог, академік (з 1907 р.), лауреат Нобелівської премії      (1904 р.)</a:t>
            </a:r>
          </a:p>
          <a:p>
            <a:r>
              <a:rPr lang="uk-UA" dirty="0" smtClean="0"/>
              <a:t>Природжені реакції на дію подразника І. П . Павлов назвав безумовно-рефлекторною діяльністю. Вони успадковуються і є характерними для того чи іншого виду організмів.</a:t>
            </a:r>
          </a:p>
          <a:p>
            <a:r>
              <a:rPr lang="uk-UA" dirty="0" smtClean="0"/>
              <a:t>   Упродовж життя в кожної особини формується багато нових рефлекторних реакцій, так званих набутих, характерних тільки для неї. Набуті реакції організму              І. П . Павлов визначив як умовно-рефлекторною діяльність. 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6000768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І. П . Павлов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143108" y="1428736"/>
            <a:ext cx="6143668" cy="485778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Домашнє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500174"/>
            <a:ext cx="6422540" cy="412434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  </a:t>
            </a:r>
            <a:r>
              <a:rPr lang="uk-UA" dirty="0" smtClean="0">
                <a:solidFill>
                  <a:srgbClr val="002060"/>
                </a:solidFill>
              </a:rPr>
              <a:t>Опрацювати § 9, відповісти на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запитання ?1,2,3 с.41(усно) – 7балів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Опрацювати § 9, вивчити визначення,</a:t>
            </a:r>
          </a:p>
          <a:p>
            <a:pPr lvl="0">
              <a:buNone/>
            </a:pPr>
            <a:r>
              <a:rPr lang="uk-UA" dirty="0" smtClean="0">
                <a:solidFill>
                  <a:srgbClr val="002060"/>
                </a:solidFill>
              </a:rPr>
              <a:t>відповісти на запитання ! 2 с.40 – 9балів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Опрацювати § 9, вивчити визначення,</a:t>
            </a:r>
          </a:p>
          <a:p>
            <a:pPr lvl="0">
              <a:buNone/>
            </a:pPr>
            <a:r>
              <a:rPr lang="uk-UA" dirty="0" smtClean="0">
                <a:solidFill>
                  <a:srgbClr val="002060"/>
                </a:solidFill>
              </a:rPr>
              <a:t>підготувати повідомлення про</a:t>
            </a:r>
          </a:p>
          <a:p>
            <a:pPr lvl="0">
              <a:buNone/>
            </a:pPr>
            <a:r>
              <a:rPr lang="uk-UA" dirty="0" smtClean="0">
                <a:solidFill>
                  <a:srgbClr val="002060"/>
                </a:solidFill>
              </a:rPr>
              <a:t>діяльність видатних фізіологів</a:t>
            </a:r>
          </a:p>
          <a:p>
            <a:pPr lvl="0">
              <a:buNone/>
            </a:pPr>
            <a:r>
              <a:rPr lang="uk-UA" dirty="0" smtClean="0">
                <a:solidFill>
                  <a:srgbClr val="002060"/>
                </a:solidFill>
              </a:rPr>
              <a:t>І.П.Павлова, І. М. Сєченова (на вибір) –               12 балів.</a:t>
            </a:r>
          </a:p>
          <a:p>
            <a:endParaRPr lang="uk-UA" dirty="0"/>
          </a:p>
        </p:txBody>
      </p:sp>
      <p:pic>
        <p:nvPicPr>
          <p:cNvPr id="5" name="Picture 4" descr="225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66"/>
            <a:ext cx="85567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 інформації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uk-UA" dirty="0" smtClean="0"/>
              <a:t>Біологія людини: Підруч. для 9 кл. </a:t>
            </a:r>
            <a:r>
              <a:rPr lang="uk-UA" dirty="0" smtClean="0"/>
              <a:t>серед.</a:t>
            </a:r>
          </a:p>
          <a:p>
            <a:pPr>
              <a:buNone/>
              <a:defRPr/>
            </a:pPr>
            <a:r>
              <a:rPr lang="uk-UA" dirty="0" smtClean="0"/>
              <a:t>загальноосвіт</a:t>
            </a:r>
            <a:r>
              <a:rPr lang="uk-UA" dirty="0" smtClean="0"/>
              <a:t>. навч. закл. / М.Н. Шабатура, </a:t>
            </a:r>
            <a:endParaRPr lang="uk-UA" dirty="0" smtClean="0"/>
          </a:p>
          <a:p>
            <a:pPr>
              <a:buNone/>
              <a:defRPr/>
            </a:pPr>
            <a:r>
              <a:rPr lang="uk-UA" dirty="0" smtClean="0"/>
              <a:t>Н.Ю</a:t>
            </a:r>
            <a:r>
              <a:rPr lang="uk-UA" dirty="0" smtClean="0"/>
              <a:t>. Матяш, В.О. Мотузний.  - 2-ге вид. </a:t>
            </a:r>
            <a:r>
              <a:rPr lang="uk-UA" dirty="0" smtClean="0"/>
              <a:t>перероб.</a:t>
            </a:r>
          </a:p>
          <a:p>
            <a:pPr>
              <a:buNone/>
              <a:defRPr/>
            </a:pPr>
            <a:r>
              <a:rPr lang="uk-UA" dirty="0" smtClean="0"/>
              <a:t>К</a:t>
            </a:r>
            <a:r>
              <a:rPr lang="uk-UA" dirty="0" smtClean="0"/>
              <a:t>.: Генеза, 2001. – 176 с.: іл.</a:t>
            </a:r>
          </a:p>
          <a:p>
            <a:pPr>
              <a:defRPr/>
            </a:pPr>
            <a:r>
              <a:rPr lang="en-GB" dirty="0" smtClean="0"/>
              <a:t>CD</a:t>
            </a:r>
            <a:r>
              <a:rPr lang="uk-UA" dirty="0" smtClean="0"/>
              <a:t> Віртуальна лабораторія «Біологія </a:t>
            </a:r>
            <a:r>
              <a:rPr lang="uk-UA" dirty="0" smtClean="0"/>
              <a:t>людини.</a:t>
            </a:r>
          </a:p>
          <a:p>
            <a:pPr>
              <a:buNone/>
              <a:defRPr/>
            </a:pPr>
            <a:r>
              <a:rPr lang="uk-UA" dirty="0" smtClean="0"/>
              <a:t>8-9 </a:t>
            </a:r>
            <a:r>
              <a:rPr lang="uk-UA" dirty="0" smtClean="0"/>
              <a:t>клас» </a:t>
            </a:r>
            <a:r>
              <a:rPr lang="uk-UA" dirty="0" smtClean="0"/>
              <a:t>(</a:t>
            </a:r>
            <a:r>
              <a:rPr lang="uk-UA" dirty="0" smtClean="0"/>
              <a:t>версія 1.0 ЗАТ „ Транспортні системи ”);</a:t>
            </a:r>
          </a:p>
          <a:p>
            <a:pPr>
              <a:defRPr/>
            </a:pPr>
            <a:r>
              <a:rPr lang="en-GB" dirty="0" smtClean="0"/>
              <a:t>CD</a:t>
            </a:r>
            <a:r>
              <a:rPr lang="uk-UA" dirty="0" smtClean="0"/>
              <a:t> Наочний довідник „ Біологія ” ТОВ „ Веста </a:t>
            </a:r>
            <a:r>
              <a:rPr lang="uk-UA" dirty="0" smtClean="0"/>
              <a:t>”,</a:t>
            </a:r>
          </a:p>
          <a:p>
            <a:pPr>
              <a:buNone/>
              <a:defRPr/>
            </a:pPr>
            <a:r>
              <a:rPr lang="uk-UA" dirty="0" smtClean="0"/>
              <a:t>2007</a:t>
            </a:r>
            <a:r>
              <a:rPr lang="uk-UA" dirty="0" smtClean="0"/>
              <a:t>;</a:t>
            </a:r>
          </a:p>
          <a:p>
            <a:pPr>
              <a:defRPr/>
            </a:pPr>
            <a:r>
              <a:rPr lang="en-US" dirty="0" smtClean="0"/>
              <a:t>CD </a:t>
            </a:r>
            <a:r>
              <a:rPr lang="uk-UA" dirty="0" smtClean="0"/>
              <a:t>енциклопедія «</a:t>
            </a:r>
            <a:r>
              <a:rPr lang="en-US" dirty="0" smtClean="0"/>
              <a:t>Encarta</a:t>
            </a:r>
            <a:r>
              <a:rPr lang="uk-UA" dirty="0" smtClean="0"/>
              <a:t>»;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defRPr/>
            </a:pPr>
            <a:r>
              <a:rPr lang="en-US" dirty="0" smtClean="0"/>
              <a:t>DVD</a:t>
            </a:r>
            <a:r>
              <a:rPr lang="uk-UA" dirty="0" smtClean="0"/>
              <a:t> Большая инциклопедия Кирилла </a:t>
            </a:r>
            <a:r>
              <a:rPr lang="uk-UA" dirty="0" smtClean="0"/>
              <a:t>и</a:t>
            </a:r>
          </a:p>
          <a:p>
            <a:pPr>
              <a:buNone/>
              <a:defRPr/>
            </a:pPr>
            <a:r>
              <a:rPr lang="uk-UA" dirty="0" smtClean="0"/>
              <a:t>Мефодия</a:t>
            </a:r>
            <a:r>
              <a:rPr lang="uk-UA" dirty="0" smtClean="0"/>
              <a:t>, </a:t>
            </a:r>
            <a:r>
              <a:rPr lang="uk-UA" dirty="0" smtClean="0"/>
              <a:t>2006.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Тема: Вища нервова діяльність людини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Задачи уроку: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uk-UA" sz="1800" b="1" i="1" dirty="0" smtClean="0">
                <a:solidFill>
                  <a:srgbClr val="002060"/>
                </a:solidFill>
              </a:rPr>
              <a:t>Вивчити поняття вища нервова діяльність ”, безумовно-рефлекторна діяльність ”, умовно-рефлекторна діяльність ” людини, поведінкові  реакції ”, психічні процеси ”</a:t>
            </a:r>
            <a:r>
              <a:rPr lang="uk-UA" sz="1800" b="1" dirty="0" smtClean="0">
                <a:solidFill>
                  <a:srgbClr val="002060"/>
                </a:solidFill>
              </a:rPr>
              <a:t>.</a:t>
            </a:r>
          </a:p>
          <a:p>
            <a:pPr marL="596646" lvl="0" indent="-514350">
              <a:buClrTx/>
              <a:buFont typeface="+mj-lt"/>
              <a:buAutoNum type="arabicPeriod"/>
            </a:pPr>
            <a:r>
              <a:rPr lang="uk-UA" sz="1800" b="1" i="1" dirty="0" smtClean="0">
                <a:solidFill>
                  <a:srgbClr val="002060"/>
                </a:solidFill>
              </a:rPr>
              <a:t>  Навчитися застосовувати знання на практиці.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uk-UA" sz="1800" b="1" i="1" dirty="0" smtClean="0">
                <a:solidFill>
                  <a:srgbClr val="002060"/>
                </a:solidFill>
              </a:rPr>
              <a:t>Усвідомити  важливість дотримуватись режиму праці й відпочинку, правил розумової діяльності</a:t>
            </a:r>
            <a:r>
              <a:rPr lang="uk-UA" sz="1800" b="1" dirty="0" smtClean="0"/>
              <a:t>.</a:t>
            </a:r>
          </a:p>
          <a:p>
            <a:pPr marL="596646" indent="-514350">
              <a:buClrTx/>
              <a:buFont typeface="+mj-lt"/>
              <a:buAutoNum type="arabicPeriod"/>
            </a:pPr>
            <a:endParaRPr lang="uk-UA" sz="1800" dirty="0" smtClean="0">
              <a:solidFill>
                <a:srgbClr val="002060"/>
              </a:solidFill>
            </a:endParaRPr>
          </a:p>
          <a:p>
            <a:pPr marL="596646" indent="-514350">
              <a:buClrTx/>
              <a:buNone/>
            </a:pPr>
            <a:endParaRPr lang="uk-UA" sz="1800" dirty="0">
              <a:solidFill>
                <a:srgbClr val="002060"/>
              </a:solidFill>
            </a:endParaRPr>
          </a:p>
        </p:txBody>
      </p:sp>
      <p:pic>
        <p:nvPicPr>
          <p:cNvPr id="4" name="Picture 4" descr="2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000504"/>
            <a:ext cx="102311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несколько документов 4"/>
          <p:cNvSpPr/>
          <p:nvPr/>
        </p:nvSpPr>
        <p:spPr>
          <a:xfrm>
            <a:off x="5072066" y="1500174"/>
            <a:ext cx="3643338" cy="4714908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Епіграф 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428868"/>
            <a:ext cx="3790184" cy="3124208"/>
          </a:xfrm>
          <a:prstGeom prst="flowChartInternalStorage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Душа синяя – синяя,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Своя, а недотрога…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Поехать бы в себя,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Да дальняя дорога.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Е. Евтушенко   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C:\Users\Водолей\Pictures\Евгений Евтуш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2872761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715016"/>
            <a:ext cx="179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 Е. Евтушенко   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6147638" cy="1143000"/>
          </a:xfrm>
        </p:spPr>
        <p:txBody>
          <a:bodyPr/>
          <a:lstStyle/>
          <a:p>
            <a:pPr algn="ctr"/>
            <a:r>
              <a:rPr lang="uk-UA" dirty="0" smtClean="0"/>
              <a:t>“ Пізнай самого себе 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4714884"/>
            <a:ext cx="7212328" cy="1928802"/>
          </a:xfrm>
          <a:prstGeom prst="horizontalScroll">
            <a:avLst>
              <a:gd name="adj" fmla="val 1871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1800" dirty="0" smtClean="0"/>
              <a:t>      На колоні при вході до храму Аполлона  у </a:t>
            </a:r>
            <a:r>
              <a:rPr lang="uk-UA" sz="1800" dirty="0" smtClean="0"/>
              <a:t>місті </a:t>
            </a:r>
            <a:r>
              <a:rPr lang="uk-UA" sz="1800" dirty="0" smtClean="0"/>
              <a:t>Дельфах, що в Греції, викарбовано напис: “ Пізнай самого себе ”. Ці слова були гаслом цілого філософського вчення. Це вчення давньогрецьких філософів можна сьогодні трактувати так: для проникнення в таємниці природи і навколишнього світу велике значення має самопізнання.</a:t>
            </a:r>
            <a:endParaRPr lang="uk-UA" sz="1800" dirty="0"/>
          </a:p>
        </p:txBody>
      </p:sp>
      <p:pic>
        <p:nvPicPr>
          <p:cNvPr id="2050" name="Picture 2" descr="C:\Users\Водолей\Pictures\greece_del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1685616" cy="1500198"/>
          </a:xfrm>
          <a:prstGeom prst="rect">
            <a:avLst/>
          </a:prstGeom>
          <a:noFill/>
        </p:spPr>
      </p:pic>
      <p:pic>
        <p:nvPicPr>
          <p:cNvPr id="2051" name="Picture 3" descr="C:\Users\Водолей\Pictures\Храм Аполона в Дельф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5715040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571744"/>
            <a:ext cx="1675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/>
              <a:t> </a:t>
            </a:r>
            <a:r>
              <a:rPr lang="uk-UA" sz="1200" b="1" dirty="0" smtClean="0"/>
              <a:t>Греція,   </a:t>
            </a:r>
            <a:r>
              <a:rPr lang="uk-UA" sz="1200" b="1" dirty="0" smtClean="0"/>
              <a:t>м. </a:t>
            </a:r>
            <a:r>
              <a:rPr lang="uk-UA" sz="1200" b="1" dirty="0" smtClean="0"/>
              <a:t>Дельфи,</a:t>
            </a:r>
            <a:endParaRPr lang="uk-UA" sz="1200" b="1" dirty="0" smtClean="0"/>
          </a:p>
          <a:p>
            <a:pPr algn="ctr"/>
            <a:r>
              <a:rPr lang="uk-UA" sz="1200" b="1" dirty="0" smtClean="0"/>
              <a:t>Храм Аполлона</a:t>
            </a:r>
            <a:endParaRPr lang="uk-U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dirty="0" smtClean="0"/>
              <a:t>Згадайте які функції виконує нервова система в організмі людини?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447800"/>
            <a:ext cx="3075804" cy="48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(ЦНС): </a:t>
            </a:r>
          </a:p>
          <a:p>
            <a:pPr>
              <a:buNone/>
            </a:pPr>
            <a:r>
              <a:rPr lang="en-US" dirty="0" smtClean="0"/>
              <a:t>I. </a:t>
            </a:r>
            <a:r>
              <a:rPr lang="uk-UA" dirty="0" smtClean="0"/>
              <a:t>Шийні нерви. </a:t>
            </a:r>
          </a:p>
          <a:p>
            <a:pPr>
              <a:buNone/>
            </a:pPr>
            <a:r>
              <a:rPr lang="en-US" dirty="0" smtClean="0"/>
              <a:t>II. </a:t>
            </a:r>
            <a:r>
              <a:rPr lang="uk-UA" dirty="0" smtClean="0"/>
              <a:t>Грудні нерви. </a:t>
            </a:r>
          </a:p>
          <a:p>
            <a:pPr marL="653796" indent="-571500">
              <a:buNone/>
            </a:pPr>
            <a:r>
              <a:rPr lang="uk-UA" b="1" dirty="0" smtClean="0"/>
              <a:t>ІІІ</a:t>
            </a:r>
            <a:r>
              <a:rPr lang="uk-UA" dirty="0" smtClean="0"/>
              <a:t>. Поперекові нерви. </a:t>
            </a:r>
          </a:p>
          <a:p>
            <a:pPr marL="653796" indent="-571500">
              <a:buNone/>
            </a:pPr>
            <a:r>
              <a:rPr lang="en-US" dirty="0" smtClean="0"/>
              <a:t>IV. </a:t>
            </a:r>
            <a:r>
              <a:rPr lang="uk-UA" dirty="0" smtClean="0"/>
              <a:t>Крижові нерви.</a:t>
            </a:r>
          </a:p>
          <a:p>
            <a:pPr marL="653796" indent="-571500">
              <a:buNone/>
            </a:pPr>
            <a:r>
              <a:rPr lang="en-US" dirty="0" smtClean="0"/>
              <a:t>V. </a:t>
            </a:r>
            <a:r>
              <a:rPr lang="uk-UA" dirty="0" smtClean="0"/>
              <a:t>Куприкові нерви. </a:t>
            </a:r>
          </a:p>
          <a:p>
            <a:pPr marL="653796" indent="-571500">
              <a:buNone/>
            </a:pPr>
            <a:r>
              <a:rPr lang="uk-UA" dirty="0" smtClean="0"/>
              <a:t>1.Головний мозок. </a:t>
            </a:r>
          </a:p>
          <a:p>
            <a:pPr marL="653796" indent="-571500">
              <a:buNone/>
            </a:pPr>
            <a:r>
              <a:rPr lang="uk-UA" dirty="0" smtClean="0"/>
              <a:t>2. Проміжний мозок.</a:t>
            </a:r>
          </a:p>
          <a:p>
            <a:pPr marL="653796" indent="-571500">
              <a:buNone/>
            </a:pPr>
            <a:r>
              <a:rPr lang="uk-UA" dirty="0" smtClean="0"/>
              <a:t>3. Середній мозок.</a:t>
            </a:r>
          </a:p>
          <a:p>
            <a:pPr marL="653796" indent="-571500">
              <a:buNone/>
            </a:pPr>
            <a:r>
              <a:rPr lang="uk-UA" dirty="0" smtClean="0"/>
              <a:t>4. Варолієв міст.</a:t>
            </a:r>
          </a:p>
          <a:p>
            <a:pPr marL="653796" indent="-571500">
              <a:buNone/>
            </a:pPr>
            <a:r>
              <a:rPr lang="uk-UA" dirty="0" smtClean="0"/>
              <a:t>5. Мозочок.</a:t>
            </a:r>
          </a:p>
          <a:p>
            <a:pPr marL="653796" indent="-571500">
              <a:buNone/>
            </a:pPr>
            <a:r>
              <a:rPr lang="uk-UA" dirty="0" smtClean="0"/>
              <a:t>6. Довгастий мозок.</a:t>
            </a:r>
          </a:p>
          <a:p>
            <a:pPr marL="653796" indent="-571500">
              <a:buNone/>
            </a:pPr>
            <a:r>
              <a:rPr lang="uk-UA" dirty="0" smtClean="0"/>
              <a:t> 7. Спинний мозок.</a:t>
            </a:r>
          </a:p>
          <a:p>
            <a:pPr marL="653796" indent="-571500">
              <a:buNone/>
            </a:pPr>
            <a:r>
              <a:rPr lang="uk-UA" dirty="0" smtClean="0"/>
              <a:t>8. Шийне потовщення.</a:t>
            </a:r>
          </a:p>
          <a:p>
            <a:pPr marL="653796" indent="-571500">
              <a:buNone/>
            </a:pPr>
            <a:r>
              <a:rPr lang="uk-UA" dirty="0" smtClean="0"/>
              <a:t>9. Поперекове потовщення.</a:t>
            </a:r>
          </a:p>
          <a:p>
            <a:pPr marL="653796" indent="-571500">
              <a:buNone/>
            </a:pPr>
            <a:r>
              <a:rPr lang="uk-UA" dirty="0" smtClean="0"/>
              <a:t>10. «Кінський хвіст».</a:t>
            </a:r>
            <a:endParaRPr lang="uk-UA" dirty="0"/>
          </a:p>
        </p:txBody>
      </p:sp>
      <p:pic>
        <p:nvPicPr>
          <p:cNvPr id="3074" name="Picture 2" descr="C:\Users\Водолей\Pictures\200px-Центральная_нервная_система-Central_nervous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2062128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3572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Центральна нервова система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2795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Термінологічний словничок</a:t>
            </a:r>
            <a:endParaRPr lang="uk-UA" dirty="0"/>
          </a:p>
        </p:txBody>
      </p:sp>
      <p:pic>
        <p:nvPicPr>
          <p:cNvPr id="4" name="Picture 4" descr="03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89"/>
            <a:ext cx="1857388" cy="1707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2521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43042" y="1428736"/>
            <a:ext cx="64294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Гіпотеза </a:t>
            </a:r>
            <a:r>
              <a:rPr lang="uk-UA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науково обґрунтоване припущення . </a:t>
            </a:r>
            <a:endPara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необхідна умова життєдіяльності та розвитку організму</a:t>
            </a:r>
            <a:r>
              <a:rPr lang="uk-UA" dirty="0" smtClean="0"/>
              <a:t> . </a:t>
            </a:r>
            <a:r>
              <a:rPr lang="uk-UA" dirty="0" smtClean="0">
                <a:solidFill>
                  <a:srgbClr val="002060"/>
                </a:solidFill>
              </a:rPr>
              <a:t>Брак чогось для підтримки життя й розвитку організму викликає особливий стан , що зветься потребою.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48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Психіка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результат діяльності мозку,</a:t>
            </a:r>
            <a:r>
              <a:rPr kumimoji="0" lang="uk-UA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якому відбуваються зовнішні події і внутрішній стан організму.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48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Поведінка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реакції організмів на зміну умов  навколишнього середовища, які регулюють взаємозв'язки організму з довкіллям.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48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відповідь організму на дію зовнішнього середовища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Психофізіологія</a:t>
            </a:r>
            <a:r>
              <a:rPr lang="uk-UA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наука, яка вивчає вищу нервову  діяльність, фізіологія психічних процесів  та поведінку людини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2190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3600" dirty="0" smtClean="0"/>
              <a:t>Гіпотези походження психічної діяльності людини</a:t>
            </a:r>
            <a:endParaRPr lang="uk-UA" sz="3600" dirty="0"/>
          </a:p>
        </p:txBody>
      </p:sp>
      <p:pic>
        <p:nvPicPr>
          <p:cNvPr id="3074" name="Picture 2" descr="C:\Program Files\Microsoft Office\MEDIA\CAGCAT10\j023468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1"/>
            <a:ext cx="3357586" cy="19781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1571612"/>
            <a:ext cx="400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 Щодо походження психічної діяльності людини здавна існували два погляди.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 Згідно з одним поглядом, психіка є результатом діяльності мозку, в якому відбиваються зовнішні події і внутрішній стан організму. Завдяки діяльності мозку людина оцінює різноманітні явища і події й відповідним чином реагує на них.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  Згідно з другим поглядом (релігійним) поведінкою людини керує нематеріальна душа, яка утворена надприродними силами , що перебувають поза організмом людини. Ці дві гіпотези про природу психіки існують і тепер. </a:t>
            </a:r>
            <a:endParaRPr lang="uk-UA" dirty="0"/>
          </a:p>
        </p:txBody>
      </p:sp>
      <p:pic>
        <p:nvPicPr>
          <p:cNvPr id="6" name="Picture 4" descr="IMG_0001"/>
          <p:cNvPicPr>
            <a:picLocks noChangeAspect="1" noChangeArrowheads="1"/>
          </p:cNvPicPr>
          <p:nvPr/>
        </p:nvPicPr>
        <p:blipFill>
          <a:blip r:embed="rId3" cstate="print"/>
          <a:srcRect l="8076" t="10184" r="44113" b="40755"/>
          <a:stretch>
            <a:fillRect/>
          </a:stretch>
        </p:blipFill>
        <p:spPr bwMode="auto">
          <a:xfrm>
            <a:off x="1214414" y="3805270"/>
            <a:ext cx="3610532" cy="269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долей\Pictures\Рене Дека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3714776" cy="4665759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4929190" y="1214422"/>
            <a:ext cx="4071966" cy="521497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785926"/>
            <a:ext cx="2928958" cy="4286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800" dirty="0" smtClean="0"/>
              <a:t>Вперше поняття</a:t>
            </a:r>
          </a:p>
          <a:p>
            <a:pPr>
              <a:buNone/>
            </a:pPr>
            <a:r>
              <a:rPr lang="uk-UA" sz="2800" b="1" i="1" dirty="0" smtClean="0"/>
              <a:t>“ рефлекс ” </a:t>
            </a:r>
            <a:r>
              <a:rPr lang="uk-UA" sz="2800" dirty="0" smtClean="0"/>
              <a:t>(від лат.</a:t>
            </a:r>
          </a:p>
          <a:p>
            <a:pPr>
              <a:buNone/>
            </a:pPr>
            <a:r>
              <a:rPr lang="uk-UA" sz="2800" i="1" dirty="0" smtClean="0"/>
              <a:t>рефлексус – відбиття)</a:t>
            </a:r>
          </a:p>
          <a:p>
            <a:pPr>
              <a:buNone/>
            </a:pPr>
            <a:r>
              <a:rPr lang="uk-UA" sz="2800" i="1" dirty="0" smtClean="0"/>
              <a:t>як відповідь на дію</a:t>
            </a:r>
          </a:p>
          <a:p>
            <a:pPr>
              <a:buNone/>
            </a:pPr>
            <a:r>
              <a:rPr lang="uk-UA" sz="2800" i="1" dirty="0" smtClean="0"/>
              <a:t>Зовнішнього</a:t>
            </a:r>
          </a:p>
          <a:p>
            <a:pPr>
              <a:buNone/>
            </a:pPr>
            <a:r>
              <a:rPr lang="uk-UA" sz="2800" i="1" dirty="0" smtClean="0"/>
              <a:t>середовища ввів в науку</a:t>
            </a:r>
          </a:p>
          <a:p>
            <a:pPr>
              <a:buNone/>
            </a:pPr>
            <a:r>
              <a:rPr lang="uk-UA" sz="2800" i="1" dirty="0" smtClean="0"/>
              <a:t>в Х</a:t>
            </a:r>
            <a:r>
              <a:rPr lang="en-US" sz="2800" i="1" dirty="0" smtClean="0"/>
              <a:t>V</a:t>
            </a:r>
            <a:r>
              <a:rPr lang="uk-UA" sz="2800" i="1" dirty="0" smtClean="0"/>
              <a:t>ІІ столітті</a:t>
            </a:r>
          </a:p>
          <a:p>
            <a:pPr>
              <a:buNone/>
            </a:pPr>
            <a:r>
              <a:rPr lang="uk-UA" sz="2800" i="1" dirty="0" smtClean="0"/>
              <a:t>французький філософ</a:t>
            </a:r>
          </a:p>
          <a:p>
            <a:pPr>
              <a:buNone/>
            </a:pPr>
            <a:r>
              <a:rPr lang="uk-UA" sz="2800" b="1" dirty="0" smtClean="0"/>
              <a:t>Рене Декарт.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14364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/>
              <a:t>Рене Декарт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10800000">
            <a:off x="4571968" y="1285860"/>
            <a:ext cx="4357750" cy="5214974"/>
          </a:xfrm>
          <a:prstGeom prst="verticalScroll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500174"/>
            <a:ext cx="3218680" cy="4800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Чеський  фізіолог </a:t>
            </a:r>
          </a:p>
          <a:p>
            <a:pPr>
              <a:buNone/>
            </a:pPr>
            <a:r>
              <a:rPr lang="uk-UA" b="1" dirty="0" smtClean="0"/>
              <a:t>Їржи Прохаска </a:t>
            </a:r>
            <a:r>
              <a:rPr lang="uk-UA" dirty="0" smtClean="0"/>
              <a:t>(1749-1820)</a:t>
            </a:r>
          </a:p>
          <a:p>
            <a:pPr>
              <a:buNone/>
            </a:pPr>
            <a:r>
              <a:rPr lang="uk-UA" dirty="0" smtClean="0"/>
              <a:t>довів, що рефлекси</a:t>
            </a:r>
          </a:p>
          <a:p>
            <a:pPr>
              <a:buNone/>
            </a:pPr>
            <a:r>
              <a:rPr lang="uk-UA" dirty="0" smtClean="0"/>
              <a:t>відбуваються за</a:t>
            </a:r>
          </a:p>
          <a:p>
            <a:pPr>
              <a:buNone/>
            </a:pPr>
            <a:r>
              <a:rPr lang="uk-UA" dirty="0" smtClean="0"/>
              <a:t>допомогою нервової</a:t>
            </a:r>
          </a:p>
          <a:p>
            <a:pPr>
              <a:buNone/>
            </a:pPr>
            <a:r>
              <a:rPr lang="uk-UA" dirty="0" smtClean="0"/>
              <a:t>системи.</a:t>
            </a:r>
          </a:p>
        </p:txBody>
      </p:sp>
      <p:pic>
        <p:nvPicPr>
          <p:cNvPr id="1026" name="Picture 2" descr="C:\Users\Водолей\Pictures\depression-vihod-glavnoi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320164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</TotalTime>
  <Words>770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Конструктор уроку біології</vt:lpstr>
      <vt:lpstr>Тема: Вища нервова діяльність людини</vt:lpstr>
      <vt:lpstr>Епіграф   </vt:lpstr>
      <vt:lpstr>“ Пізнай самого себе ”</vt:lpstr>
      <vt:lpstr>Згадайте які функції виконує нервова система в організмі людини?</vt:lpstr>
      <vt:lpstr>Термінологічний словничок</vt:lpstr>
      <vt:lpstr> Гіпотези походження психічної діяльності людини</vt:lpstr>
      <vt:lpstr>Історична довідка</vt:lpstr>
      <vt:lpstr>Історична довідка</vt:lpstr>
      <vt:lpstr>Історична довідка</vt:lpstr>
      <vt:lpstr>Історична довідка</vt:lpstr>
      <vt:lpstr>Домашнє завдання</vt:lpstr>
      <vt:lpstr>Джерела інформації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уроку біології</dc:title>
  <dc:creator>Водолей</dc:creator>
  <cp:lastModifiedBy>Водолей</cp:lastModifiedBy>
  <cp:revision>39</cp:revision>
  <dcterms:created xsi:type="dcterms:W3CDTF">2011-09-29T19:31:46Z</dcterms:created>
  <dcterms:modified xsi:type="dcterms:W3CDTF">2011-10-01T21:28:48Z</dcterms:modified>
</cp:coreProperties>
</file>