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2F24D-5855-4F53-828E-D72D0D4393F0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64E3F4-DFC3-4CA9-A0D4-B5BC0C8EF6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2F24D-5855-4F53-828E-D72D0D4393F0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64E3F4-DFC3-4CA9-A0D4-B5BC0C8E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2F24D-5855-4F53-828E-D72D0D4393F0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64E3F4-DFC3-4CA9-A0D4-B5BC0C8E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2F24D-5855-4F53-828E-D72D0D4393F0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64E3F4-DFC3-4CA9-A0D4-B5BC0C8E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2F24D-5855-4F53-828E-D72D0D4393F0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64E3F4-DFC3-4CA9-A0D4-B5BC0C8EF6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2F24D-5855-4F53-828E-D72D0D4393F0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64E3F4-DFC3-4CA9-A0D4-B5BC0C8E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2F24D-5855-4F53-828E-D72D0D4393F0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64E3F4-DFC3-4CA9-A0D4-B5BC0C8E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2F24D-5855-4F53-828E-D72D0D4393F0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64E3F4-DFC3-4CA9-A0D4-B5BC0C8E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2F24D-5855-4F53-828E-D72D0D4393F0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64E3F4-DFC3-4CA9-A0D4-B5BC0C8EF60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2F24D-5855-4F53-828E-D72D0D4393F0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64E3F4-DFC3-4CA9-A0D4-B5BC0C8E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2F24D-5855-4F53-828E-D72D0D4393F0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64E3F4-DFC3-4CA9-A0D4-B5BC0C8EF6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22F24D-5855-4F53-828E-D72D0D4393F0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64E3F4-DFC3-4CA9-A0D4-B5BC0C8EF60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Функціональна </a:t>
            </a:r>
            <a:br>
              <a:rPr lang="uk-UA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асиметрія головного мозку</a:t>
            </a:r>
            <a:endPara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077090"/>
            <a:ext cx="7406640" cy="1872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Учитель </a:t>
            </a:r>
            <a:r>
              <a:rPr lang="uk-UA" sz="2400" b="1" i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біологіі</a:t>
            </a:r>
            <a:r>
              <a:rPr lang="ru-RU" sz="2400" b="1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вищої</a:t>
            </a:r>
            <a:r>
              <a:rPr lang="ru-RU" sz="2400" b="1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категорії</a:t>
            </a:r>
            <a:endParaRPr lang="ru-RU" sz="2400" b="1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uk-UA" sz="2400" b="1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СШ № 66 </a:t>
            </a:r>
            <a:r>
              <a:rPr lang="uk-UA" sz="2400" b="1" i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м.Маріуполя</a:t>
            </a:r>
            <a:endParaRPr lang="uk-UA" sz="2400" b="1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uk-UA" sz="2400" b="1" i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Шалдирван</a:t>
            </a:r>
            <a:r>
              <a:rPr lang="uk-UA" sz="2400" b="1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Ольга Володимирівна</a:t>
            </a:r>
            <a:endParaRPr lang="uk-UA" sz="2400" b="1" i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50" y="1844780"/>
            <a:ext cx="24384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4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i="1" dirty="0" smtClean="0">
                <a:latin typeface="Cambria Math" pitchFamily="18" charset="0"/>
                <a:ea typeface="Cambria Math" pitchFamily="18" charset="0"/>
              </a:rPr>
              <a:t>Завдання 2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80" y="2132820"/>
            <a:ext cx="33337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2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i="1" dirty="0" smtClean="0">
                <a:latin typeface="Cambria Math" pitchFamily="18" charset="0"/>
                <a:ea typeface="Cambria Math" pitchFamily="18" charset="0"/>
              </a:rPr>
              <a:t>Завдання № 3</a:t>
            </a:r>
            <a:endParaRPr lang="ru-RU" sz="40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8077" y="2351402"/>
            <a:ext cx="2993395" cy="29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4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30" y="26056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i="1" dirty="0" smtClean="0">
                <a:latin typeface="Cambria Math" pitchFamily="18" charset="0"/>
                <a:ea typeface="Cambria Math" pitchFamily="18" charset="0"/>
              </a:rPr>
              <a:t>Завдання № 4</a:t>
            </a:r>
            <a:endParaRPr lang="ru-RU" sz="40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3310" y="1866728"/>
            <a:ext cx="5742930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7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i="1" dirty="0" smtClean="0">
                <a:latin typeface="Cambria Math" pitchFamily="18" charset="0"/>
                <a:ea typeface="Cambria Math" pitchFamily="18" charset="0"/>
              </a:rPr>
              <a:t>Завдання № 5</a:t>
            </a:r>
            <a:endParaRPr lang="ru-RU" sz="40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09788"/>
            <a:ext cx="3810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000" b="1" i="1" dirty="0" smtClean="0">
                <a:latin typeface="Cambria Math" pitchFamily="18" charset="0"/>
                <a:ea typeface="Cambria Math" pitchFamily="18" charset="0"/>
              </a:rPr>
              <a:t>Завдання</a:t>
            </a:r>
            <a:r>
              <a:rPr lang="uk-UA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4000" b="1" i="1" dirty="0" smtClean="0">
                <a:latin typeface="Cambria Math" pitchFamily="18" charset="0"/>
                <a:ea typeface="Cambria Math" pitchFamily="18" charset="0"/>
              </a:rPr>
              <a:t>6</a:t>
            </a:r>
            <a:endParaRPr lang="ru-RU" sz="40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90" y="2060810"/>
            <a:ext cx="28003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8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i="1" dirty="0" smtClean="0">
                <a:latin typeface="Cambria Math" pitchFamily="18" charset="0"/>
                <a:ea typeface="Cambria Math" pitchFamily="18" charset="0"/>
              </a:rPr>
              <a:t>Завдання № 7</a:t>
            </a:r>
            <a:endParaRPr lang="ru-RU" sz="4000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0" y="1411720"/>
            <a:ext cx="4578493" cy="359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50" y="1484730"/>
            <a:ext cx="4121150" cy="35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0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9" y="836640"/>
            <a:ext cx="5832811" cy="57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5214" y="130618"/>
            <a:ext cx="8229600" cy="706022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effectLst/>
                <a:latin typeface="Cambria Math" pitchFamily="18" charset="0"/>
                <a:ea typeface="Cambria Math" pitchFamily="18" charset="0"/>
              </a:rPr>
              <a:t>                 Сприйняття інформації</a:t>
            </a:r>
            <a:br>
              <a:rPr lang="uk-UA" sz="3200" b="1" i="1" dirty="0" smtClean="0">
                <a:effectLst/>
                <a:latin typeface="Cambria Math" pitchFamily="18" charset="0"/>
                <a:ea typeface="Cambria Math" pitchFamily="18" charset="0"/>
              </a:rPr>
            </a:br>
            <a:r>
              <a:rPr lang="uk-UA" sz="3200" b="1" i="1" smtClean="0">
                <a:effectLst/>
                <a:latin typeface="Cambria Math" pitchFamily="18" charset="0"/>
                <a:ea typeface="Cambria Math" pitchFamily="18" charset="0"/>
              </a:rPr>
              <a:t>                півкулями </a:t>
            </a:r>
            <a:r>
              <a:rPr lang="uk-UA" sz="3200" b="1" i="1" dirty="0" smtClean="0">
                <a:effectLst/>
                <a:latin typeface="Cambria Math" pitchFamily="18" charset="0"/>
                <a:ea typeface="Cambria Math" pitchFamily="18" charset="0"/>
              </a:rPr>
              <a:t>головного мозку</a:t>
            </a:r>
            <a:endParaRPr lang="ru-RU" sz="3200" b="1" i="1" dirty="0">
              <a:effectLst/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3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i="1" dirty="0" smtClean="0">
                <a:latin typeface="Cambria Math" pitchFamily="18" charset="0"/>
                <a:ea typeface="Cambria Math" pitchFamily="18" charset="0"/>
              </a:rPr>
              <a:t>Додаток 1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96690"/>
            <a:ext cx="8229600" cy="554477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                                           </a:t>
            </a:r>
            <a:endParaRPr lang="ru-RU" b="1" dirty="0" smtClean="0"/>
          </a:p>
          <a:p>
            <a:pPr marL="0" indent="0">
              <a:buNone/>
            </a:pP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Головний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мозок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частина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центральної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нервової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системи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розміщений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черепній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коробці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                                   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Складається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із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нервових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клітин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нейронів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),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які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входять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до складу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сірої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і</a:t>
            </a: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                                   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білої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речовини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Нейрон –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нервова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клітина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структурна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функціональна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одиниця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нервової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тканини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Складається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із</a:t>
            </a:r>
            <a:endParaRPr lang="ru-RU" sz="5600" dirty="0" smtClean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                 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тіла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коротких (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дендритів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) і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довгих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аксонів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відростков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.        </a:t>
            </a: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Великий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мозок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складається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з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двох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симетрично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розміщених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півкуль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Сіра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речовина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тіло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нейронів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0" indent="0">
              <a:buNone/>
            </a:pP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Біла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речовина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скупчення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нервових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відростків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пучків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нервових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волокон.</a:t>
            </a: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Кора головного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мозку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– тонка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оболонка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сірої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речовини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яка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покриває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півкулі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головного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мозку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</a:t>
            </a: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                                               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утворює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звивини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й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борозни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які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збільшують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площу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поверхні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кори </a:t>
            </a: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                                                великих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півкуль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Лобна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тім’яні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потилична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скроневі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долі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зовнішня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будова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кори великих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півкуль</a:t>
            </a:r>
            <a:endParaRPr lang="ru-RU" sz="5600" dirty="0" smtClean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Асоціативні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зони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накопичують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зберігають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інформацію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і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дають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відповідь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з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урахуванням</a:t>
            </a:r>
            <a:endParaRPr lang="ru-RU" sz="5600" dirty="0" smtClean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                                     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минулого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досвіду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Моторні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рухові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зони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направляють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імпульси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ефекторів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marL="0" indent="0">
              <a:buNone/>
            </a:pP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Моторна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асиметрія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різна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рухова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активність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кінцівок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обличчя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частин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тіла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які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керовані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різними</a:t>
            </a:r>
            <a:endParaRPr lang="ru-RU" sz="5600" dirty="0" smtClean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                                          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півкулями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Соматосенсорні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зони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ділянки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кори,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які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отримують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імпульси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рецепторів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Соматосенсорна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асиметрія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різні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сприйняття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кожною з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півкульобєктів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які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розміщені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ліворуч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і</a:t>
            </a: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                                                         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праворуч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серединної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плоскості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тіла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0" indent="0">
              <a:buNone/>
            </a:pPr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Афазія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порушення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мови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697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3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i="1" dirty="0" smtClean="0">
                <a:latin typeface="Cambria Math" pitchFamily="18" charset="0"/>
                <a:ea typeface="Cambria Math" pitchFamily="18" charset="0"/>
              </a:rPr>
              <a:t>Додаток 2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9672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</a:t>
            </a:r>
            <a:r>
              <a:rPr lang="ru-RU" dirty="0" smtClean="0"/>
              <a:t>    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                                                                   </a:t>
            </a:r>
            <a:r>
              <a:rPr lang="ru-RU" sz="6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Завдання</a:t>
            </a:r>
            <a:r>
              <a:rPr lang="ru-RU" sz="6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до тесту «</a:t>
            </a:r>
            <a:r>
              <a:rPr lang="ru-RU" sz="6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Домінуюча</a:t>
            </a:r>
            <a:r>
              <a:rPr lang="ru-RU" sz="6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6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півкуля</a:t>
            </a:r>
            <a:r>
              <a:rPr lang="ru-RU" sz="6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»</a:t>
            </a:r>
          </a:p>
          <a:p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Завдання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1.</a:t>
            </a:r>
          </a:p>
          <a:p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Переплести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свої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пальці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Подивіться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який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з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двох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великих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пальців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знаходиться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зверху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правий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або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лівий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Якщо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зверху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знаходиться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правий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палець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то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правий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тип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реакції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а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якщо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зверху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лівий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палець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то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лівий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тип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реакції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endParaRPr lang="ru-RU" sz="5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Завдання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2.</a:t>
            </a:r>
          </a:p>
          <a:p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Ваші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очі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відкриті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 Треба перед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очима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поставити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горизонтально предмет,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сконцентруватися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зафіксувати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очима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точку, в яку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ви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цілитися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очі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не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закривати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).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Потім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спочатку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закрийте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одно око, а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потім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друге. В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яких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із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двох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випадків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точка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прицілу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буде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зміщена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Якщо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точка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змістилася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при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закритому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правому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оці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то тип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вашої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реакції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правий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а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якщо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точка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змістилася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при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закритому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лівому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оці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, то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лівий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endParaRPr lang="ru-RU" sz="5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Завдання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3. </a:t>
            </a:r>
          </a:p>
          <a:p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Треба зараз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похлопати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долоні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З’явіть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увагу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на те, яка рука у вас при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даної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дії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 буде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зверху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– права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або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ліва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Запишіть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результат у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зошит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:  права – п,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ліва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– л.</a:t>
            </a:r>
          </a:p>
          <a:p>
            <a:endParaRPr lang="ru-RU" sz="5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5600" b="1" dirty="0" err="1" smtClean="0">
                <a:latin typeface="Cambria Math" pitchFamily="18" charset="0"/>
                <a:ea typeface="Cambria Math" pitchFamily="18" charset="0"/>
              </a:rPr>
              <a:t>Завдання</a:t>
            </a:r>
            <a:r>
              <a:rPr lang="ru-RU" sz="5600" b="1" dirty="0" smtClean="0">
                <a:latin typeface="Cambria Math" pitchFamily="18" charset="0"/>
                <a:ea typeface="Cambria Math" pitchFamily="18" charset="0"/>
              </a:rPr>
              <a:t> 4. </a:t>
            </a:r>
          </a:p>
          <a:p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Прийміть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позу Наполеона: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схрестіть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руки на грудях. Подивиться,  яка рука буде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зверху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– права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або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ліва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Результат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запишіть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зошиті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:  права – п, </a:t>
            </a:r>
            <a:r>
              <a:rPr lang="ru-RU" sz="5600" dirty="0" err="1" smtClean="0">
                <a:latin typeface="Cambria Math" pitchFamily="18" charset="0"/>
                <a:ea typeface="Cambria Math" pitchFamily="18" charset="0"/>
              </a:rPr>
              <a:t>ліва</a:t>
            </a: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 – л.</a:t>
            </a:r>
          </a:p>
          <a:p>
            <a:endParaRPr lang="ru-RU" sz="5600" dirty="0" smtClean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ru-RU" sz="5600" dirty="0" smtClean="0">
                <a:latin typeface="Cambria Math" pitchFamily="18" charset="0"/>
                <a:ea typeface="Cambria Math" pitchFamily="18" charset="0"/>
              </a:rPr>
              <a:t> </a:t>
            </a:r>
            <a:endParaRPr lang="ru-RU" sz="56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7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0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i="1" dirty="0" smtClean="0">
                <a:latin typeface="Cambria Math" pitchFamily="18" charset="0"/>
                <a:ea typeface="Cambria Math" pitchFamily="18" charset="0"/>
              </a:rPr>
              <a:t>Додаток 3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b="1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Аналіз</a:t>
            </a:r>
            <a:r>
              <a:rPr lang="ru-RU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тесту «ДОМІНУЮЧА  </a:t>
            </a:r>
            <a:r>
              <a:rPr lang="ru-RU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ПІВКУЛЯ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   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200" b="1" i="1" dirty="0" err="1" smtClean="0">
                <a:latin typeface="Cambria Math" pitchFamily="18" charset="0"/>
                <a:ea typeface="Cambria Math" pitchFamily="18" charset="0"/>
              </a:rPr>
              <a:t>Завдання</a:t>
            </a:r>
            <a:r>
              <a:rPr lang="ru-RU" sz="2200" b="1" i="1" dirty="0" smtClean="0">
                <a:latin typeface="Cambria Math" pitchFamily="18" charset="0"/>
                <a:ea typeface="Cambria Math" pitchFamily="18" charset="0"/>
              </a:rPr>
              <a:t> 1</a:t>
            </a:r>
            <a:r>
              <a:rPr lang="ru-RU" sz="2200" dirty="0" smtClean="0"/>
              <a:t>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2200" b="1" i="1" dirty="0" err="1" smtClean="0"/>
              <a:t>Відповідь</a:t>
            </a:r>
            <a:r>
              <a:rPr lang="ru-RU" sz="2200" b="1" i="1" dirty="0" smtClean="0"/>
              <a:t>:</a:t>
            </a:r>
            <a:r>
              <a:rPr lang="ru-RU" sz="2200" i="1" dirty="0" smtClean="0"/>
              <a:t>  Л – </a:t>
            </a:r>
            <a:r>
              <a:rPr lang="ru-RU" sz="2200" i="1" dirty="0" err="1" smtClean="0"/>
              <a:t>ви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емоціональна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людина</a:t>
            </a:r>
            <a:r>
              <a:rPr lang="ru-RU" sz="2200" i="1" dirty="0" smtClean="0"/>
              <a:t>;  П – у вас </a:t>
            </a:r>
            <a:r>
              <a:rPr lang="ru-RU" sz="2200" i="1" dirty="0" err="1" smtClean="0"/>
              <a:t>аналітичний</a:t>
            </a:r>
            <a:r>
              <a:rPr lang="ru-RU" sz="2200" i="1" dirty="0" smtClean="0"/>
              <a:t> склад ума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r>
              <a:rPr lang="ru-RU" sz="2200" b="1" i="1" dirty="0" err="1" smtClean="0">
                <a:latin typeface="Cambria Math" pitchFamily="18" charset="0"/>
                <a:ea typeface="Cambria Math" pitchFamily="18" charset="0"/>
              </a:rPr>
              <a:t>Завдання</a:t>
            </a:r>
            <a:r>
              <a:rPr lang="ru-RU" sz="2200" b="1" i="1" dirty="0" smtClean="0">
                <a:latin typeface="Cambria Math" pitchFamily="18" charset="0"/>
                <a:ea typeface="Cambria Math" pitchFamily="18" charset="0"/>
              </a:rPr>
              <a:t> 2. </a:t>
            </a:r>
          </a:p>
          <a:p>
            <a:pPr marL="0" indent="0">
              <a:buNone/>
            </a:pPr>
            <a:r>
              <a:rPr lang="ru-RU" sz="2200" b="1" dirty="0" err="1" smtClean="0">
                <a:ea typeface="Cambria Math" pitchFamily="18" charset="0"/>
              </a:rPr>
              <a:t>Відповідь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: Л – </a:t>
            </a:r>
            <a:r>
              <a:rPr lang="ru-RU" sz="2200" dirty="0" err="1" smtClean="0">
                <a:latin typeface="Cambria Math" pitchFamily="18" charset="0"/>
                <a:ea typeface="Cambria Math" pitchFamily="18" charset="0"/>
              </a:rPr>
              <a:t>м’який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 й </a:t>
            </a:r>
            <a:r>
              <a:rPr lang="ru-RU" sz="2200" dirty="0" err="1" smtClean="0">
                <a:latin typeface="Cambria Math" pitchFamily="18" charset="0"/>
                <a:ea typeface="Cambria Math" pitchFamily="18" charset="0"/>
              </a:rPr>
              <a:t>поступливий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 характер; П – </a:t>
            </a:r>
            <a:r>
              <a:rPr lang="ru-RU" sz="2200" dirty="0" err="1" smtClean="0">
                <a:latin typeface="Cambria Math" pitchFamily="18" charset="0"/>
                <a:ea typeface="Cambria Math" pitchFamily="18" charset="0"/>
              </a:rPr>
              <a:t>твердий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 й </a:t>
            </a:r>
            <a:r>
              <a:rPr lang="ru-RU" sz="2200" dirty="0" err="1" smtClean="0">
                <a:latin typeface="Cambria Math" pitchFamily="18" charset="0"/>
                <a:ea typeface="Cambria Math" pitchFamily="18" charset="0"/>
              </a:rPr>
              <a:t>настійливий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 характер</a:t>
            </a:r>
          </a:p>
          <a:p>
            <a:pPr marL="0" indent="0">
              <a:buNone/>
            </a:pPr>
            <a:r>
              <a:rPr lang="ru-RU" sz="2200" b="1" i="1" dirty="0" err="1" smtClean="0">
                <a:latin typeface="Cambria Math" pitchFamily="18" charset="0"/>
                <a:ea typeface="Cambria Math" pitchFamily="18" charset="0"/>
              </a:rPr>
              <a:t>Завдання</a:t>
            </a:r>
            <a:r>
              <a:rPr lang="ru-RU" sz="2200" b="1" i="1" dirty="0" smtClean="0">
                <a:latin typeface="Cambria Math" pitchFamily="18" charset="0"/>
                <a:ea typeface="Cambria Math" pitchFamily="18" charset="0"/>
              </a:rPr>
              <a:t> 3.</a:t>
            </a:r>
          </a:p>
          <a:p>
            <a:pPr marL="0" indent="0">
              <a:buNone/>
            </a:pP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b="1" dirty="0" err="1" smtClean="0">
                <a:ea typeface="Cambria Math" pitchFamily="18" charset="0"/>
              </a:rPr>
              <a:t>Відповідь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: Л – кокетство; П – простота й </a:t>
            </a:r>
            <a:r>
              <a:rPr lang="ru-RU" sz="2200" dirty="0" err="1" smtClean="0">
                <a:latin typeface="Cambria Math" pitchFamily="18" charset="0"/>
                <a:ea typeface="Cambria Math" pitchFamily="18" charset="0"/>
              </a:rPr>
              <a:t>добродушність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pPr marL="0" indent="0">
              <a:buNone/>
            </a:pPr>
            <a:r>
              <a:rPr lang="ru-RU" sz="2200" b="1" i="1" dirty="0" err="1" smtClean="0">
                <a:latin typeface="Cambria Math" pitchFamily="18" charset="0"/>
                <a:ea typeface="Cambria Math" pitchFamily="18" charset="0"/>
              </a:rPr>
              <a:t>Завдання</a:t>
            </a:r>
            <a:r>
              <a:rPr lang="ru-RU" sz="2200" b="1" i="1" dirty="0" smtClean="0">
                <a:latin typeface="Cambria Math" pitchFamily="18" charset="0"/>
                <a:ea typeface="Cambria Math" pitchFamily="18" charset="0"/>
              </a:rPr>
              <a:t> 4.</a:t>
            </a:r>
          </a:p>
          <a:p>
            <a:pPr marL="0" indent="0">
              <a:buNone/>
            </a:pP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b="1" dirty="0" err="1" smtClean="0">
                <a:ea typeface="Cambria Math" pitchFamily="18" charset="0"/>
              </a:rPr>
              <a:t>Відповідь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: Л – </a:t>
            </a:r>
            <a:r>
              <a:rPr lang="ru-RU" sz="2200" dirty="0" err="1" smtClean="0">
                <a:latin typeface="Cambria Math" pitchFamily="18" charset="0"/>
                <a:ea typeface="Cambria Math" pitchFamily="18" charset="0"/>
              </a:rPr>
              <a:t>рішучий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 характер; П – </a:t>
            </a:r>
            <a:r>
              <a:rPr lang="ru-RU" sz="2200" dirty="0" err="1" smtClean="0">
                <a:latin typeface="Cambria Math" pitchFamily="18" charset="0"/>
                <a:ea typeface="Cambria Math" pitchFamily="18" charset="0"/>
              </a:rPr>
              <a:t>коливання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 перед </a:t>
            </a:r>
            <a:r>
              <a:rPr lang="ru-RU" sz="2200" dirty="0" err="1" smtClean="0">
                <a:latin typeface="Cambria Math" pitchFamily="18" charset="0"/>
                <a:ea typeface="Cambria Math" pitchFamily="18" charset="0"/>
              </a:rPr>
              <a:t>сприйняттям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 smtClean="0">
                <a:latin typeface="Cambria Math" pitchFamily="18" charset="0"/>
                <a:ea typeface="Cambria Math" pitchFamily="18" charset="0"/>
              </a:rPr>
              <a:t>рішення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54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0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i="1" dirty="0" smtClean="0">
                <a:latin typeface="Cambria Math" pitchFamily="18" charset="0"/>
                <a:ea typeface="Cambria Math" pitchFamily="18" charset="0"/>
              </a:rPr>
              <a:t>Додаток № 4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4846" y="2336928"/>
            <a:ext cx="4395597" cy="30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47434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</a:t>
            </a:r>
          </a:p>
          <a:p>
            <a:r>
              <a:rPr lang="ru-RU" dirty="0"/>
              <a:t>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355970" y="1782052"/>
            <a:ext cx="1656232" cy="998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932050" y="1782052"/>
            <a:ext cx="1080148" cy="1195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88728" y="1484730"/>
            <a:ext cx="321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latin typeface="Cambria Math" pitchFamily="18" charset="0"/>
                <a:ea typeface="Cambria Math" pitchFamily="18" charset="0"/>
              </a:rPr>
              <a:t>Соматосенсорна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 асоціативна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4788810" y="3622935"/>
            <a:ext cx="504070" cy="2088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5220091" y="5733320"/>
            <a:ext cx="239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ambria Math" pitchFamily="18" charset="0"/>
                <a:ea typeface="Cambria Math" pitchFamily="18" charset="0"/>
              </a:rPr>
              <a:t>Слухова асоціативна 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031" name="Прямая со стрелкой 1030"/>
          <p:cNvCxnSpPr/>
          <p:nvPr/>
        </p:nvCxnSpPr>
        <p:spPr>
          <a:xfrm flipH="1">
            <a:off x="5688728" y="2780910"/>
            <a:ext cx="1523430" cy="1080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xtBox 1036"/>
          <p:cNvSpPr txBox="1"/>
          <p:nvPr/>
        </p:nvSpPr>
        <p:spPr>
          <a:xfrm>
            <a:off x="6648184" y="2459504"/>
            <a:ext cx="238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ambria Math" pitchFamily="18" charset="0"/>
                <a:ea typeface="Cambria Math" pitchFamily="18" charset="0"/>
              </a:rPr>
              <a:t>Зорова</a:t>
            </a:r>
            <a:r>
              <a:rPr lang="uk-UA" dirty="0" smtClean="0"/>
              <a:t> 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асоціативна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046" name="Прямая со стрелкой 1045"/>
          <p:cNvCxnSpPr/>
          <p:nvPr/>
        </p:nvCxnSpPr>
        <p:spPr>
          <a:xfrm flipV="1">
            <a:off x="2286000" y="3622935"/>
            <a:ext cx="1277860" cy="2088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TextBox 1046"/>
          <p:cNvSpPr txBox="1"/>
          <p:nvPr/>
        </p:nvSpPr>
        <p:spPr>
          <a:xfrm>
            <a:off x="1671510" y="5733320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ambria Math" pitchFamily="18" charset="0"/>
                <a:ea typeface="Cambria Math" pitchFamily="18" charset="0"/>
              </a:rPr>
              <a:t>Мовлення 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30" cy="5620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uk-UA" b="1" i="1" dirty="0" smtClean="0">
                <a:latin typeface="Cambria Math" pitchFamily="18" charset="0"/>
                <a:ea typeface="Cambria Math" pitchFamily="18" charset="0"/>
              </a:rPr>
              <a:t>Додаток № 5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12875"/>
            <a:ext cx="5829300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30" y="332570"/>
            <a:ext cx="305126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1.Доцентральна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борозна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 (область контролю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довільних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рухів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);</a:t>
            </a:r>
          </a:p>
          <a:p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2.Центральна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борозна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3.Область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тактильної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чутливості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4.Тім’яна 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доля;</a:t>
            </a:r>
          </a:p>
          <a:p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5.Основний 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центр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сприйняття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мови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 з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використання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слів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6.Потилична 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доля;</a:t>
            </a:r>
          </a:p>
          <a:p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7.Область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зорового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сприйняття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8.Мозочок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9.Стовбур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10.Скронева 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доля;</a:t>
            </a:r>
          </a:p>
          <a:p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11.Область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сенсорної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зорової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слухової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пам’яті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; </a:t>
            </a:r>
          </a:p>
          <a:p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12.Бічна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борозна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13.Область 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слухового </a:t>
            </a:r>
            <a:r>
              <a:rPr lang="ru-RU" sz="1600" b="1" i="1" dirty="0" err="1">
                <a:latin typeface="Cambria Math" pitchFamily="18" charset="0"/>
                <a:ea typeface="Cambria Math" pitchFamily="18" charset="0"/>
              </a:rPr>
              <a:t>сприйняття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14.Руховий 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центр </a:t>
            </a:r>
            <a:r>
              <a:rPr lang="ru-RU" sz="1600" b="1" i="1" dirty="0" err="1" smtClean="0">
                <a:latin typeface="Cambria Math" pitchFamily="18" charset="0"/>
                <a:ea typeface="Cambria Math" pitchFamily="18" charset="0"/>
              </a:rPr>
              <a:t>мови</a:t>
            </a:r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;</a:t>
            </a:r>
          </a:p>
          <a:p>
            <a:r>
              <a:rPr lang="ru-RU" sz="1600" b="1" i="1" dirty="0" smtClean="0">
                <a:latin typeface="Cambria Math" pitchFamily="18" charset="0"/>
                <a:ea typeface="Cambria Math" pitchFamily="18" charset="0"/>
              </a:rPr>
              <a:t>15.Лобна </a:t>
            </a:r>
            <a:r>
              <a:rPr lang="ru-RU" sz="1600" b="1" i="1" dirty="0">
                <a:latin typeface="Cambria Math" pitchFamily="18" charset="0"/>
                <a:ea typeface="Cambria Math" pitchFamily="18" charset="0"/>
              </a:rPr>
              <a:t>доля.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2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0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i="1" dirty="0" smtClean="0">
                <a:latin typeface="Cambria Math" pitchFamily="18" charset="0"/>
                <a:ea typeface="Cambria Math" pitchFamily="18" charset="0"/>
              </a:rPr>
              <a:t>Додаток № 6</a:t>
            </a:r>
            <a:endParaRPr lang="ru-RU" sz="4000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30325" y="1412875"/>
            <a:ext cx="7490265" cy="5329238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2286000" lvl="5" indent="0">
              <a:buNone/>
            </a:pPr>
            <a:endParaRPr lang="uk-UA" dirty="0">
              <a:solidFill>
                <a:srgbClr val="0070C0"/>
              </a:solidFill>
            </a:endParaRPr>
          </a:p>
          <a:p>
            <a:pPr marL="2286000" lvl="5" indent="0">
              <a:buNone/>
            </a:pPr>
            <a:r>
              <a:rPr lang="uk-UA" sz="5400" b="1" i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КРАСНИЙ</a:t>
            </a:r>
          </a:p>
          <a:p>
            <a:pPr marL="2286000" lvl="5" indent="0">
              <a:buNone/>
            </a:pPr>
            <a:r>
              <a:rPr lang="uk-UA" sz="5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СИНИЙ</a:t>
            </a:r>
          </a:p>
          <a:p>
            <a:pPr marL="2286000" lvl="5" indent="0">
              <a:buNone/>
            </a:pPr>
            <a:r>
              <a:rPr lang="uk-UA" sz="5400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ЗЕЛЕНИЙ</a:t>
            </a:r>
            <a:endParaRPr lang="ru-RU" sz="5400" b="1" i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i="1" dirty="0" smtClean="0">
                <a:latin typeface="Cambria Math" pitchFamily="18" charset="0"/>
                <a:ea typeface="Cambria Math" pitchFamily="18" charset="0"/>
              </a:rPr>
              <a:t>Додаток № 7</a:t>
            </a:r>
            <a:endParaRPr lang="ru-RU" sz="4000" b="1" i="1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090977"/>
              </p:ext>
            </p:extLst>
          </p:nvPr>
        </p:nvGraphicFramePr>
        <p:xfrm>
          <a:off x="457200" y="1132918"/>
          <a:ext cx="8229600" cy="5554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2790"/>
                <a:gridCol w="4186810"/>
              </a:tblGrid>
              <a:tr h="279802">
                <a:tc>
                  <a:txBody>
                    <a:bodyPr/>
                    <a:lstStyle/>
                    <a:p>
                      <a:r>
                        <a:rPr lang="uk-UA" sz="1400" b="1" i="1" dirty="0" smtClean="0">
                          <a:latin typeface="Cambria Math" pitchFamily="18" charset="0"/>
                          <a:ea typeface="Cambria Math" pitchFamily="18" charset="0"/>
                        </a:rPr>
                        <a:t>Ліва півкуля (мислення)</a:t>
                      </a:r>
                      <a:endParaRPr lang="ru-RU" sz="1400" b="1" i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1" dirty="0" smtClean="0">
                          <a:latin typeface="Cambria Math" pitchFamily="18" charset="0"/>
                          <a:ea typeface="Cambria Math" pitchFamily="18" charset="0"/>
                        </a:rPr>
                        <a:t>Права півкуля (мислення)</a:t>
                      </a:r>
                      <a:endParaRPr lang="ru-RU" sz="1400" b="1" i="1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28804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Сприйняття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деталей (штрих,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колір,дрібниці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endParaRPr lang="ru-RU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Сприйняття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цілком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(форма,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об’єм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)</a:t>
                      </a:r>
                      <a:endParaRPr lang="ru-RU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2712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Слова,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мова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мовлення</a:t>
                      </a:r>
                      <a:endParaRPr lang="ru-RU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Музика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(фон),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чуття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ритму,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інтонація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, голос</a:t>
                      </a:r>
                      <a:endParaRPr lang="ru-RU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2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Логічне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абстрактне</a:t>
                      </a:r>
                      <a:endParaRPr lang="ru-RU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Конкретне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образне</a:t>
                      </a:r>
                      <a:endParaRPr lang="ru-RU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12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Наука і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техніка</a:t>
                      </a:r>
                      <a:endParaRPr lang="ru-RU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Творчі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ремесла</a:t>
                      </a:r>
                      <a:endParaRPr lang="ru-RU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Фактичність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цифри</a:t>
                      </a:r>
                      <a:endParaRPr lang="ru-RU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Молитва,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медитація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містика</a:t>
                      </a:r>
                      <a:endParaRPr lang="ru-RU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Зведення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задач до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частковості</a:t>
                      </a:r>
                      <a:endParaRPr lang="ru-RU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Конструктивні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(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глобальні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)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задачі</a:t>
                      </a:r>
                      <a:endParaRPr lang="ru-RU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266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Послідовність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сприйняття,переробка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інформації</a:t>
                      </a:r>
                      <a:endParaRPr lang="ru-RU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Паралельне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або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одночасне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сприйняття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і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переробка</a:t>
                      </a:r>
                      <a:r>
                        <a:rPr lang="ru-RU" sz="1400" dirty="0" smtClean="0"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інформації</a:t>
                      </a:r>
                      <a:endParaRPr lang="ru-RU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1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Cambria Math" pitchFamily="18" charset="0"/>
                          <a:ea typeface="Cambria Math" pitchFamily="18" charset="0"/>
                        </a:rPr>
                        <a:t>Алгебраїчне</a:t>
                      </a:r>
                      <a:endParaRPr lang="ru-RU" sz="14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9510" algn="l"/>
                        </a:tabLst>
                      </a:pPr>
                      <a:r>
                        <a:rPr lang="uk-UA" sz="1400" dirty="0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Геометричне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9510" algn="l"/>
                        </a:tabLst>
                      </a:pPr>
                      <a:r>
                        <a:rPr lang="uk-UA" sz="1400" dirty="0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Словесне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9510" algn="l"/>
                        </a:tabLst>
                      </a:pPr>
                      <a:r>
                        <a:rPr lang="uk-UA" sz="1400" dirty="0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Несловесне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9510" algn="l"/>
                        </a:tabLst>
                      </a:pPr>
                      <a:r>
                        <a:rPr lang="uk-UA" sz="1400" dirty="0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Аналітичне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9510" algn="l"/>
                        </a:tabLst>
                      </a:pPr>
                      <a:r>
                        <a:rPr lang="uk-UA" sz="1400" dirty="0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Синтетичне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9510" algn="l"/>
                        </a:tabLst>
                      </a:pPr>
                      <a:r>
                        <a:rPr lang="uk-UA" sz="1400" dirty="0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Лінійне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9510" algn="l"/>
                        </a:tabLst>
                      </a:pPr>
                      <a:r>
                        <a:rPr lang="uk-UA" sz="1400" dirty="0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Просторове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9510" algn="l"/>
                        </a:tabLst>
                      </a:pPr>
                      <a:r>
                        <a:rPr lang="uk-UA" sz="1400" dirty="0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Революційне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9510" algn="l"/>
                        </a:tabLst>
                      </a:pPr>
                      <a:r>
                        <a:rPr lang="uk-UA" sz="1400" dirty="0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Опозиційне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9510" algn="l"/>
                        </a:tabLst>
                      </a:pPr>
                      <a:r>
                        <a:rPr lang="uk-UA" sz="1400" dirty="0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Систематизація досвіду, уникає нерозуміння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9510" algn="l"/>
                        </a:tabLst>
                      </a:pPr>
                      <a:r>
                        <a:rPr lang="uk-UA" sz="1400" dirty="0" err="1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Тягнення</a:t>
                      </a:r>
                      <a:r>
                        <a:rPr lang="uk-UA" sz="1400" dirty="0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 до невідомого, нового, до парадоксу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9510" algn="l"/>
                        </a:tabLst>
                      </a:pPr>
                      <a:r>
                        <a:rPr lang="uk-UA" sz="1400" dirty="0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Сприймає, заповнює і відтворює інформацію та особистий життєвий досвід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9510" algn="l"/>
                        </a:tabLst>
                      </a:pPr>
                      <a:r>
                        <a:rPr lang="uk-UA" sz="1400" dirty="0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Миттєво схоплює, часто непояснювальне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9510" algn="l"/>
                        </a:tabLst>
                      </a:pPr>
                      <a:r>
                        <a:rPr lang="uk-UA" sz="1400" dirty="0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Активність вдень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9510" algn="l"/>
                        </a:tabLst>
                      </a:pPr>
                      <a:r>
                        <a:rPr lang="uk-UA" sz="1400" dirty="0">
                          <a:effectLst/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Активність вночі</a:t>
                      </a:r>
                      <a:endParaRPr lang="ru-RU" sz="1400" dirty="0">
                        <a:effectLst/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5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i="1" dirty="0" smtClean="0">
                <a:latin typeface="Cambria Math" pitchFamily="18" charset="0"/>
                <a:ea typeface="Cambria Math" pitchFamily="18" charset="0"/>
              </a:rPr>
              <a:t>Додаток 8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i="1" dirty="0" smtClean="0">
                <a:latin typeface="Cambria Math" pitchFamily="18" charset="0"/>
                <a:ea typeface="Cambria Math" pitchFamily="18" charset="0"/>
              </a:rPr>
              <a:t>Завдання № 1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70" y="2132820"/>
            <a:ext cx="5760800" cy="338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411</TotalTime>
  <Words>757</Words>
  <Application>Microsoft Office PowerPoint</Application>
  <PresentationFormat>Экран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Функціональна  асиметрія головного мозку</vt:lpstr>
      <vt:lpstr>Додаток 1</vt:lpstr>
      <vt:lpstr>Додаток 2</vt:lpstr>
      <vt:lpstr>Додаток 3</vt:lpstr>
      <vt:lpstr>Додаток № 4</vt:lpstr>
      <vt:lpstr>Додаток № 5</vt:lpstr>
      <vt:lpstr>Додаток № 6</vt:lpstr>
      <vt:lpstr>Додаток № 7</vt:lpstr>
      <vt:lpstr>Додаток 8</vt:lpstr>
      <vt:lpstr>Завдання 2</vt:lpstr>
      <vt:lpstr>Завдання № 3</vt:lpstr>
      <vt:lpstr>Завдання № 4</vt:lpstr>
      <vt:lpstr>Завдання № 5</vt:lpstr>
      <vt:lpstr>Завдання 6</vt:lpstr>
      <vt:lpstr>Завдання № 7</vt:lpstr>
      <vt:lpstr>                 Сприйняття інформації                 півкулями головного мозку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31</cp:revision>
  <dcterms:created xsi:type="dcterms:W3CDTF">2012-12-01T10:27:13Z</dcterms:created>
  <dcterms:modified xsi:type="dcterms:W3CDTF">2012-12-01T22:06:31Z</dcterms:modified>
</cp:coreProperties>
</file>